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256" r:id="rId2"/>
    <p:sldId id="295" r:id="rId3"/>
    <p:sldId id="296" r:id="rId4"/>
    <p:sldId id="299" r:id="rId5"/>
    <p:sldId id="294" r:id="rId6"/>
    <p:sldId id="298" r:id="rId7"/>
    <p:sldId id="300" r:id="rId8"/>
    <p:sldId id="258" r:id="rId9"/>
    <p:sldId id="272" r:id="rId10"/>
    <p:sldId id="273" r:id="rId11"/>
    <p:sldId id="259" r:id="rId12"/>
    <p:sldId id="260" r:id="rId13"/>
    <p:sldId id="269" r:id="rId14"/>
    <p:sldId id="261" r:id="rId15"/>
    <p:sldId id="267" r:id="rId16"/>
    <p:sldId id="262" r:id="rId17"/>
    <p:sldId id="264" r:id="rId18"/>
    <p:sldId id="263" r:id="rId19"/>
    <p:sldId id="266" r:id="rId20"/>
    <p:sldId id="268" r:id="rId21"/>
    <p:sldId id="270" r:id="rId22"/>
    <p:sldId id="265" r:id="rId23"/>
    <p:sldId id="271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9" r:id="rId36"/>
    <p:sldId id="290" r:id="rId37"/>
    <p:sldId id="291" r:id="rId38"/>
    <p:sldId id="292" r:id="rId39"/>
    <p:sldId id="293" r:id="rId4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lnSpc>
        <a:spcPct val="110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lnSpc>
        <a:spcPct val="110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lnSpc>
        <a:spcPct val="110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lnSpc>
        <a:spcPct val="110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lnSpc>
        <a:spcPct val="110000"/>
      </a:lnSpc>
      <a:spcBef>
        <a:spcPct val="2000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6699"/>
    <a:srgbClr val="008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5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Relationship Id="rId4" Type="http://schemas.openxmlformats.org/officeDocument/2006/relationships/image" Target="../media/image2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589F5-9884-49E5-82EE-49469C4799E3}" type="datetimeFigureOut">
              <a:rPr lang="en-US" smtClean="0"/>
              <a:pPr/>
              <a:t>11/8/2007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BB3FA-81E0-401F-BCDA-4758F6C38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A48808-609A-4AC6-9DB3-EB03F8ECD66D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BB3FA-81E0-401F-BCDA-4758F6C385EE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76200"/>
            <a:ext cx="88392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38862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152400" y="1295400"/>
            <a:ext cx="8839200" cy="152400"/>
          </a:xfrm>
          <a:prstGeom prst="rect">
            <a:avLst/>
          </a:prstGeom>
          <a:gradFill rotWithShape="0">
            <a:gsLst>
              <a:gs pos="0">
                <a:schemeClr val="accent1">
                  <a:gamma/>
                  <a:tint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52900" y="152400"/>
            <a:ext cx="1333500" cy="6553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3848100" cy="6553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2590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95600" y="1447800"/>
            <a:ext cx="2590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533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447800"/>
            <a:ext cx="533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152400" y="1219200"/>
            <a:ext cx="5334000" cy="152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notesSlide" Target="../notesSlides/notesSlide29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.png"/><Relationship Id="rId5" Type="http://schemas.openxmlformats.org/officeDocument/2006/relationships/image" Target="../media/image30.png"/><Relationship Id="rId4" Type="http://schemas.openxmlformats.org/officeDocument/2006/relationships/oleObject" Target="../embeddings/oleObject8.bin"/><Relationship Id="rId9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14.bin"/><Relationship Id="rId4" Type="http://schemas.openxmlformats.org/officeDocument/2006/relationships/oleObject" Target="../embeddings/oleObject13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png"/><Relationship Id="rId4" Type="http://schemas.openxmlformats.org/officeDocument/2006/relationships/oleObject" Target="../embeddings/oleObject15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6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Fractal Modeling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CS 418</a:t>
            </a:r>
            <a:endParaRPr lang="en-US" dirty="0"/>
          </a:p>
          <a:p>
            <a:r>
              <a:rPr lang="en-US" dirty="0" smtClean="0"/>
              <a:t>Intro to Computer Graphics</a:t>
            </a:r>
            <a:endParaRPr lang="en-US" dirty="0"/>
          </a:p>
          <a:p>
            <a:r>
              <a:rPr lang="en-US" dirty="0"/>
              <a:t>John C. Hart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L-System Grammar</a:t>
            </a:r>
            <a:endParaRPr lang="en-US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Invented by </a:t>
            </a:r>
            <a:r>
              <a:rPr lang="en-US" dirty="0" err="1" smtClean="0"/>
              <a:t>Aristid</a:t>
            </a:r>
            <a:r>
              <a:rPr lang="en-US" dirty="0" smtClean="0"/>
              <a:t> </a:t>
            </a:r>
            <a:r>
              <a:rPr lang="en-US" dirty="0" err="1" smtClean="0"/>
              <a:t>Lindenmeyer</a:t>
            </a:r>
            <a:endParaRPr lang="en-US" dirty="0" smtClean="0"/>
          </a:p>
          <a:p>
            <a:r>
              <a:rPr lang="en-US" dirty="0" smtClean="0"/>
              <a:t>L-System </a:t>
            </a:r>
            <a:r>
              <a:rPr lang="en-US" dirty="0"/>
              <a:t>components</a:t>
            </a:r>
          </a:p>
          <a:p>
            <a:pPr lvl="1"/>
            <a:r>
              <a:rPr lang="en-US" dirty="0"/>
              <a:t>Set of symbols, e.g. {</a:t>
            </a:r>
            <a:r>
              <a:rPr lang="en-US" dirty="0">
                <a:latin typeface="Arial" charset="0"/>
              </a:rPr>
              <a:t>F</a:t>
            </a:r>
            <a:r>
              <a:rPr lang="en-US" dirty="0"/>
              <a:t>,</a:t>
            </a:r>
            <a:r>
              <a:rPr lang="en-US" dirty="0">
                <a:latin typeface="Arial" charset="0"/>
              </a:rPr>
              <a:t>+</a:t>
            </a:r>
            <a:r>
              <a:rPr lang="en-US" dirty="0"/>
              <a:t>,</a:t>
            </a:r>
            <a:r>
              <a:rPr lang="en-US" dirty="0">
                <a:latin typeface="Arial" charset="0"/>
              </a:rPr>
              <a:t>–</a:t>
            </a:r>
            <a:r>
              <a:rPr lang="en-US" dirty="0"/>
              <a:t>}</a:t>
            </a:r>
          </a:p>
          <a:p>
            <a:pPr lvl="2"/>
            <a:r>
              <a:rPr lang="en-US" dirty="0"/>
              <a:t>Terminal – output, e.g. {</a:t>
            </a:r>
            <a:r>
              <a:rPr lang="en-US" dirty="0">
                <a:latin typeface="Arial" charset="0"/>
              </a:rPr>
              <a:t>+</a:t>
            </a:r>
            <a:r>
              <a:rPr lang="en-US" dirty="0"/>
              <a:t>,</a:t>
            </a:r>
            <a:r>
              <a:rPr lang="en-US" dirty="0">
                <a:latin typeface="Arial" charset="0"/>
              </a:rPr>
              <a:t>–</a:t>
            </a:r>
            <a:r>
              <a:rPr lang="en-US" dirty="0"/>
              <a:t>}</a:t>
            </a:r>
          </a:p>
          <a:p>
            <a:pPr lvl="2"/>
            <a:r>
              <a:rPr lang="en-US" dirty="0"/>
              <a:t>Non-terminal – replaced {</a:t>
            </a:r>
            <a:r>
              <a:rPr lang="en-US" dirty="0">
                <a:latin typeface="Arial" charset="0"/>
              </a:rPr>
              <a:t>F</a:t>
            </a:r>
            <a:r>
              <a:rPr lang="en-US" dirty="0"/>
              <a:t>}</a:t>
            </a:r>
          </a:p>
          <a:p>
            <a:pPr lvl="1"/>
            <a:r>
              <a:rPr lang="en-US" dirty="0"/>
              <a:t>Production(s), e.g. </a:t>
            </a:r>
            <a:r>
              <a:rPr lang="en-US" dirty="0">
                <a:latin typeface="Arial" charset="0"/>
              </a:rPr>
              <a:t>F</a:t>
            </a:r>
            <a:r>
              <a:rPr lang="en-US" dirty="0">
                <a:latin typeface="Arial" charset="0"/>
                <a:sym typeface="Wingdings" pitchFamily="2" charset="2"/>
              </a:rPr>
              <a:t>F</a:t>
            </a:r>
            <a:r>
              <a:rPr lang="en-US" dirty="0">
                <a:latin typeface="Arial" charset="0"/>
              </a:rPr>
              <a:t>+</a:t>
            </a:r>
            <a:r>
              <a:rPr lang="en-US" dirty="0">
                <a:latin typeface="Arial" charset="0"/>
                <a:sym typeface="Wingdings" pitchFamily="2" charset="2"/>
              </a:rPr>
              <a:t>F</a:t>
            </a:r>
            <a:r>
              <a:rPr lang="en-US" dirty="0">
                <a:latin typeface="Arial" charset="0"/>
              </a:rPr>
              <a:t>--</a:t>
            </a:r>
            <a:r>
              <a:rPr lang="en-US" dirty="0">
                <a:latin typeface="Arial" charset="0"/>
                <a:sym typeface="Wingdings" pitchFamily="2" charset="2"/>
              </a:rPr>
              <a:t>F</a:t>
            </a:r>
            <a:r>
              <a:rPr lang="en-US" dirty="0">
                <a:latin typeface="Arial" charset="0"/>
              </a:rPr>
              <a:t>+</a:t>
            </a:r>
            <a:r>
              <a:rPr lang="en-US" dirty="0">
                <a:latin typeface="Arial" charset="0"/>
                <a:sym typeface="Wingdings" pitchFamily="2" charset="2"/>
              </a:rPr>
              <a:t>F</a:t>
            </a:r>
            <a:endParaRPr lang="en-US" dirty="0">
              <a:latin typeface="Arial" charset="0"/>
            </a:endParaRPr>
          </a:p>
          <a:p>
            <a:pPr lvl="1"/>
            <a:r>
              <a:rPr lang="en-US" dirty="0"/>
              <a:t>Axiom(s), e.g. </a:t>
            </a:r>
            <a:r>
              <a:rPr lang="en-US" dirty="0">
                <a:latin typeface="Arial" charset="0"/>
              </a:rPr>
              <a:t>F</a:t>
            </a:r>
          </a:p>
          <a:p>
            <a:r>
              <a:rPr lang="en-US" dirty="0"/>
              <a:t>Parallel graph grammar</a:t>
            </a:r>
          </a:p>
          <a:p>
            <a:pPr lvl="1"/>
            <a:r>
              <a:rPr lang="en-US" dirty="0"/>
              <a:t>Like a context free grammar</a:t>
            </a:r>
          </a:p>
          <a:p>
            <a:pPr lvl="1"/>
            <a:r>
              <a:rPr lang="en-US" dirty="0"/>
              <a:t>But all non-terminal symbols are replaced simultaneously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5486400" y="381000"/>
            <a:ext cx="3286477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dirty="0">
                <a:latin typeface="Arial" charset="0"/>
              </a:rPr>
              <a:t>Symbols: {F,+,–}</a:t>
            </a:r>
          </a:p>
          <a:p>
            <a:pPr algn="l"/>
            <a:r>
              <a:rPr lang="en-US" dirty="0">
                <a:latin typeface="Arial" charset="0"/>
              </a:rPr>
              <a:t>Productions: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	{F </a:t>
            </a:r>
            <a:r>
              <a:rPr lang="en-US" dirty="0">
                <a:latin typeface="Arial" charset="0"/>
                <a:sym typeface="Wingdings" pitchFamily="2" charset="2"/>
              </a:rPr>
              <a:t> F</a:t>
            </a:r>
            <a:r>
              <a:rPr lang="en-US" dirty="0">
                <a:latin typeface="Arial" charset="0"/>
              </a:rPr>
              <a:t>+</a:t>
            </a:r>
            <a:r>
              <a:rPr lang="en-US" dirty="0">
                <a:latin typeface="Arial" charset="0"/>
                <a:sym typeface="Wingdings" pitchFamily="2" charset="2"/>
              </a:rPr>
              <a:t>F</a:t>
            </a:r>
            <a:r>
              <a:rPr lang="en-US" dirty="0">
                <a:latin typeface="Arial" charset="0"/>
              </a:rPr>
              <a:t>--</a:t>
            </a:r>
            <a:r>
              <a:rPr lang="en-US" dirty="0">
                <a:latin typeface="Arial" charset="0"/>
                <a:sym typeface="Wingdings" pitchFamily="2" charset="2"/>
              </a:rPr>
              <a:t>F</a:t>
            </a:r>
            <a:r>
              <a:rPr lang="en-US" dirty="0">
                <a:latin typeface="Arial" charset="0"/>
              </a:rPr>
              <a:t>+</a:t>
            </a:r>
            <a:r>
              <a:rPr lang="en-US" dirty="0">
                <a:latin typeface="Arial" charset="0"/>
                <a:sym typeface="Wingdings" pitchFamily="2" charset="2"/>
              </a:rPr>
              <a:t>F}</a:t>
            </a:r>
          </a:p>
          <a:p>
            <a:pPr algn="l"/>
            <a:r>
              <a:rPr lang="en-US" dirty="0">
                <a:latin typeface="Arial" charset="0"/>
                <a:sym typeface="Wingdings" pitchFamily="2" charset="2"/>
              </a:rPr>
              <a:t>Axioms: F</a:t>
            </a:r>
          </a:p>
          <a:p>
            <a:pPr algn="l"/>
            <a:endParaRPr lang="en-US" dirty="0">
              <a:latin typeface="Arial" charset="0"/>
              <a:sym typeface="Wingdings" pitchFamily="2" charset="2"/>
            </a:endParaRPr>
          </a:p>
          <a:p>
            <a:pPr algn="l"/>
            <a:r>
              <a:rPr lang="en-US" sz="2800" b="1" dirty="0">
                <a:latin typeface="Arial" charset="0"/>
                <a:sym typeface="Wingdings" pitchFamily="2" charset="2"/>
              </a:rPr>
              <a:t>F</a:t>
            </a:r>
          </a:p>
          <a:p>
            <a:pPr algn="l"/>
            <a:r>
              <a:rPr lang="en-US" sz="2800" b="1" dirty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>
                <a:latin typeface="Arial" charset="0"/>
              </a:rPr>
              <a:t>+</a:t>
            </a:r>
            <a:r>
              <a:rPr lang="en-US" sz="2800" b="1" dirty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>
                <a:latin typeface="Arial" charset="0"/>
              </a:rPr>
              <a:t>--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</a:p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--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latin typeface="Arial" charset="0"/>
                <a:sym typeface="Wingdings" pitchFamily="2" charset="2"/>
              </a:rPr>
              <a:t> </a:t>
            </a:r>
            <a:r>
              <a:rPr lang="en-US" sz="2800" b="1" dirty="0" smtClean="0">
                <a:latin typeface="Arial" charset="0"/>
              </a:rPr>
              <a:t>+</a:t>
            </a:r>
            <a:r>
              <a:rPr lang="en-US" sz="2800" b="1" dirty="0" smtClean="0">
                <a:latin typeface="Arial" charset="0"/>
                <a:sym typeface="Wingdings" pitchFamily="2" charset="2"/>
              </a:rPr>
              <a:t/>
            </a:r>
            <a:br>
              <a:rPr lang="en-US" sz="2800" b="1" dirty="0" smtClean="0">
                <a:latin typeface="Arial" charset="0"/>
                <a:sym typeface="Wingdings" pitchFamily="2" charset="2"/>
              </a:rPr>
            </a:br>
            <a:r>
              <a:rPr lang="en-US" sz="2800" b="1" dirty="0" smtClean="0">
                <a:latin typeface="Arial" charset="0"/>
                <a:sym typeface="Wingdings" pitchFamily="2" charset="2"/>
              </a:rPr>
              <a:t>  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--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latin typeface="Arial" charset="0"/>
                <a:sym typeface="Wingdings" pitchFamily="2" charset="2"/>
              </a:rPr>
              <a:t> --</a:t>
            </a:r>
            <a:br>
              <a:rPr lang="en-US" sz="2800" b="1" dirty="0" smtClean="0">
                <a:latin typeface="Arial" charset="0"/>
                <a:sym typeface="Wingdings" pitchFamily="2" charset="2"/>
              </a:rPr>
            </a:br>
            <a:r>
              <a:rPr lang="en-US" sz="2800" b="1" dirty="0" smtClean="0">
                <a:latin typeface="Arial" charset="0"/>
                <a:sym typeface="Wingdings" pitchFamily="2" charset="2"/>
              </a:rPr>
              <a:t>  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</a:rPr>
              <a:t>--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latin typeface="Arial" charset="0"/>
                <a:sym typeface="Wingdings" pitchFamily="2" charset="2"/>
              </a:rPr>
              <a:t> </a:t>
            </a:r>
            <a:r>
              <a:rPr lang="en-US" sz="2800" b="1" dirty="0" smtClean="0">
                <a:latin typeface="Arial" charset="0"/>
              </a:rPr>
              <a:t>+</a:t>
            </a:r>
            <a:r>
              <a:rPr lang="en-US" sz="2800" b="1" dirty="0">
                <a:latin typeface="Arial" charset="0"/>
                <a:sym typeface="Wingdings" pitchFamily="2" charset="2"/>
              </a:rPr>
              <a:t/>
            </a:r>
            <a:br>
              <a:rPr lang="en-US" sz="2800" b="1" dirty="0">
                <a:latin typeface="Arial" charset="0"/>
                <a:sym typeface="Wingdings" pitchFamily="2" charset="2"/>
              </a:rPr>
            </a:br>
            <a:r>
              <a:rPr lang="en-US" sz="2800" b="1" dirty="0" smtClean="0">
                <a:latin typeface="Arial" charset="0"/>
                <a:sym typeface="Wingdings" pitchFamily="2" charset="2"/>
              </a:rPr>
              <a:t>  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</a:rPr>
              <a:t>--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</a:rPr>
              <a:t>+</a:t>
            </a:r>
            <a:r>
              <a:rPr lang="en-US" sz="2800" b="1" dirty="0" smtClean="0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endParaRPr lang="en-US" sz="2800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686800" cy="990600"/>
          </a:xfrm>
        </p:spPr>
        <p:txBody>
          <a:bodyPr/>
          <a:lstStyle/>
          <a:p>
            <a:r>
              <a:rPr lang="en-US"/>
              <a:t>von Koch Snowflake Curve</a:t>
            </a:r>
          </a:p>
        </p:txBody>
      </p:sp>
      <p:pic>
        <p:nvPicPr>
          <p:cNvPr id="12292" name="Picture 4" descr="snowflak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849438"/>
            <a:ext cx="8640763" cy="4840287"/>
          </a:xfrm>
          <a:prstGeom prst="rect">
            <a:avLst/>
          </a:prstGeom>
          <a:noFill/>
        </p:spPr>
      </p:pic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4608513" y="3230563"/>
            <a:ext cx="148748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FF0000"/>
                </a:solidFill>
                <a:latin typeface="Arial" charset="0"/>
              </a:rPr>
              <a:t>--</a:t>
            </a:r>
            <a:r>
              <a:rPr lang="en-US" sz="20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FF0000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latin typeface="Arial" charset="0"/>
                <a:sym typeface="Wingdings" pitchFamily="2" charset="2"/>
              </a:rPr>
              <a:t> </a:t>
            </a:r>
            <a:r>
              <a:rPr lang="en-US" sz="2000" b="1">
                <a:latin typeface="Arial" charset="0"/>
              </a:rPr>
              <a:t>+</a:t>
            </a:r>
            <a:endParaRPr lang="en-US" sz="2000">
              <a:latin typeface="Arial" charset="0"/>
            </a:endParaRP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2089150" y="3230563"/>
            <a:ext cx="1270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latin typeface="Arial" charset="0"/>
              </a:rPr>
              <a:t>+</a:t>
            </a:r>
            <a:r>
              <a:rPr lang="en-US" sz="2000" b="1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latin typeface="Arial" charset="0"/>
              </a:rPr>
              <a:t>--</a:t>
            </a:r>
            <a:r>
              <a:rPr lang="en-US" sz="2000" b="1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latin typeface="Arial" charset="0"/>
              </a:rPr>
              <a:t>+</a:t>
            </a:r>
            <a:r>
              <a:rPr lang="en-US" sz="2000" b="1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 rot="-3590099">
            <a:off x="5780882" y="2555081"/>
            <a:ext cx="1270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008000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008000"/>
                </a:solidFill>
                <a:latin typeface="Arial" charset="0"/>
              </a:rPr>
              <a:t>--</a:t>
            </a:r>
            <a:r>
              <a:rPr lang="en-US" sz="2000" b="1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008000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rgbClr val="008000"/>
                </a:solidFill>
                <a:latin typeface="Arial" charset="0"/>
                <a:sym typeface="Wingdings" pitchFamily="2" charset="2"/>
              </a:rPr>
              <a:t>F</a:t>
            </a:r>
            <a:endParaRPr lang="en-US" sz="2000">
              <a:latin typeface="Arial" charset="0"/>
            </a:endParaRP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6569075" y="1447800"/>
            <a:ext cx="3524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Arial" charset="0"/>
                <a:sym typeface="Wingdings" pitchFamily="2" charset="2"/>
              </a:rPr>
              <a:t>--</a:t>
            </a:r>
            <a:endParaRPr lang="en-US" sz="2000">
              <a:latin typeface="Arial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 rot="3726163">
            <a:off x="6453982" y="2580481"/>
            <a:ext cx="12700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--</a:t>
            </a:r>
            <a:r>
              <a:rPr lang="en-US" sz="2000" b="1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chemeClr val="accent2"/>
                </a:solidFill>
                <a:latin typeface="Arial" charset="0"/>
                <a:sym typeface="Wingdings" pitchFamily="2" charset="2"/>
              </a:rPr>
              <a:t>F</a:t>
            </a:r>
            <a:endParaRPr lang="en-US" sz="2000">
              <a:latin typeface="Arial" charset="0"/>
            </a:endParaRPr>
          </a:p>
        </p:txBody>
      </p:sp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7281863" y="3230563"/>
            <a:ext cx="15573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>
                <a:latin typeface="Arial" charset="0"/>
                <a:sym typeface="Wingdings" pitchFamily="2" charset="2"/>
              </a:rPr>
              <a:t> </a:t>
            </a:r>
            <a:r>
              <a:rPr lang="en-US" sz="2000" b="1">
                <a:latin typeface="Arial" charset="0"/>
              </a:rPr>
              <a:t>+</a:t>
            </a:r>
            <a:r>
              <a:rPr lang="en-US" sz="2000" b="1">
                <a:latin typeface="Arial" charset="0"/>
                <a:sym typeface="Wingdings" pitchFamily="2" charset="2"/>
              </a:rPr>
              <a:t> </a:t>
            </a:r>
            <a:r>
              <a:rPr lang="en-US" sz="2000" b="1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9900CC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9900CC"/>
                </a:solidFill>
                <a:latin typeface="Arial" charset="0"/>
              </a:rPr>
              <a:t>--</a:t>
            </a:r>
            <a:r>
              <a:rPr lang="en-US" sz="2000" b="1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r>
              <a:rPr lang="en-US" sz="2000" b="1">
                <a:solidFill>
                  <a:srgbClr val="9900CC"/>
                </a:solidFill>
                <a:latin typeface="Arial" charset="0"/>
              </a:rPr>
              <a:t>+</a:t>
            </a:r>
            <a:r>
              <a:rPr lang="en-US" sz="2000" b="1">
                <a:solidFill>
                  <a:srgbClr val="9900CC"/>
                </a:solidFill>
                <a:latin typeface="Arial" charset="0"/>
                <a:sym typeface="Wingdings" pitchFamily="2" charset="2"/>
              </a:rPr>
              <a:t>F</a:t>
            </a:r>
            <a:endParaRPr lang="en-US" sz="2000">
              <a:latin typeface="Arial" charset="0"/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533400" y="3230563"/>
            <a:ext cx="3397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  <a:sym typeface="Wingdings" pitchFamily="2" charset="2"/>
              </a:rPr>
              <a:t>F</a:t>
            </a: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279400" y="1752600"/>
            <a:ext cx="1157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b="1">
                <a:latin typeface="Arial" charset="0"/>
                <a:sym typeface="Wingdings" pitchFamily="2" charset="2"/>
              </a:rPr>
              <a:t>+,- = 60</a:t>
            </a:r>
            <a:r>
              <a:rPr lang="en-US" sz="2000" b="1" baseline="30000">
                <a:latin typeface="Arial" charset="0"/>
                <a:sym typeface="Wingdings" pitchFamily="2" charset="2"/>
              </a:rPr>
              <a:t>o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Branching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Can use </a:t>
            </a:r>
            <a:r>
              <a:rPr lang="en-US">
                <a:latin typeface="Arial" charset="0"/>
              </a:rPr>
              <a:t>F</a:t>
            </a:r>
            <a:r>
              <a:rPr lang="en-US"/>
              <a:t>,</a:t>
            </a:r>
            <a:r>
              <a:rPr lang="en-US">
                <a:latin typeface="Arial" charset="0"/>
              </a:rPr>
              <a:t>+</a:t>
            </a:r>
            <a:r>
              <a:rPr lang="en-US"/>
              <a:t>,</a:t>
            </a:r>
            <a:r>
              <a:rPr lang="en-US">
                <a:latin typeface="Arial" charset="0"/>
              </a:rPr>
              <a:t>-</a:t>
            </a:r>
            <a:r>
              <a:rPr lang="en-US"/>
              <a:t> to make a large number of squiggly lines</a:t>
            </a:r>
          </a:p>
          <a:p>
            <a:r>
              <a:rPr lang="en-US"/>
              <a:t>But want to model branching structures</a:t>
            </a:r>
          </a:p>
          <a:p>
            <a:r>
              <a:rPr lang="en-US"/>
              <a:t>Don’t want to have to retrace our steps whenever we branch</a:t>
            </a:r>
          </a:p>
          <a:p>
            <a:r>
              <a:rPr lang="en-US"/>
              <a:t>Turtle state stack</a:t>
            </a:r>
          </a:p>
          <a:p>
            <a:pPr lvl="1"/>
            <a:r>
              <a:rPr lang="en-US"/>
              <a:t>“[” – pushes state onto stack</a:t>
            </a:r>
          </a:p>
          <a:p>
            <a:pPr lvl="1"/>
            <a:r>
              <a:rPr lang="en-US"/>
              <a:t>“]” – pops state from stack</a:t>
            </a:r>
          </a:p>
          <a:p>
            <a:r>
              <a:rPr lang="en-US"/>
              <a:t>Use “[” to start a branch and “]” when finished to return to its base</a:t>
            </a:r>
          </a:p>
        </p:txBody>
      </p:sp>
      <p:grpSp>
        <p:nvGrpSpPr>
          <p:cNvPr id="14360" name="Group 24"/>
          <p:cNvGrpSpPr>
            <a:grpSpLocks/>
          </p:cNvGrpSpPr>
          <p:nvPr/>
        </p:nvGrpSpPr>
        <p:grpSpPr bwMode="auto">
          <a:xfrm>
            <a:off x="5867400" y="2057400"/>
            <a:ext cx="2727325" cy="2692400"/>
            <a:chOff x="3557" y="1531"/>
            <a:chExt cx="2193" cy="2165"/>
          </a:xfrm>
        </p:grpSpPr>
        <p:sp>
          <p:nvSpPr>
            <p:cNvPr id="14349" name="Line 13"/>
            <p:cNvSpPr>
              <a:spLocks noChangeShapeType="1"/>
            </p:cNvSpPr>
            <p:nvPr/>
          </p:nvSpPr>
          <p:spPr bwMode="auto">
            <a:xfrm flipV="1">
              <a:off x="4656" y="2544"/>
              <a:ext cx="0" cy="115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grpSp>
          <p:nvGrpSpPr>
            <p:cNvPr id="14352" name="Group 16"/>
            <p:cNvGrpSpPr>
              <a:grpSpLocks/>
            </p:cNvGrpSpPr>
            <p:nvPr/>
          </p:nvGrpSpPr>
          <p:grpSpPr bwMode="auto">
            <a:xfrm>
              <a:off x="4345" y="1799"/>
              <a:ext cx="614" cy="864"/>
              <a:chOff x="4345" y="1799"/>
              <a:chExt cx="614" cy="864"/>
            </a:xfrm>
          </p:grpSpPr>
          <p:sp>
            <p:nvSpPr>
              <p:cNvPr id="14350" name="Line 14"/>
              <p:cNvSpPr>
                <a:spLocks noChangeShapeType="1"/>
              </p:cNvSpPr>
              <p:nvPr/>
            </p:nvSpPr>
            <p:spPr bwMode="auto">
              <a:xfrm rot="-2700000" flipH="1" flipV="1">
                <a:off x="4345" y="1799"/>
                <a:ext cx="0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1" name="Line 15"/>
              <p:cNvSpPr>
                <a:spLocks noChangeShapeType="1"/>
              </p:cNvSpPr>
              <p:nvPr/>
            </p:nvSpPr>
            <p:spPr bwMode="auto">
              <a:xfrm rot="2700000" flipV="1">
                <a:off x="4959" y="1799"/>
                <a:ext cx="0" cy="864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6" name="Group 20"/>
            <p:cNvGrpSpPr>
              <a:grpSpLocks/>
            </p:cNvGrpSpPr>
            <p:nvPr/>
          </p:nvGrpSpPr>
          <p:grpSpPr bwMode="auto">
            <a:xfrm rot="2700000">
              <a:off x="5198" y="1443"/>
              <a:ext cx="460" cy="645"/>
              <a:chOff x="4416" y="1152"/>
              <a:chExt cx="460" cy="645"/>
            </a:xfrm>
          </p:grpSpPr>
          <p:sp>
            <p:nvSpPr>
              <p:cNvPr id="14354" name="Line 18"/>
              <p:cNvSpPr>
                <a:spLocks noChangeShapeType="1"/>
              </p:cNvSpPr>
              <p:nvPr/>
            </p:nvSpPr>
            <p:spPr bwMode="auto">
              <a:xfrm rot="-2700000" flipH="1" flipV="1">
                <a:off x="4416" y="1152"/>
                <a:ext cx="0" cy="6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19"/>
              <p:cNvSpPr>
                <a:spLocks noChangeShapeType="1"/>
              </p:cNvSpPr>
              <p:nvPr/>
            </p:nvSpPr>
            <p:spPr bwMode="auto">
              <a:xfrm rot="2700000" flipV="1">
                <a:off x="4876" y="1152"/>
                <a:ext cx="0" cy="6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57" name="Group 21"/>
            <p:cNvGrpSpPr>
              <a:grpSpLocks/>
            </p:cNvGrpSpPr>
            <p:nvPr/>
          </p:nvGrpSpPr>
          <p:grpSpPr bwMode="auto">
            <a:xfrm rot="18900000" flipH="1">
              <a:off x="3650" y="1438"/>
              <a:ext cx="460" cy="645"/>
              <a:chOff x="4416" y="1152"/>
              <a:chExt cx="460" cy="645"/>
            </a:xfrm>
          </p:grpSpPr>
          <p:sp>
            <p:nvSpPr>
              <p:cNvPr id="14358" name="Line 22"/>
              <p:cNvSpPr>
                <a:spLocks noChangeShapeType="1"/>
              </p:cNvSpPr>
              <p:nvPr/>
            </p:nvSpPr>
            <p:spPr bwMode="auto">
              <a:xfrm rot="-2700000" flipH="1" flipV="1">
                <a:off x="4416" y="1152"/>
                <a:ext cx="0" cy="6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9" name="Line 23"/>
              <p:cNvSpPr>
                <a:spLocks noChangeShapeType="1"/>
              </p:cNvSpPr>
              <p:nvPr/>
            </p:nvSpPr>
            <p:spPr bwMode="auto">
              <a:xfrm rot="2700000" flipV="1">
                <a:off x="4876" y="1152"/>
                <a:ext cx="0" cy="64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4361" name="Line 25"/>
          <p:cNvSpPr>
            <a:spLocks noChangeShapeType="1"/>
          </p:cNvSpPr>
          <p:nvPr/>
        </p:nvSpPr>
        <p:spPr bwMode="auto">
          <a:xfrm flipV="1">
            <a:off x="7086600" y="3429000"/>
            <a:ext cx="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 flipH="1" flipV="1">
            <a:off x="6400800" y="26670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 flipH="1">
            <a:off x="5715000" y="26670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>
            <a:off x="5715000" y="2438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 flipV="1">
            <a:off x="6324600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6629400" y="18288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7" name="Line 31"/>
          <p:cNvSpPr>
            <a:spLocks noChangeShapeType="1"/>
          </p:cNvSpPr>
          <p:nvPr/>
        </p:nvSpPr>
        <p:spPr bwMode="auto">
          <a:xfrm>
            <a:off x="6553200" y="2438400"/>
            <a:ext cx="6858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8" name="Line 32"/>
          <p:cNvSpPr>
            <a:spLocks noChangeShapeType="1"/>
          </p:cNvSpPr>
          <p:nvPr/>
        </p:nvSpPr>
        <p:spPr bwMode="auto">
          <a:xfrm flipV="1">
            <a:off x="7315200" y="2514600"/>
            <a:ext cx="5334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369" name="Text Box 33"/>
          <p:cNvSpPr txBox="1">
            <a:spLocks noChangeArrowheads="1"/>
          </p:cNvSpPr>
          <p:nvPr/>
        </p:nvSpPr>
        <p:spPr bwMode="auto">
          <a:xfrm>
            <a:off x="5562600" y="5867400"/>
            <a:ext cx="33321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F[+F[+F][-F]][-F[+F][-F]]</a:t>
            </a:r>
          </a:p>
        </p:txBody>
      </p:sp>
      <p:sp>
        <p:nvSpPr>
          <p:cNvPr id="14370" name="Text Box 34"/>
          <p:cNvSpPr txBox="1">
            <a:spLocks noChangeArrowheads="1"/>
          </p:cNvSpPr>
          <p:nvPr/>
        </p:nvSpPr>
        <p:spPr bwMode="auto">
          <a:xfrm>
            <a:off x="5762625" y="4876800"/>
            <a:ext cx="29241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F+F+F----f+F----f+…</a:t>
            </a:r>
          </a:p>
        </p:txBody>
      </p:sp>
      <p:sp>
        <p:nvSpPr>
          <p:cNvPr id="14371" name="Text Box 35"/>
          <p:cNvSpPr txBox="1">
            <a:spLocks noChangeArrowheads="1"/>
          </p:cNvSpPr>
          <p:nvPr/>
        </p:nvSpPr>
        <p:spPr bwMode="auto">
          <a:xfrm>
            <a:off x="7011988" y="5410200"/>
            <a:ext cx="531812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vs.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Branching Types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Monopodial</a:t>
            </a:r>
          </a:p>
          <a:p>
            <a:pPr lvl="1"/>
            <a:r>
              <a:rPr lang="en-US"/>
              <a:t>Trunk extends undeviated to top</a:t>
            </a:r>
          </a:p>
          <a:p>
            <a:pPr lvl="1"/>
            <a:r>
              <a:rPr lang="en-US"/>
              <a:t>Branches extend perpendicularly</a:t>
            </a:r>
          </a:p>
          <a:p>
            <a:r>
              <a:rPr lang="en-US"/>
              <a:t>Sympodial</a:t>
            </a:r>
          </a:p>
          <a:p>
            <a:pPr lvl="1"/>
            <a:r>
              <a:rPr lang="en-US"/>
              <a:t>Trunk deviates to top</a:t>
            </a:r>
          </a:p>
          <a:p>
            <a:pPr lvl="1"/>
            <a:r>
              <a:rPr lang="en-US"/>
              <a:t>Branches extend perpendicularly</a:t>
            </a:r>
          </a:p>
          <a:p>
            <a:r>
              <a:rPr lang="en-US"/>
              <a:t>Binary</a:t>
            </a:r>
          </a:p>
          <a:p>
            <a:pPr lvl="1"/>
            <a:r>
              <a:rPr lang="en-US"/>
              <a:t>Trunk terminates at first branching point</a:t>
            </a:r>
          </a:p>
          <a:p>
            <a:pPr lvl="1"/>
            <a:r>
              <a:rPr lang="en-US"/>
              <a:t>Branches deviate uniformly</a:t>
            </a:r>
          </a:p>
          <a:p>
            <a:endParaRPr lang="en-US"/>
          </a:p>
          <a:p>
            <a:pPr algn="ctr">
              <a:buFontTx/>
              <a:buNone/>
            </a:pPr>
            <a:r>
              <a:rPr lang="en-US"/>
              <a:t> </a:t>
            </a:r>
            <a:r>
              <a:rPr lang="en-US">
                <a:latin typeface="Symbol" pitchFamily="18" charset="2"/>
              </a:rPr>
              <a:t>S</a:t>
            </a:r>
            <a:r>
              <a:rPr lang="en-US"/>
              <a:t> branch areas = base area    (da Vinci)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486400" y="1857375"/>
            <a:ext cx="2062163" cy="334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  <a:sym typeface="Wingdings" pitchFamily="2" charset="2"/>
              </a:rPr>
              <a:t>TT[+B][-B]T</a:t>
            </a:r>
          </a:p>
          <a:p>
            <a:pPr algn="l"/>
            <a:endParaRPr lang="en-US">
              <a:latin typeface="Arial" charset="0"/>
              <a:sym typeface="Wingdings" pitchFamily="2" charset="2"/>
            </a:endParaRPr>
          </a:p>
          <a:p>
            <a:pPr algn="l"/>
            <a:endParaRPr lang="en-US">
              <a:latin typeface="Arial" charset="0"/>
              <a:sym typeface="Wingdings" pitchFamily="2" charset="2"/>
            </a:endParaRPr>
          </a:p>
          <a:p>
            <a:pPr algn="l"/>
            <a:r>
              <a:rPr lang="en-US">
                <a:latin typeface="Arial" charset="0"/>
                <a:sym typeface="Wingdings" pitchFamily="2" charset="2"/>
              </a:rPr>
              <a:t>TT[---B]+T</a:t>
            </a:r>
          </a:p>
          <a:p>
            <a:pPr algn="l"/>
            <a:endParaRPr lang="en-US">
              <a:latin typeface="Arial" charset="0"/>
              <a:sym typeface="Wingdings" pitchFamily="2" charset="2"/>
            </a:endParaRPr>
          </a:p>
          <a:p>
            <a:pPr algn="l"/>
            <a:endParaRPr lang="en-US">
              <a:latin typeface="Arial" charset="0"/>
              <a:sym typeface="Wingdings" pitchFamily="2" charset="2"/>
            </a:endParaRPr>
          </a:p>
          <a:p>
            <a:pPr algn="l"/>
            <a:r>
              <a:rPr lang="en-US">
                <a:latin typeface="Arial" charset="0"/>
                <a:sym typeface="Wingdings" pitchFamily="2" charset="2"/>
              </a:rPr>
              <a:t>TT[+B][-B]</a:t>
            </a:r>
            <a:endParaRPr lang="en-US">
              <a:latin typeface="Arial" charset="0"/>
            </a:endParaRPr>
          </a:p>
        </p:txBody>
      </p:sp>
      <p:sp>
        <p:nvSpPr>
          <p:cNvPr id="27653" name="Line 5"/>
          <p:cNvSpPr>
            <a:spLocks noChangeShapeType="1"/>
          </p:cNvSpPr>
          <p:nvPr/>
        </p:nvSpPr>
        <p:spPr bwMode="auto">
          <a:xfrm flipV="1">
            <a:off x="8153400" y="19050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4" name="Line 6"/>
          <p:cNvSpPr>
            <a:spLocks noChangeShapeType="1"/>
          </p:cNvSpPr>
          <p:nvPr/>
        </p:nvSpPr>
        <p:spPr bwMode="auto">
          <a:xfrm flipV="1">
            <a:off x="8153400" y="1295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 flipV="1">
            <a:off x="8153400" y="17526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 flipH="1" flipV="1">
            <a:off x="7696200" y="1752600"/>
            <a:ext cx="45720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7" name="Line 9"/>
          <p:cNvSpPr>
            <a:spLocks noChangeShapeType="1"/>
          </p:cNvSpPr>
          <p:nvPr/>
        </p:nvSpPr>
        <p:spPr bwMode="auto">
          <a:xfrm flipV="1">
            <a:off x="8153400" y="35814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58" name="Line 10"/>
          <p:cNvSpPr>
            <a:spLocks noChangeShapeType="1"/>
          </p:cNvSpPr>
          <p:nvPr/>
        </p:nvSpPr>
        <p:spPr bwMode="auto">
          <a:xfrm flipV="1">
            <a:off x="8153400" y="2971800"/>
            <a:ext cx="7620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 flipV="1">
            <a:off x="7772400" y="32004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61" name="Line 13"/>
          <p:cNvSpPr>
            <a:spLocks noChangeShapeType="1"/>
          </p:cNvSpPr>
          <p:nvPr/>
        </p:nvSpPr>
        <p:spPr bwMode="auto">
          <a:xfrm flipV="1">
            <a:off x="8153400" y="5029200"/>
            <a:ext cx="0" cy="609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V="1">
            <a:off x="8153400" y="46482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663" name="Line 15"/>
          <p:cNvSpPr>
            <a:spLocks noChangeShapeType="1"/>
          </p:cNvSpPr>
          <p:nvPr/>
        </p:nvSpPr>
        <p:spPr bwMode="auto">
          <a:xfrm flipH="1" flipV="1">
            <a:off x="7772400" y="46482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Bush</a:t>
            </a:r>
          </a:p>
        </p:txBody>
      </p:sp>
      <p:pic>
        <p:nvPicPr>
          <p:cNvPr id="15364" name="Picture 4" descr="bush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1679575"/>
            <a:ext cx="2239963" cy="5030788"/>
          </a:xfrm>
          <a:prstGeom prst="rect">
            <a:avLst/>
          </a:prstGeom>
          <a:noFill/>
        </p:spPr>
      </p:pic>
      <p:pic>
        <p:nvPicPr>
          <p:cNvPr id="15365" name="Picture 5" descr="bush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9325" y="1676400"/>
            <a:ext cx="2239963" cy="5033963"/>
          </a:xfrm>
          <a:prstGeom prst="rect">
            <a:avLst/>
          </a:prstGeom>
          <a:noFill/>
        </p:spPr>
      </p:pic>
      <p:pic>
        <p:nvPicPr>
          <p:cNvPr id="15366" name="Picture 6" descr="bus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00800" y="1676400"/>
            <a:ext cx="2239963" cy="5033963"/>
          </a:xfrm>
          <a:prstGeom prst="rect">
            <a:avLst/>
          </a:prstGeom>
          <a:noFill/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940425" y="457200"/>
            <a:ext cx="22129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</a:t>
            </a:r>
            <a:r>
              <a:rPr lang="en-US">
                <a:latin typeface="Arial" charset="0"/>
                <a:sym typeface="Wingdings" pitchFamily="2" charset="2"/>
              </a:rPr>
              <a:t>F[+F]F[-F]F</a:t>
            </a: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8" name="Picture 8" descr="sbush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2030413"/>
            <a:ext cx="5818188" cy="4645025"/>
          </a:xfrm>
          <a:prstGeom prst="rect">
            <a:avLst/>
          </a:prstGeom>
          <a:noFill/>
        </p:spPr>
      </p:pic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Stochastic L-Systems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Conditional firing of productions</a:t>
            </a:r>
          </a:p>
          <a:p>
            <a:pPr>
              <a:buFontTx/>
              <a:buNone/>
            </a:pPr>
            <a:r>
              <a:rPr lang="en-US" dirty="0"/>
              <a:t>		</a:t>
            </a:r>
            <a:r>
              <a:rPr lang="en-US" i="1" dirty="0"/>
              <a:t>NT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i="1" dirty="0">
                <a:sym typeface="Wingdings" pitchFamily="2" charset="2"/>
              </a:rPr>
              <a:t>result</a:t>
            </a:r>
            <a:r>
              <a:rPr lang="en-US" dirty="0">
                <a:sym typeface="Wingdings" pitchFamily="2" charset="2"/>
              </a:rPr>
              <a:t> : </a:t>
            </a:r>
            <a:r>
              <a:rPr lang="en-US" i="1" dirty="0" err="1">
                <a:sym typeface="Wingdings" pitchFamily="2" charset="2"/>
              </a:rPr>
              <a:t>prob</a:t>
            </a:r>
            <a:endParaRPr lang="en-US" i="1" dirty="0"/>
          </a:p>
          <a:p>
            <a:r>
              <a:rPr lang="en-US" dirty="0"/>
              <a:t>Example: Random Bushes</a:t>
            </a:r>
          </a:p>
          <a:p>
            <a:pPr>
              <a:buFontTx/>
              <a:buNone/>
            </a:pPr>
            <a:r>
              <a:rPr lang="en-US" dirty="0"/>
              <a:t>	</a:t>
            </a:r>
            <a:r>
              <a:rPr lang="en-US" dirty="0">
                <a:latin typeface="Arial" charset="0"/>
              </a:rPr>
              <a:t>F </a:t>
            </a:r>
            <a:r>
              <a:rPr lang="en-US" dirty="0">
                <a:latin typeface="Arial" charset="0"/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F[+F]F[-F]F : .33</a:t>
            </a:r>
          </a:p>
          <a:p>
            <a:pPr>
              <a:buFontTx/>
              <a:buNone/>
            </a:pPr>
            <a:r>
              <a:rPr lang="en-US" dirty="0"/>
              <a:t>	</a:t>
            </a:r>
            <a:r>
              <a:rPr lang="en-US" dirty="0">
                <a:latin typeface="Arial" charset="0"/>
              </a:rPr>
              <a:t>F </a:t>
            </a:r>
            <a:r>
              <a:rPr lang="en-US" dirty="0">
                <a:latin typeface="Arial" charset="0"/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F[+F]F : .33</a:t>
            </a:r>
          </a:p>
          <a:p>
            <a:pPr>
              <a:buFontTx/>
              <a:buNone/>
            </a:pPr>
            <a:r>
              <a:rPr lang="en-US" dirty="0"/>
              <a:t>	</a:t>
            </a:r>
            <a:r>
              <a:rPr lang="en-US" dirty="0">
                <a:latin typeface="Arial" charset="0"/>
              </a:rPr>
              <a:t>F </a:t>
            </a:r>
            <a:r>
              <a:rPr lang="en-US" dirty="0">
                <a:latin typeface="Arial" charset="0"/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F[-F]F : .34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If not stochastic,</a:t>
            </a:r>
            <a:br>
              <a:rPr lang="en-US" dirty="0"/>
            </a:br>
            <a:r>
              <a:rPr lang="en-US" dirty="0"/>
              <a:t>then </a:t>
            </a:r>
            <a:r>
              <a:rPr lang="en-US" i="1" dirty="0"/>
              <a:t>deterministic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AutoShape 7"/>
          <p:cNvSpPr>
            <a:spLocks noChangeArrowheads="1"/>
          </p:cNvSpPr>
          <p:nvPr/>
        </p:nvSpPr>
        <p:spPr bwMode="auto">
          <a:xfrm>
            <a:off x="4648200" y="3886200"/>
            <a:ext cx="1828800" cy="1676400"/>
          </a:xfrm>
          <a:prstGeom prst="curvedRightArrow">
            <a:avLst>
              <a:gd name="adj1" fmla="val 19139"/>
              <a:gd name="adj2" fmla="val 39139"/>
              <a:gd name="adj3" fmla="val 3636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Parameterized 3-D Turtle Graphics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“</a:t>
            </a:r>
            <a:r>
              <a:rPr lang="en-US">
                <a:latin typeface="Arial" charset="0"/>
              </a:rPr>
              <a:t>+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 </a:t>
            </a:r>
            <a:r>
              <a:rPr lang="en-US"/>
              <a:t>)” – yaw left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-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 </a:t>
            </a:r>
            <a:r>
              <a:rPr lang="en-US"/>
              <a:t>)” – yaw right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^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 </a:t>
            </a:r>
            <a:r>
              <a:rPr lang="en-US"/>
              <a:t>)” – pitch up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&amp;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 </a:t>
            </a:r>
            <a:r>
              <a:rPr lang="en-US"/>
              <a:t>)” – pitch down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\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 </a:t>
            </a:r>
            <a:r>
              <a:rPr lang="en-US"/>
              <a:t>)” – roll left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/</a:t>
            </a:r>
            <a:r>
              <a:rPr lang="en-US"/>
              <a:t>(</a:t>
            </a:r>
            <a:r>
              <a:rPr lang="en-US" i="1">
                <a:latin typeface="Symbol" pitchFamily="18" charset="2"/>
              </a:rPr>
              <a:t>q </a:t>
            </a:r>
            <a:r>
              <a:rPr lang="en-US"/>
              <a:t>)” – roll right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F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)” – draw </a:t>
            </a:r>
            <a:r>
              <a:rPr lang="en-US" i="1"/>
              <a:t>x</a:t>
            </a:r>
            <a:r>
              <a:rPr lang="en-US"/>
              <a:t> units</a:t>
            </a:r>
          </a:p>
          <a:p>
            <a:r>
              <a:rPr lang="en-US"/>
              <a:t>“</a:t>
            </a:r>
            <a:r>
              <a:rPr lang="en-US">
                <a:latin typeface="Arial" charset="0"/>
              </a:rPr>
              <a:t>f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)” – move </a:t>
            </a:r>
            <a:r>
              <a:rPr lang="en-US" i="1"/>
              <a:t>x</a:t>
            </a:r>
            <a:r>
              <a:rPr lang="en-US"/>
              <a:t> units</a:t>
            </a:r>
          </a:p>
        </p:txBody>
      </p:sp>
      <p:pic>
        <p:nvPicPr>
          <p:cNvPr id="17414" name="Picture 6" descr="j0126383[1]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1828800"/>
            <a:ext cx="4135438" cy="3173413"/>
          </a:xfrm>
          <a:prstGeom prst="rect">
            <a:avLst/>
          </a:prstGeom>
          <a:noFill/>
        </p:spPr>
      </p:pic>
      <p:sp>
        <p:nvSpPr>
          <p:cNvPr id="17420" name="AutoShape 12"/>
          <p:cNvSpPr>
            <a:spLocks noChangeArrowheads="1"/>
          </p:cNvSpPr>
          <p:nvPr/>
        </p:nvSpPr>
        <p:spPr bwMode="auto">
          <a:xfrm rot="5400000">
            <a:off x="6057900" y="-800100"/>
            <a:ext cx="762000" cy="3733800"/>
          </a:xfrm>
          <a:prstGeom prst="curvedRightArrow">
            <a:avLst>
              <a:gd name="adj1" fmla="val 64698"/>
              <a:gd name="adj2" fmla="val 16269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5" name="AutoShape 17"/>
          <p:cNvSpPr>
            <a:spLocks noChangeArrowheads="1"/>
          </p:cNvSpPr>
          <p:nvPr/>
        </p:nvSpPr>
        <p:spPr bwMode="auto">
          <a:xfrm rot="16200000" flipH="1">
            <a:off x="6286500" y="495300"/>
            <a:ext cx="762000" cy="1143000"/>
          </a:xfrm>
          <a:prstGeom prst="curvedRightArrow">
            <a:avLst>
              <a:gd name="adj1" fmla="val 28708"/>
              <a:gd name="adj2" fmla="val 58708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6" name="Line 18"/>
          <p:cNvSpPr>
            <a:spLocks noChangeShapeType="1"/>
          </p:cNvSpPr>
          <p:nvPr/>
        </p:nvSpPr>
        <p:spPr bwMode="auto">
          <a:xfrm flipH="1">
            <a:off x="3657600" y="3810000"/>
            <a:ext cx="76200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3810000" y="3468688"/>
            <a:ext cx="404813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H</a:t>
            </a:r>
          </a:p>
        </p:txBody>
      </p:sp>
      <p:sp>
        <p:nvSpPr>
          <p:cNvPr id="17428" name="Line 20"/>
          <p:cNvSpPr>
            <a:spLocks noChangeShapeType="1"/>
          </p:cNvSpPr>
          <p:nvPr/>
        </p:nvSpPr>
        <p:spPr bwMode="auto">
          <a:xfrm>
            <a:off x="7467600" y="3429000"/>
            <a:ext cx="129540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8383588" y="3240088"/>
            <a:ext cx="35401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L</a:t>
            </a:r>
          </a:p>
        </p:txBody>
      </p:sp>
      <p:sp>
        <p:nvSpPr>
          <p:cNvPr id="17430" name="Line 22"/>
          <p:cNvSpPr>
            <a:spLocks noChangeShapeType="1"/>
          </p:cNvSpPr>
          <p:nvPr/>
        </p:nvSpPr>
        <p:spPr bwMode="auto">
          <a:xfrm flipV="1">
            <a:off x="6629400" y="1066800"/>
            <a:ext cx="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6299200" y="1447800"/>
            <a:ext cx="40481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U</a:t>
            </a:r>
          </a:p>
        </p:txBody>
      </p:sp>
      <p:sp>
        <p:nvSpPr>
          <p:cNvPr id="17432" name="Text Box 24"/>
          <p:cNvSpPr txBox="1">
            <a:spLocks noChangeArrowheads="1"/>
          </p:cNvSpPr>
          <p:nvPr/>
        </p:nvSpPr>
        <p:spPr bwMode="auto">
          <a:xfrm>
            <a:off x="6169025" y="5297488"/>
            <a:ext cx="3619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+</a:t>
            </a:r>
          </a:p>
        </p:txBody>
      </p:sp>
      <p:sp>
        <p:nvSpPr>
          <p:cNvPr id="17433" name="Text Box 25"/>
          <p:cNvSpPr txBox="1">
            <a:spLocks noChangeArrowheads="1"/>
          </p:cNvSpPr>
          <p:nvPr/>
        </p:nvSpPr>
        <p:spPr bwMode="auto">
          <a:xfrm>
            <a:off x="4381500" y="4724400"/>
            <a:ext cx="2857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-</a:t>
            </a:r>
          </a:p>
        </p:txBody>
      </p:sp>
      <p:sp>
        <p:nvSpPr>
          <p:cNvPr id="17434" name="Text Box 26"/>
          <p:cNvSpPr txBox="1">
            <a:spLocks noChangeArrowheads="1"/>
          </p:cNvSpPr>
          <p:nvPr/>
        </p:nvSpPr>
        <p:spPr bwMode="auto">
          <a:xfrm>
            <a:off x="4616450" y="1219200"/>
            <a:ext cx="38735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&amp;</a:t>
            </a:r>
          </a:p>
        </p:txBody>
      </p:sp>
      <p:sp>
        <p:nvSpPr>
          <p:cNvPr id="17435" name="Text Box 27"/>
          <p:cNvSpPr txBox="1">
            <a:spLocks noChangeArrowheads="1"/>
          </p:cNvSpPr>
          <p:nvPr/>
        </p:nvSpPr>
        <p:spPr bwMode="auto">
          <a:xfrm>
            <a:off x="8329613" y="1219200"/>
            <a:ext cx="32702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^</a:t>
            </a:r>
          </a:p>
        </p:txBody>
      </p:sp>
      <p:sp>
        <p:nvSpPr>
          <p:cNvPr id="17436" name="Text Box 28"/>
          <p:cNvSpPr txBox="1">
            <a:spLocks noChangeArrowheads="1"/>
          </p:cNvSpPr>
          <p:nvPr/>
        </p:nvSpPr>
        <p:spPr bwMode="auto">
          <a:xfrm>
            <a:off x="7038975" y="1219200"/>
            <a:ext cx="2682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\</a:t>
            </a:r>
          </a:p>
        </p:txBody>
      </p:sp>
      <p:sp>
        <p:nvSpPr>
          <p:cNvPr id="17437" name="Text Box 29"/>
          <p:cNvSpPr txBox="1">
            <a:spLocks noChangeArrowheads="1"/>
          </p:cNvSpPr>
          <p:nvPr/>
        </p:nvSpPr>
        <p:spPr bwMode="auto">
          <a:xfrm>
            <a:off x="5867400" y="1219200"/>
            <a:ext cx="26828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/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Ternary Tree</a:t>
            </a:r>
          </a:p>
        </p:txBody>
      </p:sp>
      <p:pic>
        <p:nvPicPr>
          <p:cNvPr id="20485" name="Picture 5" descr="ter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828800"/>
            <a:ext cx="2114550" cy="4181475"/>
          </a:xfrm>
          <a:prstGeom prst="rect">
            <a:avLst/>
          </a:prstGeom>
          <a:noFill/>
        </p:spPr>
      </p:pic>
      <p:pic>
        <p:nvPicPr>
          <p:cNvPr id="20486" name="Picture 6" descr="ternary-fu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057400"/>
            <a:ext cx="4638675" cy="3829050"/>
          </a:xfrm>
          <a:prstGeom prst="rect">
            <a:avLst/>
          </a:prstGeom>
          <a:noFill/>
        </p:spPr>
      </p:pic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4800600" y="495300"/>
            <a:ext cx="2862263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F </a:t>
            </a:r>
            <a:r>
              <a:rPr lang="en-US">
                <a:latin typeface="Arial" charset="0"/>
                <a:sym typeface="Wingdings" pitchFamily="2" charset="2"/>
              </a:rPr>
              <a:t></a:t>
            </a:r>
            <a:r>
              <a:rPr lang="en-US">
                <a:latin typeface="Arial" charset="0"/>
              </a:rPr>
              <a:t> F[&amp;F][&amp;/F][&amp;\F]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Other Turtle Commands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447800"/>
            <a:ext cx="4800600" cy="5257800"/>
          </a:xfrm>
        </p:spPr>
        <p:txBody>
          <a:bodyPr/>
          <a:lstStyle/>
          <a:p>
            <a:r>
              <a:rPr lang="en-US" sz="2000"/>
              <a:t>“</a:t>
            </a:r>
            <a:r>
              <a:rPr lang="en-US" sz="2000">
                <a:latin typeface="Arial" charset="0"/>
              </a:rPr>
              <a:t>!</a:t>
            </a:r>
            <a:r>
              <a:rPr lang="en-US" sz="2000"/>
              <a:t>(</a:t>
            </a:r>
            <a:r>
              <a:rPr lang="en-US" sz="2000" i="1"/>
              <a:t>w</a:t>
            </a:r>
            <a:r>
              <a:rPr lang="en-US" sz="2000"/>
              <a:t>)” changes width of lines (cylinders)</a:t>
            </a:r>
          </a:p>
          <a:p>
            <a:pPr lvl="1"/>
            <a:r>
              <a:rPr lang="en-US" sz="2000"/>
              <a:t>Decreases width if no parameter</a:t>
            </a:r>
          </a:p>
          <a:p>
            <a:r>
              <a:rPr lang="en-US" sz="2000"/>
              <a:t>“</a:t>
            </a:r>
            <a:r>
              <a:rPr lang="en-US" sz="2000">
                <a:latin typeface="Arial" charset="0"/>
              </a:rPr>
              <a:t>@O</a:t>
            </a:r>
            <a:r>
              <a:rPr lang="en-US" sz="2000"/>
              <a:t>” draws a sphere</a:t>
            </a:r>
          </a:p>
          <a:p>
            <a:pPr lvl="1"/>
            <a:r>
              <a:rPr lang="en-US" sz="2000"/>
              <a:t>Useful at branch joints</a:t>
            </a:r>
          </a:p>
          <a:p>
            <a:r>
              <a:rPr lang="en-US" sz="2000"/>
              <a:t>Generalized cylinder</a:t>
            </a:r>
          </a:p>
          <a:p>
            <a:pPr lvl="1"/>
            <a:r>
              <a:rPr lang="en-US" sz="2000"/>
              <a:t>Delimited by “</a:t>
            </a:r>
            <a:r>
              <a:rPr lang="en-US" sz="2000">
                <a:latin typeface="Arial" charset="0"/>
              </a:rPr>
              <a:t>@Gs</a:t>
            </a:r>
            <a:r>
              <a:rPr lang="en-US" sz="2000"/>
              <a:t>” and “</a:t>
            </a:r>
            <a:r>
              <a:rPr lang="en-US" sz="2000">
                <a:latin typeface="Arial" charset="0"/>
              </a:rPr>
              <a:t>@Ge</a:t>
            </a:r>
            <a:r>
              <a:rPr lang="en-US" sz="2000"/>
              <a:t>” </a:t>
            </a:r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@Gc</a:t>
            </a:r>
            <a:r>
              <a:rPr lang="en-US" sz="2000"/>
              <a:t>” control point at current turtle position</a:t>
            </a:r>
          </a:p>
          <a:p>
            <a:r>
              <a:rPr lang="en-US" sz="2000"/>
              <a:t>Polygons</a:t>
            </a:r>
          </a:p>
          <a:p>
            <a:pPr lvl="1"/>
            <a:r>
              <a:rPr lang="en-US" sz="2000"/>
              <a:t>Delimited by “</a:t>
            </a:r>
            <a:r>
              <a:rPr lang="en-US" sz="2000">
                <a:latin typeface="Arial" charset="0"/>
              </a:rPr>
              <a:t>{</a:t>
            </a:r>
            <a:r>
              <a:rPr lang="en-US" sz="2000"/>
              <a:t>” and “</a:t>
            </a:r>
            <a:r>
              <a:rPr lang="en-US" sz="2000">
                <a:latin typeface="Arial" charset="0"/>
              </a:rPr>
              <a:t>}</a:t>
            </a:r>
            <a:r>
              <a:rPr lang="en-US" sz="2000"/>
              <a:t>”</a:t>
            </a:r>
          </a:p>
          <a:p>
            <a:pPr lvl="1"/>
            <a:r>
              <a:rPr lang="en-US" sz="2000"/>
              <a:t>Edge “</a:t>
            </a:r>
            <a:r>
              <a:rPr lang="en-US" sz="2000">
                <a:latin typeface="Arial" charset="0"/>
              </a:rPr>
              <a:t>F</a:t>
            </a:r>
            <a:r>
              <a:rPr lang="en-US" sz="2000"/>
              <a:t>”, no edge “</a:t>
            </a:r>
            <a:r>
              <a:rPr lang="en-US" sz="2000">
                <a:latin typeface="Arial" charset="0"/>
              </a:rPr>
              <a:t>G</a:t>
            </a:r>
            <a:r>
              <a:rPr lang="en-US" sz="2000"/>
              <a:t>”, vertex “</a:t>
            </a:r>
            <a:r>
              <a:rPr lang="en-US" sz="2000">
                <a:latin typeface="Arial" charset="0"/>
              </a:rPr>
              <a:t>.</a:t>
            </a:r>
            <a:r>
              <a:rPr lang="en-US" sz="2000"/>
              <a:t>”</a:t>
            </a:r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1447800"/>
            <a:ext cx="3886200" cy="5257800"/>
          </a:xfrm>
        </p:spPr>
        <p:txBody>
          <a:bodyPr/>
          <a:lstStyle/>
          <a:p>
            <a:r>
              <a:rPr lang="en-US" sz="2000"/>
              <a:t>Bicubic Patches</a:t>
            </a:r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@PS</a:t>
            </a:r>
            <a:r>
              <a:rPr lang="en-US" sz="2000"/>
              <a:t>(</a:t>
            </a:r>
            <a:r>
              <a:rPr lang="en-US" sz="2000" i="1"/>
              <a:t>n</a:t>
            </a:r>
            <a:r>
              <a:rPr lang="en-US" sz="2000"/>
              <a:t>)” patch indexed by integer </a:t>
            </a:r>
            <a:r>
              <a:rPr lang="en-US" sz="2000" i="1"/>
              <a:t>n</a:t>
            </a:r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@PC</a:t>
            </a:r>
            <a:r>
              <a:rPr lang="en-US" sz="2000"/>
              <a:t>(</a:t>
            </a:r>
            <a:r>
              <a:rPr lang="en-US" sz="2000" i="1"/>
              <a:t>n</a:t>
            </a:r>
            <a:r>
              <a:rPr lang="en-US" sz="2000"/>
              <a:t>,</a:t>
            </a:r>
            <a:r>
              <a:rPr lang="en-US" sz="2000" i="1"/>
              <a:t>i</a:t>
            </a:r>
            <a:r>
              <a:rPr lang="en-US" sz="2000"/>
              <a:t>,</a:t>
            </a:r>
            <a:r>
              <a:rPr lang="en-US" sz="2000" i="1"/>
              <a:t>j</a:t>
            </a:r>
            <a:r>
              <a:rPr lang="en-US" sz="2000"/>
              <a:t>)” current turtle position is (</a:t>
            </a:r>
            <a:r>
              <a:rPr lang="en-US" sz="2000" i="1"/>
              <a:t>i</a:t>
            </a:r>
            <a:r>
              <a:rPr lang="en-US" sz="2000"/>
              <a:t>,</a:t>
            </a:r>
            <a:r>
              <a:rPr lang="en-US" sz="2000" i="1"/>
              <a:t>j</a:t>
            </a:r>
            <a:r>
              <a:rPr lang="en-US" sz="2000"/>
              <a:t>)th control point of patch </a:t>
            </a:r>
            <a:r>
              <a:rPr lang="en-US" sz="2000" i="1"/>
              <a:t>n</a:t>
            </a:r>
            <a:endParaRPr lang="en-US" sz="2000"/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@PD</a:t>
            </a:r>
            <a:r>
              <a:rPr lang="en-US" sz="2000"/>
              <a:t>(</a:t>
            </a:r>
            <a:r>
              <a:rPr lang="en-US" sz="2000" i="1"/>
              <a:t>n</a:t>
            </a:r>
            <a:r>
              <a:rPr lang="en-US" sz="2000"/>
              <a:t>)” draws patch </a:t>
            </a:r>
            <a:r>
              <a:rPr lang="en-US" sz="2000" i="1"/>
              <a:t>n</a:t>
            </a:r>
            <a:endParaRPr lang="en-US" sz="2000"/>
          </a:p>
          <a:p>
            <a:r>
              <a:rPr lang="en-US" sz="2000"/>
              <a:t>Color &amp; Texture</a:t>
            </a:r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;</a:t>
            </a:r>
            <a:r>
              <a:rPr lang="en-US" sz="2000"/>
              <a:t>” moved to next color table entry</a:t>
            </a:r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;</a:t>
            </a:r>
            <a:r>
              <a:rPr lang="en-US" sz="2000"/>
              <a:t>(</a:t>
            </a:r>
            <a:r>
              <a:rPr lang="en-US" sz="2000" i="1"/>
              <a:t>f</a:t>
            </a:r>
            <a:r>
              <a:rPr lang="en-US" sz="2000"/>
              <a:t>,</a:t>
            </a:r>
            <a:r>
              <a:rPr lang="en-US" sz="2000" i="1"/>
              <a:t>b</a:t>
            </a:r>
            <a:r>
              <a:rPr lang="en-US" sz="2000"/>
              <a:t>)” front color </a:t>
            </a:r>
            <a:r>
              <a:rPr lang="en-US" sz="2000" i="1"/>
              <a:t>f</a:t>
            </a:r>
            <a:r>
              <a:rPr lang="en-US" sz="2000"/>
              <a:t>, back color </a:t>
            </a:r>
            <a:r>
              <a:rPr lang="en-US" sz="2000" i="1"/>
              <a:t>b</a:t>
            </a:r>
            <a:endParaRPr lang="en-US" sz="2000"/>
          </a:p>
          <a:p>
            <a:pPr lvl="1"/>
            <a:r>
              <a:rPr lang="en-US" sz="2000"/>
              <a:t>“</a:t>
            </a:r>
            <a:r>
              <a:rPr lang="en-US" sz="2000">
                <a:latin typeface="Arial" charset="0"/>
              </a:rPr>
              <a:t>@T</a:t>
            </a:r>
            <a:r>
              <a:rPr lang="en-US" sz="2000"/>
              <a:t>(</a:t>
            </a:r>
            <a:r>
              <a:rPr lang="en-US" sz="2000" i="1"/>
              <a:t>n</a:t>
            </a:r>
            <a:r>
              <a:rPr lang="en-US" sz="2000"/>
              <a:t>)” use texture </a:t>
            </a:r>
            <a:r>
              <a:rPr lang="en-US" sz="2000" i="1"/>
              <a:t>n</a:t>
            </a:r>
          </a:p>
          <a:p>
            <a:r>
              <a:rPr lang="en-US" sz="2000"/>
              <a:t>“</a:t>
            </a:r>
            <a:r>
              <a:rPr lang="en-US" sz="2000">
                <a:latin typeface="Arial" charset="0"/>
              </a:rPr>
              <a:t>@L</a:t>
            </a:r>
            <a:r>
              <a:rPr lang="en-US" sz="2000"/>
              <a:t>(string)” label at cur. pos.</a:t>
            </a:r>
          </a:p>
          <a:p>
            <a:r>
              <a:rPr lang="en-US" sz="2000"/>
              <a:t>“</a:t>
            </a:r>
            <a:r>
              <a:rPr lang="en-US" sz="2000">
                <a:latin typeface="Arial" charset="0"/>
              </a:rPr>
              <a:t>@S</a:t>
            </a:r>
            <a:r>
              <a:rPr lang="en-US" sz="2000"/>
              <a:t>(cmd)” run OS command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68275" y="5638800"/>
            <a:ext cx="4641850" cy="904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/>
              <a:t>Need the “@” symbol because turtle</a:t>
            </a:r>
            <a:br>
              <a:rPr lang="en-US"/>
            </a:br>
            <a:r>
              <a:rPr lang="en-US"/>
              <a:t>quickly ran out of ASCII characters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Parameterized Productions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Non-terminals can be parameterized</a:t>
            </a:r>
          </a:p>
          <a:p>
            <a:r>
              <a:rPr lang="en-US"/>
              <a:t>Productions can be conditional</a:t>
            </a:r>
          </a:p>
          <a:p>
            <a:pPr algn="ctr">
              <a:buFontTx/>
              <a:buNone/>
            </a:pPr>
            <a:r>
              <a:rPr lang="en-US" i="1"/>
              <a:t>NT</a:t>
            </a:r>
            <a:r>
              <a:rPr lang="en-US"/>
              <a:t>(</a:t>
            </a:r>
            <a:r>
              <a:rPr lang="en-US" i="1"/>
              <a:t>param</a:t>
            </a:r>
            <a:r>
              <a:rPr lang="en-US"/>
              <a:t>) : </a:t>
            </a:r>
            <a:r>
              <a:rPr lang="en-US" i="1"/>
              <a:t>cond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 </a:t>
            </a:r>
            <a:r>
              <a:rPr lang="en-US" i="1">
                <a:sym typeface="Wingdings" pitchFamily="2" charset="2"/>
              </a:rPr>
              <a:t>result</a:t>
            </a:r>
            <a:endParaRPr lang="en-US" i="1"/>
          </a:p>
          <a:p>
            <a:r>
              <a:rPr lang="en-US"/>
              <a:t>Example: Long branches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>
                <a:latin typeface="Arial" charset="0"/>
              </a:rPr>
              <a:t>B</a:t>
            </a:r>
            <a:r>
              <a:rPr lang="en-US"/>
              <a:t>(</a:t>
            </a:r>
            <a:r>
              <a:rPr lang="en-US" i="1"/>
              <a:t>n</a:t>
            </a:r>
            <a:r>
              <a:rPr lang="en-US"/>
              <a:t>) : </a:t>
            </a:r>
            <a:r>
              <a:rPr lang="en-US" i="1"/>
              <a:t>n</a:t>
            </a:r>
            <a:r>
              <a:rPr lang="en-US"/>
              <a:t> &gt; 0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Arial" charset="0"/>
                <a:sym typeface="Wingdings" pitchFamily="2" charset="2"/>
              </a:rPr>
              <a:t>F B</a:t>
            </a:r>
            <a:r>
              <a:rPr lang="en-US">
                <a:sym typeface="Wingdings" pitchFamily="2" charset="2"/>
              </a:rPr>
              <a:t>(</a:t>
            </a:r>
            <a:r>
              <a:rPr lang="en-US" i="1">
                <a:sym typeface="Wingdings" pitchFamily="2" charset="2"/>
              </a:rPr>
              <a:t>n</a:t>
            </a:r>
            <a:r>
              <a:rPr lang="en-US">
                <a:sym typeface="Wingdings" pitchFamily="2" charset="2"/>
              </a:rPr>
              <a:t>–1)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>
                <a:latin typeface="Arial" charset="0"/>
              </a:rPr>
              <a:t>B</a:t>
            </a:r>
            <a:r>
              <a:rPr lang="en-US"/>
              <a:t>(</a:t>
            </a:r>
            <a:r>
              <a:rPr lang="en-US" i="1"/>
              <a:t>n</a:t>
            </a:r>
            <a:r>
              <a:rPr lang="en-US"/>
              <a:t>) : </a:t>
            </a:r>
            <a:r>
              <a:rPr lang="en-US" i="1"/>
              <a:t>n</a:t>
            </a:r>
            <a:r>
              <a:rPr lang="en-US"/>
              <a:t> = 0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Arial" charset="0"/>
                <a:sym typeface="Wingdings" pitchFamily="2" charset="2"/>
              </a:rPr>
              <a:t>F</a:t>
            </a:r>
            <a:endParaRPr lang="en-US"/>
          </a:p>
          <a:p>
            <a:r>
              <a:rPr lang="en-US"/>
              <a:t>Example: Fibonacci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>
                <a:latin typeface="Arial" charset="0"/>
              </a:rPr>
              <a:t>A</a:t>
            </a:r>
            <a:r>
              <a:rPr lang="en-US"/>
              <a:t>(</a:t>
            </a:r>
            <a:r>
              <a:rPr lang="en-US" i="1"/>
              <a:t>n</a:t>
            </a:r>
            <a:r>
              <a:rPr lang="en-US"/>
              <a:t>) : </a:t>
            </a:r>
            <a:r>
              <a:rPr lang="en-US" i="1"/>
              <a:t>n</a:t>
            </a:r>
            <a:r>
              <a:rPr lang="en-US"/>
              <a:t> &gt; 1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Arial" charset="0"/>
                <a:sym typeface="Wingdings" pitchFamily="2" charset="2"/>
              </a:rPr>
              <a:t>A</a:t>
            </a:r>
            <a:r>
              <a:rPr lang="en-US">
                <a:sym typeface="Wingdings" pitchFamily="2" charset="2"/>
              </a:rPr>
              <a:t>(</a:t>
            </a:r>
            <a:r>
              <a:rPr lang="en-US" i="1">
                <a:sym typeface="Wingdings" pitchFamily="2" charset="2"/>
              </a:rPr>
              <a:t>n</a:t>
            </a:r>
            <a:r>
              <a:rPr lang="en-US">
                <a:sym typeface="Wingdings" pitchFamily="2" charset="2"/>
              </a:rPr>
              <a:t>-1)</a:t>
            </a:r>
            <a:r>
              <a:rPr lang="en-US">
                <a:latin typeface="Arial" charset="0"/>
                <a:sym typeface="Wingdings" pitchFamily="2" charset="2"/>
              </a:rPr>
              <a:t>A</a:t>
            </a:r>
            <a:r>
              <a:rPr lang="en-US">
                <a:sym typeface="Wingdings" pitchFamily="2" charset="2"/>
              </a:rPr>
              <a:t>(</a:t>
            </a:r>
            <a:r>
              <a:rPr lang="en-US" i="1">
                <a:sym typeface="Wingdings" pitchFamily="2" charset="2"/>
              </a:rPr>
              <a:t>n</a:t>
            </a:r>
            <a:r>
              <a:rPr lang="en-US">
                <a:sym typeface="Wingdings" pitchFamily="2" charset="2"/>
              </a:rPr>
              <a:t>-2)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>
                <a:latin typeface="Arial" charset="0"/>
              </a:rPr>
              <a:t>A</a:t>
            </a:r>
            <a:r>
              <a:rPr lang="en-US"/>
              <a:t>(</a:t>
            </a:r>
            <a:r>
              <a:rPr lang="en-US" i="1"/>
              <a:t>n</a:t>
            </a:r>
            <a:r>
              <a:rPr lang="en-US"/>
              <a:t>) : </a:t>
            </a:r>
            <a:r>
              <a:rPr lang="en-US" i="1"/>
              <a:t>n</a:t>
            </a:r>
            <a:r>
              <a:rPr lang="en-US"/>
              <a:t> = 1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Arial" charset="0"/>
                <a:sym typeface="Wingdings" pitchFamily="2" charset="2"/>
              </a:rPr>
              <a:t>X</a:t>
            </a:r>
            <a:endParaRPr lang="en-US">
              <a:sym typeface="Wingdings" pitchFamily="2" charset="2"/>
            </a:endParaRP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>
                <a:latin typeface="Arial" charset="0"/>
              </a:rPr>
              <a:t>A</a:t>
            </a:r>
            <a:r>
              <a:rPr lang="en-US"/>
              <a:t>(</a:t>
            </a:r>
            <a:r>
              <a:rPr lang="en-US" i="1"/>
              <a:t>n</a:t>
            </a:r>
            <a:r>
              <a:rPr lang="en-US"/>
              <a:t>) : </a:t>
            </a:r>
            <a:r>
              <a:rPr lang="en-US" i="1"/>
              <a:t>n</a:t>
            </a:r>
            <a:r>
              <a:rPr lang="en-US"/>
              <a:t> = 0 </a:t>
            </a:r>
            <a:r>
              <a:rPr lang="en-US">
                <a:sym typeface="Wingdings" pitchFamily="2" charset="2"/>
              </a:rPr>
              <a:t> </a:t>
            </a:r>
            <a:r>
              <a:rPr lang="en-US">
                <a:latin typeface="Symbol" pitchFamily="18" charset="2"/>
                <a:sym typeface="Wingdings" pitchFamily="2" charset="2"/>
              </a:rPr>
              <a:t>e</a:t>
            </a:r>
            <a:r>
              <a:rPr lang="en-US">
                <a:sym typeface="Wingdings" pitchFamily="2" charset="2"/>
              </a:rPr>
              <a:t> (empty)</a:t>
            </a:r>
          </a:p>
          <a:p>
            <a:endParaRPr lang="en-US">
              <a:sym typeface="Wingdings" pitchFamily="2" charset="2"/>
            </a:endParaRPr>
          </a:p>
          <a:p>
            <a:pPr>
              <a:buFontTx/>
              <a:buNone/>
            </a:pPr>
            <a:endParaRPr lang="en-US">
              <a:sym typeface="Wingdings" pitchFamily="2" charset="2"/>
            </a:endParaRP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989513" y="3276600"/>
            <a:ext cx="396081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</a:rPr>
              <a:t>A(2) = A(1)A(0) = X</a:t>
            </a:r>
          </a:p>
          <a:p>
            <a:pPr algn="l"/>
            <a:r>
              <a:rPr lang="en-US">
                <a:latin typeface="Arial" charset="0"/>
              </a:rPr>
              <a:t>A(3) = A(2)A(1) = A(1)A(0)X</a:t>
            </a:r>
          </a:p>
          <a:p>
            <a:pPr algn="l"/>
            <a:r>
              <a:rPr lang="en-US">
                <a:latin typeface="Arial" charset="0"/>
              </a:rPr>
              <a:t>	= XX</a:t>
            </a:r>
          </a:p>
          <a:p>
            <a:pPr algn="l"/>
            <a:r>
              <a:rPr lang="en-US">
                <a:latin typeface="Arial" charset="0"/>
              </a:rPr>
              <a:t>A(4) = A(3)A(2)</a:t>
            </a:r>
            <a:br>
              <a:rPr lang="en-US">
                <a:latin typeface="Arial" charset="0"/>
              </a:rPr>
            </a:br>
            <a:r>
              <a:rPr lang="en-US">
                <a:latin typeface="Arial" charset="0"/>
              </a:rPr>
              <a:t>	= A(2)A(1)A(1)A(0)</a:t>
            </a:r>
          </a:p>
          <a:p>
            <a:pPr algn="l"/>
            <a:r>
              <a:rPr lang="en-US">
                <a:latin typeface="Arial" charset="0"/>
              </a:rPr>
              <a:t>	= A(1)A(0)XX</a:t>
            </a:r>
          </a:p>
          <a:p>
            <a:pPr algn="l"/>
            <a:r>
              <a:rPr lang="en-US">
                <a:latin typeface="Arial" charset="0"/>
              </a:rPr>
              <a:t>	= XXX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Fractal Dimension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52400" y="1447800"/>
            <a:ext cx="4038600" cy="5257800"/>
          </a:xfrm>
        </p:spPr>
        <p:txBody>
          <a:bodyPr/>
          <a:lstStyle/>
          <a:p>
            <a:r>
              <a:rPr lang="en-US" dirty="0" smtClean="0"/>
              <a:t>Self-similarity dimension</a:t>
            </a:r>
          </a:p>
          <a:p>
            <a:r>
              <a:rPr lang="en-US" dirty="0" smtClean="0"/>
              <a:t>Make a </a:t>
            </a:r>
            <a:r>
              <a:rPr lang="en-US" i="1" dirty="0" smtClean="0"/>
              <a:t>D</a:t>
            </a:r>
            <a:r>
              <a:rPr lang="en-US" dirty="0" smtClean="0"/>
              <a:t> dimensional object out of </a:t>
            </a:r>
            <a:r>
              <a:rPr lang="en-US" i="1" dirty="0" smtClean="0"/>
              <a:t>N</a:t>
            </a:r>
            <a:r>
              <a:rPr lang="en-US" dirty="0" smtClean="0"/>
              <a:t> smaller copies scaled by </a:t>
            </a:r>
            <a:r>
              <a:rPr lang="en-US" i="1" dirty="0" smtClean="0"/>
              <a:t>s</a:t>
            </a:r>
          </a:p>
          <a:p>
            <a:pPr algn="ctr">
              <a:buNone/>
            </a:pPr>
            <a:r>
              <a:rPr lang="en-US" i="1" dirty="0" smtClean="0"/>
              <a:t>N</a:t>
            </a:r>
            <a:r>
              <a:rPr lang="en-US" dirty="0" smtClean="0"/>
              <a:t> = (1/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  <a:r>
              <a:rPr lang="en-US" i="1" baseline="30000" dirty="0" smtClean="0"/>
              <a:t>D</a:t>
            </a:r>
          </a:p>
          <a:p>
            <a:r>
              <a:rPr lang="en-US" dirty="0" smtClean="0"/>
              <a:t>Can solve for dimension </a:t>
            </a:r>
            <a:r>
              <a:rPr lang="en-US" i="1" dirty="0" smtClean="0"/>
              <a:t>D</a:t>
            </a:r>
            <a:endParaRPr lang="en-US" i="1" dirty="0"/>
          </a:p>
          <a:p>
            <a:pPr algn="ctr">
              <a:buNone/>
            </a:pPr>
            <a:r>
              <a:rPr lang="en-US" dirty="0" smtClean="0"/>
              <a:t>log </a:t>
            </a:r>
            <a:r>
              <a:rPr lang="en-US" i="1" dirty="0" smtClean="0"/>
              <a:t>N</a:t>
            </a:r>
            <a:r>
              <a:rPr lang="en-US" dirty="0" smtClean="0"/>
              <a:t> = </a:t>
            </a:r>
            <a:r>
              <a:rPr lang="en-US" i="1" dirty="0" smtClean="0"/>
              <a:t>D</a:t>
            </a:r>
            <a:r>
              <a:rPr lang="en-US" dirty="0" smtClean="0"/>
              <a:t> log 1/</a:t>
            </a:r>
            <a:r>
              <a:rPr lang="en-US" i="1" dirty="0" smtClean="0"/>
              <a:t>s</a:t>
            </a:r>
          </a:p>
          <a:p>
            <a:pPr algn="ctr">
              <a:buNone/>
            </a:pPr>
            <a:r>
              <a:rPr lang="en-US" dirty="0" smtClean="0"/>
              <a:t>D = (log </a:t>
            </a:r>
            <a:r>
              <a:rPr lang="en-US" i="1" dirty="0" smtClean="0"/>
              <a:t>N</a:t>
            </a:r>
            <a:r>
              <a:rPr lang="en-US" dirty="0" smtClean="0"/>
              <a:t>)/(log 1/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4" name="Rectangle 13"/>
          <p:cNvSpPr/>
          <p:nvPr/>
        </p:nvSpPr>
        <p:spPr bwMode="auto">
          <a:xfrm>
            <a:off x="5105400" y="3200400"/>
            <a:ext cx="9144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5105400" y="2450367"/>
            <a:ext cx="914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Rectangle 20"/>
          <p:cNvSpPr/>
          <p:nvPr/>
        </p:nvSpPr>
        <p:spPr bwMode="auto">
          <a:xfrm>
            <a:off x="6477000" y="3200400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934200" y="3200400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6477000" y="3657600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6934200" y="3657600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6477000" y="2450367"/>
            <a:ext cx="914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Rectangle 29"/>
          <p:cNvSpPr/>
          <p:nvPr/>
        </p:nvSpPr>
        <p:spPr bwMode="auto">
          <a:xfrm>
            <a:off x="6903720" y="2374167"/>
            <a:ext cx="45719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7848600" y="2450367"/>
            <a:ext cx="9144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2" name="Rectangle 31"/>
          <p:cNvSpPr/>
          <p:nvPr/>
        </p:nvSpPr>
        <p:spPr bwMode="auto">
          <a:xfrm>
            <a:off x="8138161" y="2374167"/>
            <a:ext cx="45719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8458201" y="2374167"/>
            <a:ext cx="45719" cy="152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7848600" y="3200400"/>
            <a:ext cx="914400" cy="914400"/>
            <a:chOff x="7543800" y="1219200"/>
            <a:chExt cx="1371600" cy="1371600"/>
          </a:xfrm>
        </p:grpSpPr>
        <p:sp>
          <p:nvSpPr>
            <p:cNvPr id="34" name="Rectangle 33"/>
            <p:cNvSpPr/>
            <p:nvPr/>
          </p:nvSpPr>
          <p:spPr bwMode="auto">
            <a:xfrm>
              <a:off x="7543800" y="12192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8001000" y="12192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543800" y="16764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001000" y="16764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458200" y="12192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458200" y="16764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7543800" y="21336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8001000" y="21336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8458200" y="21336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218504" y="2209800"/>
            <a:ext cx="734496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4218504" y="3417033"/>
            <a:ext cx="734496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 bwMode="auto">
          <a:xfrm>
            <a:off x="5105400" y="5105399"/>
            <a:ext cx="914400" cy="914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6477000" y="5105399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8" name="Rectangle 47"/>
          <p:cNvSpPr/>
          <p:nvPr/>
        </p:nvSpPr>
        <p:spPr bwMode="auto">
          <a:xfrm>
            <a:off x="6934200" y="5105399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6477000" y="5562599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6934200" y="5562599"/>
            <a:ext cx="457200" cy="457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7848600" y="5105399"/>
            <a:ext cx="914400" cy="914400"/>
            <a:chOff x="7543800" y="1219200"/>
            <a:chExt cx="1371600" cy="1371600"/>
          </a:xfrm>
        </p:grpSpPr>
        <p:sp>
          <p:nvSpPr>
            <p:cNvPr id="52" name="Rectangle 51"/>
            <p:cNvSpPr/>
            <p:nvPr/>
          </p:nvSpPr>
          <p:spPr bwMode="auto">
            <a:xfrm>
              <a:off x="7543800" y="12192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8001000" y="12192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43800" y="16764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001000" y="16764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8458200" y="12192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8458200" y="16764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43800" y="21336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001000" y="21336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458200" y="2133600"/>
              <a:ext cx="457200" cy="4572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4218504" y="5322032"/>
            <a:ext cx="734496" cy="49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68" name="Parallelogram 67"/>
          <p:cNvSpPr/>
          <p:nvPr/>
        </p:nvSpPr>
        <p:spPr bwMode="auto">
          <a:xfrm>
            <a:off x="5105400" y="4876799"/>
            <a:ext cx="1143000" cy="2286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9" name="Parallelogram 68"/>
          <p:cNvSpPr/>
          <p:nvPr/>
        </p:nvSpPr>
        <p:spPr bwMode="auto">
          <a:xfrm rot="5400000" flipH="1">
            <a:off x="5562600" y="5333999"/>
            <a:ext cx="1143000" cy="2286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0" name="Parallelogram 69"/>
          <p:cNvSpPr>
            <a:spLocks noChangeAspect="1"/>
          </p:cNvSpPr>
          <p:nvPr/>
        </p:nvSpPr>
        <p:spPr bwMode="auto">
          <a:xfrm>
            <a:off x="6477000" y="49910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1" name="Parallelogram 70"/>
          <p:cNvSpPr>
            <a:spLocks noChangeAspect="1"/>
          </p:cNvSpPr>
          <p:nvPr/>
        </p:nvSpPr>
        <p:spPr bwMode="auto">
          <a:xfrm>
            <a:off x="6591300" y="48767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2" name="Parallelogram 71"/>
          <p:cNvSpPr>
            <a:spLocks noChangeAspect="1"/>
          </p:cNvSpPr>
          <p:nvPr/>
        </p:nvSpPr>
        <p:spPr bwMode="auto">
          <a:xfrm>
            <a:off x="6934200" y="49910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3" name="Parallelogram 72"/>
          <p:cNvSpPr>
            <a:spLocks noChangeAspect="1"/>
          </p:cNvSpPr>
          <p:nvPr/>
        </p:nvSpPr>
        <p:spPr bwMode="auto">
          <a:xfrm>
            <a:off x="7048500" y="48767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4" name="Parallelogram 73"/>
          <p:cNvSpPr>
            <a:spLocks noChangeAspect="1"/>
          </p:cNvSpPr>
          <p:nvPr/>
        </p:nvSpPr>
        <p:spPr bwMode="auto">
          <a:xfrm rot="5400000" flipH="1">
            <a:off x="7162800" y="52196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5" name="Parallelogram 74"/>
          <p:cNvSpPr>
            <a:spLocks noChangeAspect="1"/>
          </p:cNvSpPr>
          <p:nvPr/>
        </p:nvSpPr>
        <p:spPr bwMode="auto">
          <a:xfrm rot="5400000" flipH="1">
            <a:off x="7277099" y="51053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6" name="Parallelogram 75"/>
          <p:cNvSpPr>
            <a:spLocks noChangeAspect="1"/>
          </p:cNvSpPr>
          <p:nvPr/>
        </p:nvSpPr>
        <p:spPr bwMode="auto">
          <a:xfrm rot="5400000" flipH="1">
            <a:off x="7162800" y="56768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7" name="Parallelogram 76"/>
          <p:cNvSpPr>
            <a:spLocks noChangeAspect="1"/>
          </p:cNvSpPr>
          <p:nvPr/>
        </p:nvSpPr>
        <p:spPr bwMode="auto">
          <a:xfrm rot="5400000" flipH="1">
            <a:off x="7277099" y="5562599"/>
            <a:ext cx="571500" cy="114300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8" name="Parallelogram 77"/>
          <p:cNvSpPr>
            <a:spLocks noChangeAspect="1"/>
          </p:cNvSpPr>
          <p:nvPr/>
        </p:nvSpPr>
        <p:spPr bwMode="auto">
          <a:xfrm>
            <a:off x="7848600" y="5029961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9" name="Parallelogram 78"/>
          <p:cNvSpPr>
            <a:spLocks noChangeAspect="1"/>
          </p:cNvSpPr>
          <p:nvPr/>
        </p:nvSpPr>
        <p:spPr bwMode="auto">
          <a:xfrm>
            <a:off x="7928610" y="4952999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0" name="Parallelogram 79"/>
          <p:cNvSpPr>
            <a:spLocks noChangeAspect="1"/>
          </p:cNvSpPr>
          <p:nvPr/>
        </p:nvSpPr>
        <p:spPr bwMode="auto">
          <a:xfrm>
            <a:off x="8008620" y="4876037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1" name="Parallelogram 80"/>
          <p:cNvSpPr>
            <a:spLocks noChangeAspect="1"/>
          </p:cNvSpPr>
          <p:nvPr/>
        </p:nvSpPr>
        <p:spPr bwMode="auto">
          <a:xfrm>
            <a:off x="8149590" y="5030723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2" name="Parallelogram 81"/>
          <p:cNvSpPr>
            <a:spLocks noChangeAspect="1"/>
          </p:cNvSpPr>
          <p:nvPr/>
        </p:nvSpPr>
        <p:spPr bwMode="auto">
          <a:xfrm>
            <a:off x="8229600" y="4953761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3" name="Parallelogram 82"/>
          <p:cNvSpPr>
            <a:spLocks noChangeAspect="1"/>
          </p:cNvSpPr>
          <p:nvPr/>
        </p:nvSpPr>
        <p:spPr bwMode="auto">
          <a:xfrm>
            <a:off x="8309610" y="4876799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4" name="Parallelogram 83"/>
          <p:cNvSpPr>
            <a:spLocks noChangeAspect="1"/>
          </p:cNvSpPr>
          <p:nvPr/>
        </p:nvSpPr>
        <p:spPr bwMode="auto">
          <a:xfrm>
            <a:off x="8450580" y="5031485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5" name="Parallelogram 84"/>
          <p:cNvSpPr>
            <a:spLocks noChangeAspect="1"/>
          </p:cNvSpPr>
          <p:nvPr/>
        </p:nvSpPr>
        <p:spPr bwMode="auto">
          <a:xfrm>
            <a:off x="8530590" y="4954523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6" name="Parallelogram 85"/>
          <p:cNvSpPr>
            <a:spLocks noChangeAspect="1"/>
          </p:cNvSpPr>
          <p:nvPr/>
        </p:nvSpPr>
        <p:spPr bwMode="auto">
          <a:xfrm>
            <a:off x="8610600" y="4877561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7" name="Parallelogram 86"/>
          <p:cNvSpPr>
            <a:spLocks noChangeAspect="1"/>
          </p:cNvSpPr>
          <p:nvPr/>
        </p:nvSpPr>
        <p:spPr bwMode="auto">
          <a:xfrm rot="5400000" flipH="1">
            <a:off x="8612124" y="5183884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8" name="Parallelogram 87"/>
          <p:cNvSpPr>
            <a:spLocks noChangeAspect="1"/>
          </p:cNvSpPr>
          <p:nvPr/>
        </p:nvSpPr>
        <p:spPr bwMode="auto">
          <a:xfrm rot="5400000" flipH="1">
            <a:off x="8688324" y="5107684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9" name="Parallelogram 88"/>
          <p:cNvSpPr>
            <a:spLocks noChangeAspect="1"/>
          </p:cNvSpPr>
          <p:nvPr/>
        </p:nvSpPr>
        <p:spPr bwMode="auto">
          <a:xfrm rot="5400000" flipH="1">
            <a:off x="8764524" y="5031484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0" name="Parallelogram 89"/>
          <p:cNvSpPr>
            <a:spLocks noChangeAspect="1"/>
          </p:cNvSpPr>
          <p:nvPr/>
        </p:nvSpPr>
        <p:spPr bwMode="auto">
          <a:xfrm rot="5400000" flipH="1">
            <a:off x="8612886" y="5488685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1" name="Parallelogram 90"/>
          <p:cNvSpPr>
            <a:spLocks noChangeAspect="1"/>
          </p:cNvSpPr>
          <p:nvPr/>
        </p:nvSpPr>
        <p:spPr bwMode="auto">
          <a:xfrm rot="5400000" flipH="1">
            <a:off x="8689086" y="5412485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2" name="Parallelogram 91"/>
          <p:cNvSpPr>
            <a:spLocks noChangeAspect="1"/>
          </p:cNvSpPr>
          <p:nvPr/>
        </p:nvSpPr>
        <p:spPr bwMode="auto">
          <a:xfrm rot="5400000" flipH="1">
            <a:off x="8765286" y="5336285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3" name="Parallelogram 92"/>
          <p:cNvSpPr>
            <a:spLocks noChangeAspect="1"/>
          </p:cNvSpPr>
          <p:nvPr/>
        </p:nvSpPr>
        <p:spPr bwMode="auto">
          <a:xfrm rot="5400000" flipH="1">
            <a:off x="8613648" y="5793486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4" name="Parallelogram 93"/>
          <p:cNvSpPr>
            <a:spLocks noChangeAspect="1"/>
          </p:cNvSpPr>
          <p:nvPr/>
        </p:nvSpPr>
        <p:spPr bwMode="auto">
          <a:xfrm rot="5400000" flipH="1">
            <a:off x="8689848" y="5717286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5" name="Parallelogram 94"/>
          <p:cNvSpPr>
            <a:spLocks noChangeAspect="1"/>
          </p:cNvSpPr>
          <p:nvPr/>
        </p:nvSpPr>
        <p:spPr bwMode="auto">
          <a:xfrm rot="5400000" flipH="1">
            <a:off x="8766048" y="5641086"/>
            <a:ext cx="377190" cy="75438"/>
          </a:xfrm>
          <a:prstGeom prst="parallelogram">
            <a:avLst>
              <a:gd name="adj" fmla="val 97510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181600" y="545367"/>
            <a:ext cx="63190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97" name="TextBox 96"/>
          <p:cNvSpPr txBox="1"/>
          <p:nvPr/>
        </p:nvSpPr>
        <p:spPr>
          <a:xfrm>
            <a:off x="6607096" y="533400"/>
            <a:ext cx="870751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r>
              <a:rPr lang="en-US" dirty="0" smtClean="0"/>
              <a:t>=1/2</a:t>
            </a:r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7848600" y="533400"/>
            <a:ext cx="870751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</a:t>
            </a:r>
            <a:r>
              <a:rPr lang="en-US" dirty="0" smtClean="0"/>
              <a:t>=1/3</a:t>
            </a:r>
            <a:endParaRPr lang="en-US" dirty="0"/>
          </a:p>
        </p:txBody>
      </p:sp>
      <p:sp>
        <p:nvSpPr>
          <p:cNvPr id="99" name="TextBox 98"/>
          <p:cNvSpPr txBox="1"/>
          <p:nvPr/>
        </p:nvSpPr>
        <p:spPr>
          <a:xfrm>
            <a:off x="5181600" y="2426433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6607096" y="2414466"/>
            <a:ext cx="716863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7924800" y="2414466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N</a:t>
            </a:r>
            <a:r>
              <a:rPr lang="en-US" smtClean="0"/>
              <a:t>=3</a:t>
            </a:r>
            <a:endParaRPr lang="en-US" dirty="0"/>
          </a:p>
        </p:txBody>
      </p:sp>
      <p:sp>
        <p:nvSpPr>
          <p:cNvPr id="108" name="TextBox 107"/>
          <p:cNvSpPr txBox="1"/>
          <p:nvPr/>
        </p:nvSpPr>
        <p:spPr>
          <a:xfrm>
            <a:off x="5181600" y="4102833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09" name="TextBox 108"/>
          <p:cNvSpPr txBox="1"/>
          <p:nvPr/>
        </p:nvSpPr>
        <p:spPr>
          <a:xfrm>
            <a:off x="6607096" y="4090866"/>
            <a:ext cx="716863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110" name="TextBox 109"/>
          <p:cNvSpPr txBox="1"/>
          <p:nvPr/>
        </p:nvSpPr>
        <p:spPr>
          <a:xfrm>
            <a:off x="7924800" y="4090866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=9</a:t>
            </a:r>
            <a:endParaRPr lang="en-US" dirty="0"/>
          </a:p>
        </p:txBody>
      </p:sp>
      <p:sp>
        <p:nvSpPr>
          <p:cNvPr id="111" name="TextBox 110"/>
          <p:cNvSpPr txBox="1"/>
          <p:nvPr/>
        </p:nvSpPr>
        <p:spPr>
          <a:xfrm>
            <a:off x="5181600" y="6007833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6607096" y="5995866"/>
            <a:ext cx="716863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=8</a:t>
            </a:r>
            <a:endParaRPr lang="en-US" dirty="0"/>
          </a:p>
        </p:txBody>
      </p:sp>
      <p:sp>
        <p:nvSpPr>
          <p:cNvPr id="113" name="TextBox 112"/>
          <p:cNvSpPr txBox="1"/>
          <p:nvPr/>
        </p:nvSpPr>
        <p:spPr>
          <a:xfrm>
            <a:off x="7924800" y="5995866"/>
            <a:ext cx="870751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=27</a:t>
            </a:r>
            <a:endParaRPr lang="en-US" dirty="0"/>
          </a:p>
        </p:txBody>
      </p:sp>
      <p:sp>
        <p:nvSpPr>
          <p:cNvPr id="114" name="TextBox 113"/>
          <p:cNvSpPr txBox="1"/>
          <p:nvPr/>
        </p:nvSpPr>
        <p:spPr>
          <a:xfrm>
            <a:off x="4218504" y="1219200"/>
            <a:ext cx="734496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115" name="Oval 114"/>
          <p:cNvSpPr/>
          <p:nvPr/>
        </p:nvSpPr>
        <p:spPr bwMode="auto">
          <a:xfrm>
            <a:off x="5486400" y="14478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6" name="Oval 115"/>
          <p:cNvSpPr/>
          <p:nvPr/>
        </p:nvSpPr>
        <p:spPr bwMode="auto">
          <a:xfrm>
            <a:off x="6934200" y="14478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7" name="Oval 116"/>
          <p:cNvSpPr/>
          <p:nvPr/>
        </p:nvSpPr>
        <p:spPr bwMode="auto">
          <a:xfrm>
            <a:off x="8229600" y="14478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181600" y="1512033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19" name="TextBox 118"/>
          <p:cNvSpPr txBox="1"/>
          <p:nvPr/>
        </p:nvSpPr>
        <p:spPr>
          <a:xfrm>
            <a:off x="6629400" y="1500066"/>
            <a:ext cx="716863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N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120" name="TextBox 119"/>
          <p:cNvSpPr txBox="1"/>
          <p:nvPr/>
        </p:nvSpPr>
        <p:spPr>
          <a:xfrm>
            <a:off x="7924800" y="1500066"/>
            <a:ext cx="716864" cy="4691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N</a:t>
            </a:r>
            <a:r>
              <a:rPr lang="en-US" smtClean="0"/>
              <a:t>=1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Context Sensitivity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0L-System – context free</a:t>
            </a:r>
          </a:p>
          <a:p>
            <a:r>
              <a:rPr lang="en-US"/>
              <a:t>1L-System – one-sided context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 i="1"/>
              <a:t>L</a:t>
            </a:r>
            <a:r>
              <a:rPr lang="en-US"/>
              <a:t> &lt; </a:t>
            </a:r>
            <a:r>
              <a:rPr lang="en-US" i="1"/>
              <a:t>NT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 </a:t>
            </a:r>
            <a:r>
              <a:rPr lang="en-US" i="1">
                <a:sym typeface="Wingdings" pitchFamily="2" charset="2"/>
              </a:rPr>
              <a:t>result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 i="1"/>
              <a:t>NT &gt; R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 </a:t>
            </a:r>
            <a:r>
              <a:rPr lang="en-US" i="1">
                <a:sym typeface="Wingdings" pitchFamily="2" charset="2"/>
              </a:rPr>
              <a:t>result</a:t>
            </a:r>
            <a:endParaRPr lang="en-US" i="1"/>
          </a:p>
          <a:p>
            <a:pPr lvl="1"/>
            <a:r>
              <a:rPr lang="en-US"/>
              <a:t>“&lt;” and “&gt;” part of syntax</a:t>
            </a:r>
          </a:p>
          <a:p>
            <a:pPr lvl="1"/>
            <a:r>
              <a:rPr lang="en-US"/>
              <a:t>Only </a:t>
            </a:r>
            <a:r>
              <a:rPr lang="en-US" i="1"/>
              <a:t>NT</a:t>
            </a:r>
            <a:r>
              <a:rPr lang="en-US"/>
              <a:t> replaced, not </a:t>
            </a:r>
            <a:r>
              <a:rPr lang="en-US" i="1"/>
              <a:t>L</a:t>
            </a:r>
            <a:r>
              <a:rPr lang="en-US"/>
              <a:t> or </a:t>
            </a:r>
            <a:r>
              <a:rPr lang="en-US" i="1"/>
              <a:t>R</a:t>
            </a:r>
          </a:p>
          <a:p>
            <a:r>
              <a:rPr lang="en-US"/>
              <a:t>2L-System – two-sided context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 i="1"/>
              <a:t>L</a:t>
            </a:r>
            <a:r>
              <a:rPr lang="en-US"/>
              <a:t> &lt; </a:t>
            </a:r>
            <a:r>
              <a:rPr lang="en-US" i="1"/>
              <a:t>NT</a:t>
            </a:r>
            <a:r>
              <a:rPr lang="en-US"/>
              <a:t> &gt; </a:t>
            </a:r>
            <a:r>
              <a:rPr lang="en-US" i="1"/>
              <a:t>R</a:t>
            </a:r>
            <a:r>
              <a:rPr lang="en-US"/>
              <a:t> </a:t>
            </a:r>
            <a:r>
              <a:rPr lang="en-US">
                <a:sym typeface="Wingdings" pitchFamily="2" charset="2"/>
              </a:rPr>
              <a:t> </a:t>
            </a:r>
            <a:r>
              <a:rPr lang="en-US" i="1">
                <a:sym typeface="Wingdings" pitchFamily="2" charset="2"/>
              </a:rPr>
              <a:t>result</a:t>
            </a:r>
            <a:endParaRPr lang="en-US" i="1"/>
          </a:p>
          <a:p>
            <a:r>
              <a:rPr lang="en-US"/>
              <a:t>Example: Signal Passing</a:t>
            </a:r>
          </a:p>
          <a:p>
            <a:pPr>
              <a:buFontTx/>
              <a:buNone/>
            </a:pPr>
            <a:r>
              <a:rPr lang="en-US"/>
              <a:t>		B &lt; A	</a:t>
            </a:r>
            <a:r>
              <a:rPr lang="en-US">
                <a:sym typeface="Wingdings" pitchFamily="2" charset="2"/>
              </a:rPr>
              <a:t> B</a:t>
            </a:r>
          </a:p>
          <a:p>
            <a:pPr>
              <a:buFontTx/>
              <a:buNone/>
            </a:pPr>
            <a:r>
              <a:rPr lang="en-US">
                <a:sym typeface="Wingdings" pitchFamily="2" charset="2"/>
              </a:rPr>
              <a:t>		       B 	 A</a:t>
            </a:r>
            <a:endParaRPr lang="en-US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6400800" y="1447800"/>
            <a:ext cx="1809750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latin typeface="Arial" charset="0"/>
              </a:rPr>
              <a:t>BAAAAAAA</a:t>
            </a:r>
          </a:p>
          <a:p>
            <a:pPr algn="l"/>
            <a:r>
              <a:rPr lang="en-US">
                <a:latin typeface="Arial" charset="0"/>
              </a:rPr>
              <a:t>ABAAAAAA</a:t>
            </a:r>
          </a:p>
          <a:p>
            <a:pPr algn="l"/>
            <a:r>
              <a:rPr lang="en-US">
                <a:latin typeface="Arial" charset="0"/>
              </a:rPr>
              <a:t>AABAAAAA</a:t>
            </a:r>
          </a:p>
          <a:p>
            <a:pPr algn="l"/>
            <a:r>
              <a:rPr lang="en-US">
                <a:latin typeface="Arial" charset="0"/>
              </a:rPr>
              <a:t>AAABAAAA</a:t>
            </a:r>
          </a:p>
          <a:p>
            <a:pPr algn="l"/>
            <a:r>
              <a:rPr lang="en-US">
                <a:latin typeface="Arial" charset="0"/>
              </a:rPr>
              <a:t>AAAABAAA</a:t>
            </a:r>
          </a:p>
          <a:p>
            <a:pPr algn="l"/>
            <a:r>
              <a:rPr lang="en-US">
                <a:latin typeface="Arial" charset="0"/>
              </a:rPr>
              <a:t>AAAAABAA</a:t>
            </a:r>
          </a:p>
          <a:p>
            <a:pPr algn="l"/>
            <a:r>
              <a:rPr lang="en-US">
                <a:latin typeface="Arial" charset="0"/>
              </a:rPr>
              <a:t>AAAAAABA</a:t>
            </a:r>
          </a:p>
          <a:p>
            <a:pPr algn="l"/>
            <a:r>
              <a:rPr lang="en-US">
                <a:latin typeface="Arial" charset="0"/>
              </a:rPr>
              <a:t>AAAAAAAB</a:t>
            </a:r>
          </a:p>
          <a:p>
            <a:pPr algn="l"/>
            <a:r>
              <a:rPr lang="en-US">
                <a:latin typeface="Arial" charset="0"/>
              </a:rPr>
              <a:t>AAAAAAAA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Signals and Branches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Which way do the signals propagate?</a:t>
            </a:r>
          </a:p>
          <a:p>
            <a:r>
              <a:rPr lang="en-US"/>
              <a:t>Left context simulates </a:t>
            </a:r>
            <a:r>
              <a:rPr lang="en-US" i="1"/>
              <a:t>acropetal</a:t>
            </a:r>
            <a:r>
              <a:rPr lang="en-US"/>
              <a:t> propogation (base </a:t>
            </a:r>
            <a:r>
              <a:rPr lang="en-US">
                <a:sym typeface="Wingdings" pitchFamily="2" charset="2"/>
              </a:rPr>
              <a:t> leaves)</a:t>
            </a:r>
          </a:p>
          <a:p>
            <a:r>
              <a:rPr lang="en-US">
                <a:sym typeface="Wingdings" pitchFamily="2" charset="2"/>
              </a:rPr>
              <a:t>Right context simulates basipetal propogation (leaves  base)</a:t>
            </a:r>
          </a:p>
          <a:p>
            <a:r>
              <a:rPr lang="en-US">
                <a:sym typeface="Wingdings" pitchFamily="2" charset="2"/>
              </a:rPr>
              <a:t>IL-systems</a:t>
            </a:r>
          </a:p>
          <a:p>
            <a:pPr lvl="1"/>
            <a:r>
              <a:rPr lang="en-US">
                <a:sym typeface="Wingdings" pitchFamily="2" charset="2"/>
              </a:rPr>
              <a:t>Ignore bracketed substrings when pattern matching for context</a:t>
            </a:r>
          </a:p>
          <a:p>
            <a:pPr lvl="1"/>
            <a:r>
              <a:rPr lang="en-US">
                <a:sym typeface="Wingdings" pitchFamily="2" charset="2"/>
              </a:rPr>
              <a:t>Attempt all combinations of bracketed substrings</a:t>
            </a:r>
          </a:p>
          <a:p>
            <a:r>
              <a:rPr lang="en-US"/>
              <a:t>May need to completely ignore other symbols (e.g. +,-)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105400" y="2362200"/>
            <a:ext cx="3889375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BC &lt; S &gt; G[H]M </a:t>
            </a:r>
            <a:r>
              <a:rPr lang="en-US">
                <a:latin typeface="Arial" charset="0"/>
                <a:sym typeface="Wingdings" pitchFamily="2" charset="2"/>
              </a:rPr>
              <a:t> X</a:t>
            </a:r>
            <a:endParaRPr lang="en-US">
              <a:latin typeface="Arial" charset="0"/>
            </a:endParaRPr>
          </a:p>
          <a:p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ABC[DE][SG[HI[JK]L]MNO]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Topiary</a:t>
            </a:r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Query symbol “</a:t>
            </a:r>
            <a:r>
              <a:rPr lang="en-US">
                <a:latin typeface="Arial" charset="0"/>
              </a:rPr>
              <a:t>?</a:t>
            </a:r>
            <a:r>
              <a:rPr lang="en-US"/>
              <a:t>”</a:t>
            </a:r>
          </a:p>
          <a:p>
            <a:pPr lvl="1"/>
            <a:r>
              <a:rPr lang="en-US"/>
              <a:t>“</a:t>
            </a:r>
            <a:r>
              <a:rPr lang="en-US">
                <a:latin typeface="Arial" charset="0"/>
              </a:rPr>
              <a:t>?P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,</a:t>
            </a:r>
            <a:r>
              <a:rPr lang="en-US" i="1"/>
              <a:t>y</a:t>
            </a:r>
            <a:r>
              <a:rPr lang="en-US"/>
              <a:t>,</a:t>
            </a:r>
            <a:r>
              <a:rPr lang="en-US" i="1"/>
              <a:t>z</a:t>
            </a:r>
            <a:r>
              <a:rPr lang="en-US"/>
              <a:t>)” – position</a:t>
            </a:r>
          </a:p>
          <a:p>
            <a:pPr lvl="1"/>
            <a:r>
              <a:rPr lang="en-US"/>
              <a:t>“</a:t>
            </a:r>
            <a:r>
              <a:rPr lang="en-US">
                <a:latin typeface="Arial" charset="0"/>
              </a:rPr>
              <a:t>?H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,</a:t>
            </a:r>
            <a:r>
              <a:rPr lang="en-US" i="1"/>
              <a:t>y</a:t>
            </a:r>
            <a:r>
              <a:rPr lang="en-US"/>
              <a:t>,</a:t>
            </a:r>
            <a:r>
              <a:rPr lang="en-US" i="1"/>
              <a:t>z</a:t>
            </a:r>
            <a:r>
              <a:rPr lang="en-US"/>
              <a:t>)” – heading</a:t>
            </a:r>
          </a:p>
          <a:p>
            <a:pPr lvl="1"/>
            <a:r>
              <a:rPr lang="en-US"/>
              <a:t>likewise turtle up and left vectors</a:t>
            </a:r>
          </a:p>
          <a:p>
            <a:r>
              <a:rPr lang="en-US"/>
              <a:t>Variables (</a:t>
            </a:r>
            <a:r>
              <a:rPr lang="en-US" i="1"/>
              <a:t>x</a:t>
            </a:r>
            <a:r>
              <a:rPr lang="en-US"/>
              <a:t>,</a:t>
            </a:r>
            <a:r>
              <a:rPr lang="en-US" i="1"/>
              <a:t>y</a:t>
            </a:r>
            <a:r>
              <a:rPr lang="en-US"/>
              <a:t>,</a:t>
            </a:r>
            <a:r>
              <a:rPr lang="en-US" i="1"/>
              <a:t>z</a:t>
            </a:r>
            <a:r>
              <a:rPr lang="en-US"/>
              <a:t>) replaced by actual values at current turtle position</a:t>
            </a:r>
          </a:p>
          <a:p>
            <a:r>
              <a:rPr lang="en-US"/>
              <a:t>Example: Ellipse</a:t>
            </a:r>
          </a:p>
          <a:p>
            <a:pPr>
              <a:buFontTx/>
              <a:buNone/>
            </a:pPr>
            <a:r>
              <a:rPr lang="en-US"/>
              <a:t>		</a:t>
            </a:r>
            <a:r>
              <a:rPr lang="en-US">
                <a:latin typeface="Arial" charset="0"/>
              </a:rPr>
              <a:t>A </a:t>
            </a:r>
            <a:r>
              <a:rPr lang="en-US">
                <a:latin typeface="Arial" charset="0"/>
                <a:sym typeface="Wingdings" pitchFamily="2" charset="2"/>
              </a:rPr>
              <a:t> [+B][-B]F?P(x,y)A</a:t>
            </a:r>
          </a:p>
          <a:p>
            <a:pPr>
              <a:buFontTx/>
              <a:buNone/>
            </a:pPr>
            <a:r>
              <a:rPr lang="en-US">
                <a:latin typeface="Arial" charset="0"/>
                <a:sym typeface="Wingdings" pitchFamily="2" charset="2"/>
              </a:rPr>
              <a:t>		B  F?P(x,y)@oB</a:t>
            </a:r>
          </a:p>
          <a:p>
            <a:pPr>
              <a:buFontTx/>
              <a:buNone/>
            </a:pPr>
            <a:r>
              <a:rPr lang="en-US">
                <a:latin typeface="Arial" charset="0"/>
                <a:sym typeface="Wingdings" pitchFamily="2" charset="2"/>
              </a:rPr>
              <a:t>		?P(x,y) : 4x</a:t>
            </a:r>
            <a:r>
              <a:rPr lang="en-US" baseline="30000">
                <a:latin typeface="Arial" charset="0"/>
                <a:sym typeface="Wingdings" pitchFamily="2" charset="2"/>
              </a:rPr>
              <a:t>2</a:t>
            </a:r>
            <a:r>
              <a:rPr lang="en-US">
                <a:latin typeface="Arial" charset="0"/>
                <a:sym typeface="Wingdings" pitchFamily="2" charset="2"/>
              </a:rPr>
              <a:t> + (y-10)</a:t>
            </a:r>
            <a:r>
              <a:rPr lang="en-US" baseline="30000">
                <a:latin typeface="Arial" charset="0"/>
                <a:sym typeface="Wingdings" pitchFamily="2" charset="2"/>
              </a:rPr>
              <a:t>2</a:t>
            </a:r>
            <a:r>
              <a:rPr lang="en-US">
                <a:latin typeface="Arial" charset="0"/>
                <a:sym typeface="Wingdings" pitchFamily="2" charset="2"/>
              </a:rPr>
              <a:t> &gt; 100 </a:t>
            </a:r>
            <a:br>
              <a:rPr lang="en-US">
                <a:latin typeface="Arial" charset="0"/>
                <a:sym typeface="Wingdings" pitchFamily="2" charset="2"/>
              </a:rPr>
            </a:br>
            <a:r>
              <a:rPr lang="en-US">
                <a:latin typeface="Arial" charset="0"/>
              </a:rPr>
              <a:t>		[+(2y)F][-(2y)F]%</a:t>
            </a:r>
          </a:p>
          <a:p>
            <a:r>
              <a:rPr lang="en-US"/>
              <a:t>“%” cuts all symbols to end of branch</a:t>
            </a:r>
          </a:p>
        </p:txBody>
      </p:sp>
      <p:pic>
        <p:nvPicPr>
          <p:cNvPr id="22535" name="Picture 7" descr="SG9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76200"/>
            <a:ext cx="3200400" cy="3200400"/>
          </a:xfrm>
          <a:prstGeom prst="rect">
            <a:avLst/>
          </a:prstGeom>
          <a:noFill/>
        </p:spPr>
      </p:pic>
      <p:pic>
        <p:nvPicPr>
          <p:cNvPr id="22537" name="Picture 9" descr="levensgarde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6688" y="152400"/>
            <a:ext cx="1816100" cy="2362200"/>
          </a:xfrm>
          <a:prstGeom prst="rect">
            <a:avLst/>
          </a:prstGeom>
          <a:noFill/>
        </p:spPr>
      </p:pic>
      <p:pic>
        <p:nvPicPr>
          <p:cNvPr id="22539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3733800"/>
            <a:ext cx="1419225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Open L-Systems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Environmental query “</a:t>
            </a:r>
            <a:r>
              <a:rPr lang="en-US">
                <a:latin typeface="Arial" charset="0"/>
              </a:rPr>
              <a:t>?E(x</a:t>
            </a:r>
            <a:r>
              <a:rPr lang="en-US" baseline="-25000">
                <a:latin typeface="Arial" charset="0"/>
              </a:rPr>
              <a:t>1</a:t>
            </a:r>
            <a:r>
              <a:rPr lang="en-US">
                <a:latin typeface="Arial" charset="0"/>
              </a:rPr>
              <a:t>,x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,…)</a:t>
            </a:r>
            <a:r>
              <a:rPr lang="en-US"/>
              <a:t>”</a:t>
            </a:r>
          </a:p>
          <a:p>
            <a:r>
              <a:rPr lang="en-US"/>
              <a:t>Queries the environment</a:t>
            </a:r>
          </a:p>
          <a:p>
            <a:r>
              <a:rPr lang="en-US"/>
              <a:t>Query at current turtle state</a:t>
            </a:r>
          </a:p>
          <a:p>
            <a:r>
              <a:rPr lang="en-US"/>
              <a:t>Example: Light sensitivity</a:t>
            </a:r>
          </a:p>
          <a:p>
            <a:pPr lvl="1"/>
            <a:r>
              <a:rPr lang="en-US"/>
              <a:t>“</a:t>
            </a:r>
            <a:r>
              <a:rPr lang="en-US">
                <a:latin typeface="Arial" charset="0"/>
              </a:rPr>
              <a:t>?E(r)</a:t>
            </a:r>
            <a:r>
              <a:rPr lang="en-US"/>
              <a:t>” how much light does a cluster of leaves of radius r at the current turtle position get?</a:t>
            </a:r>
          </a:p>
        </p:txBody>
      </p:sp>
      <p:graphicFrame>
        <p:nvGraphicFramePr>
          <p:cNvPr id="29701" name="Object 5"/>
          <p:cNvGraphicFramePr>
            <a:graphicFrameLocks noChangeAspect="1"/>
          </p:cNvGraphicFramePr>
          <p:nvPr/>
        </p:nvGraphicFramePr>
        <p:xfrm>
          <a:off x="5715000" y="0"/>
          <a:ext cx="3282950" cy="4191000"/>
        </p:xfrm>
        <a:graphic>
          <a:graphicData uri="http://schemas.openxmlformats.org/presentationml/2006/ole">
            <p:oleObj spid="_x0000_s29701" name="Photo Editor Photo" r:id="rId4" imgW="3962953" imgH="5057143" progId="">
              <p:embed/>
            </p:oleObj>
          </a:graphicData>
        </a:graphic>
      </p:graphicFrame>
      <p:graphicFrame>
        <p:nvGraphicFramePr>
          <p:cNvPr id="29703" name="Object 7"/>
          <p:cNvGraphicFramePr>
            <a:graphicFrameLocks noChangeAspect="1"/>
          </p:cNvGraphicFramePr>
          <p:nvPr/>
        </p:nvGraphicFramePr>
        <p:xfrm>
          <a:off x="2209800" y="4495800"/>
          <a:ext cx="2514600" cy="2055813"/>
        </p:xfrm>
        <a:graphic>
          <a:graphicData uri="http://schemas.openxmlformats.org/presentationml/2006/ole">
            <p:oleObj spid="_x0000_s29703" name="Photo Editor Photo" r:id="rId5" imgW="3285714" imgH="2685714" progId="">
              <p:embed/>
            </p:oleObj>
          </a:graphicData>
        </a:graphic>
      </p:graphicFrame>
      <p:graphicFrame>
        <p:nvGraphicFramePr>
          <p:cNvPr id="29704" name="Object 8"/>
          <p:cNvGraphicFramePr>
            <a:graphicFrameLocks noChangeAspect="1"/>
          </p:cNvGraphicFramePr>
          <p:nvPr/>
        </p:nvGraphicFramePr>
        <p:xfrm>
          <a:off x="5257800" y="4495800"/>
          <a:ext cx="2819400" cy="2051050"/>
        </p:xfrm>
        <a:graphic>
          <a:graphicData uri="http://schemas.openxmlformats.org/presentationml/2006/ole">
            <p:oleObj spid="_x0000_s29704" name="Photo Editor Photo" r:id="rId6" imgW="3877216" imgH="2819794" progId="">
              <p:embed/>
            </p:oleObj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Iterated Function System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 IFS is a set of </a:t>
            </a:r>
            <a:r>
              <a:rPr lang="en-US" i="1"/>
              <a:t>N</a:t>
            </a:r>
            <a:r>
              <a:rPr lang="en-US"/>
              <a:t> contractive affine transformations {</a:t>
            </a:r>
            <a:r>
              <a:rPr lang="en-US" i="1"/>
              <a:t>w</a:t>
            </a:r>
            <a:r>
              <a:rPr lang="en-US" i="1" baseline="-25000"/>
              <a:t>i</a:t>
            </a:r>
            <a:r>
              <a:rPr lang="en-US"/>
              <a:t>}</a:t>
            </a:r>
          </a:p>
          <a:p>
            <a:r>
              <a:rPr lang="en-US"/>
              <a:t>Example: Three tranformations that scale by ½ and translate halfway to the vertices of an equilateral triangle</a:t>
            </a:r>
            <a:endParaRPr lang="en-US" i="1" baseline="-25000"/>
          </a:p>
          <a:p>
            <a:r>
              <a:rPr lang="en-US"/>
              <a:t>Hutchinson operator</a:t>
            </a:r>
          </a:p>
          <a:p>
            <a:pPr algn="ctr">
              <a:buFontTx/>
              <a:buNone/>
            </a:pPr>
            <a:r>
              <a:rPr lang="en-US" b="1"/>
              <a:t>w</a:t>
            </a:r>
            <a:r>
              <a:rPr lang="en-US"/>
              <a:t>(</a:t>
            </a:r>
            <a:r>
              <a:rPr lang="en-US" i="1"/>
              <a:t>X</a:t>
            </a:r>
            <a:r>
              <a:rPr lang="en-US"/>
              <a:t>) = </a:t>
            </a:r>
            <a:r>
              <a:rPr lang="en-US">
                <a:sym typeface="Symbol" pitchFamily="18" charset="2"/>
              </a:rPr>
              <a:t></a:t>
            </a:r>
            <a:r>
              <a:rPr lang="en-US" i="1">
                <a:sym typeface="Symbol" pitchFamily="18" charset="2"/>
              </a:rPr>
              <a:t>w</a:t>
            </a:r>
            <a:r>
              <a:rPr lang="en-US" i="1" baseline="-25000">
                <a:sym typeface="Symbol" pitchFamily="18" charset="2"/>
              </a:rPr>
              <a:t>i</a:t>
            </a:r>
            <a:r>
              <a:rPr lang="en-US">
                <a:sym typeface="Symbol" pitchFamily="18" charset="2"/>
              </a:rPr>
              <a:t>(</a:t>
            </a:r>
            <a:r>
              <a:rPr lang="en-US" i="1">
                <a:sym typeface="Symbol" pitchFamily="18" charset="2"/>
              </a:rPr>
              <a:t>X</a:t>
            </a:r>
            <a:r>
              <a:rPr lang="en-US">
                <a:sym typeface="Symbol" pitchFamily="18" charset="2"/>
              </a:rPr>
              <a:t>)</a:t>
            </a:r>
          </a:p>
          <a:p>
            <a:r>
              <a:rPr lang="en-US">
                <a:sym typeface="Symbol" pitchFamily="18" charset="2"/>
              </a:rPr>
              <a:t>Hutchinson operator applies the IFS to a shape to generate a new shape</a:t>
            </a:r>
          </a:p>
        </p:txBody>
      </p:sp>
      <p:graphicFrame>
        <p:nvGraphicFramePr>
          <p:cNvPr id="10245" name="Object 5"/>
          <p:cNvGraphicFramePr>
            <a:graphicFrameLocks noChangeAspect="1"/>
          </p:cNvGraphicFramePr>
          <p:nvPr/>
        </p:nvGraphicFramePr>
        <p:xfrm>
          <a:off x="6057900" y="171450"/>
          <a:ext cx="2933700" cy="2952750"/>
        </p:xfrm>
        <a:graphic>
          <a:graphicData uri="http://schemas.openxmlformats.org/presentationml/2006/ole">
            <p:oleObj spid="_x0000_s30722" name="Photo Editor Photo" r:id="rId4" imgW="2933333" imgH="2952381" progId="">
              <p:embed/>
            </p:oleObj>
          </a:graphicData>
        </a:graphic>
      </p:graphicFrame>
      <p:graphicFrame>
        <p:nvGraphicFramePr>
          <p:cNvPr id="10246" name="Object 6"/>
          <p:cNvGraphicFramePr>
            <a:graphicFrameLocks noChangeAspect="1"/>
          </p:cNvGraphicFramePr>
          <p:nvPr/>
        </p:nvGraphicFramePr>
        <p:xfrm>
          <a:off x="6019800" y="3552825"/>
          <a:ext cx="2943225" cy="2924175"/>
        </p:xfrm>
        <a:graphic>
          <a:graphicData uri="http://schemas.openxmlformats.org/presentationml/2006/ole">
            <p:oleObj spid="_x0000_s30723" name="Photo Editor Photo" r:id="rId5" imgW="2943636" imgH="2924583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Attractor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The IFS describes a unique set called an attractor </a:t>
            </a:r>
            <a:r>
              <a:rPr lang="en-US" i="1"/>
              <a:t>A</a:t>
            </a:r>
          </a:p>
          <a:p>
            <a:pPr>
              <a:lnSpc>
                <a:spcPct val="90000"/>
              </a:lnSpc>
            </a:pPr>
            <a:r>
              <a:rPr lang="en-US" i="1"/>
              <a:t>A</a:t>
            </a:r>
            <a:r>
              <a:rPr lang="en-US"/>
              <a:t> is invariant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i="1"/>
              <a:t>A</a:t>
            </a:r>
            <a:r>
              <a:rPr lang="en-US"/>
              <a:t> = </a:t>
            </a:r>
            <a:r>
              <a:rPr lang="en-US" b="1"/>
              <a:t>w</a:t>
            </a:r>
            <a:r>
              <a:rPr lang="en-US"/>
              <a:t>(</a:t>
            </a:r>
            <a:r>
              <a:rPr lang="en-US" i="1"/>
              <a:t>A</a:t>
            </a:r>
            <a:r>
              <a:rPr lang="en-US"/>
              <a:t>)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/>
          </a:p>
          <a:p>
            <a:pPr algn="ctr">
              <a:lnSpc>
                <a:spcPct val="90000"/>
              </a:lnSpc>
              <a:buFontTx/>
              <a:buNone/>
            </a:pPr>
            <a:endParaRPr lang="en-US"/>
          </a:p>
          <a:p>
            <a:pPr algn="ctr"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 i="1"/>
              <a:t>A</a:t>
            </a:r>
            <a:r>
              <a:rPr lang="en-US"/>
              <a:t> is attractive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i="1"/>
              <a:t>A</a:t>
            </a:r>
            <a:r>
              <a:rPr lang="en-US"/>
              <a:t> = lim</a:t>
            </a:r>
            <a:r>
              <a:rPr lang="en-US" i="1" baseline="-25000"/>
              <a:t>n</a:t>
            </a:r>
            <a:r>
              <a:rPr lang="en-US" baseline="-25000">
                <a:sym typeface="Wingdings" pitchFamily="2" charset="2"/>
              </a:rPr>
              <a:t></a:t>
            </a:r>
            <a:r>
              <a:rPr lang="en-US" baseline="-25000">
                <a:sym typeface="Symbol" pitchFamily="18" charset="2"/>
              </a:rPr>
              <a:t></a:t>
            </a:r>
            <a:r>
              <a:rPr lang="en-US">
                <a:sym typeface="Symbol" pitchFamily="18" charset="2"/>
              </a:rPr>
              <a:t> w</a:t>
            </a:r>
            <a:r>
              <a:rPr lang="en-US" baseline="30000">
                <a:sym typeface="Symbol" pitchFamily="18" charset="2"/>
              </a:rPr>
              <a:t>o</a:t>
            </a:r>
            <a:r>
              <a:rPr lang="en-US" i="1" baseline="30000">
                <a:sym typeface="Symbol" pitchFamily="18" charset="2"/>
              </a:rPr>
              <a:t>n</a:t>
            </a:r>
            <a:r>
              <a:rPr lang="en-US">
                <a:sym typeface="Symbol" pitchFamily="18" charset="2"/>
              </a:rPr>
              <a:t>(</a:t>
            </a:r>
            <a:r>
              <a:rPr lang="en-US" i="1">
                <a:sym typeface="Symbol" pitchFamily="18" charset="2"/>
              </a:rPr>
              <a:t>B</a:t>
            </a:r>
            <a:r>
              <a:rPr lang="en-US">
                <a:sym typeface="Symbol" pitchFamily="18" charset="2"/>
              </a:rPr>
              <a:t>)</a:t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/>
            </a:r>
            <a:br>
              <a:rPr lang="en-US">
                <a:sym typeface="Symbol" pitchFamily="18" charset="2"/>
              </a:rPr>
            </a:br>
            <a:r>
              <a:rPr lang="en-US">
                <a:sym typeface="Symbol" pitchFamily="18" charset="2"/>
              </a:rPr>
              <a:t>for any B</a:t>
            </a:r>
            <a:r>
              <a:rPr lang="en-US" baseline="30000">
                <a:sym typeface="Symbol" pitchFamily="18" charset="2"/>
              </a:rPr>
              <a:t>*</a:t>
            </a:r>
            <a:endParaRPr lang="en-US" baseline="-25000">
              <a:sym typeface="Symbol" pitchFamily="18" charset="2"/>
            </a:endParaRP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  <a:buFontTx/>
              <a:buNone/>
            </a:pPr>
            <a:r>
              <a:rPr lang="en-US" sz="1400"/>
              <a:t>* non-empty, compact</a:t>
            </a:r>
            <a:endParaRPr lang="en-US"/>
          </a:p>
        </p:txBody>
      </p:sp>
      <p:graphicFrame>
        <p:nvGraphicFramePr>
          <p:cNvPr id="11268" name="Object 4"/>
          <p:cNvGraphicFramePr>
            <a:graphicFrameLocks noChangeAspect="1"/>
          </p:cNvGraphicFramePr>
          <p:nvPr/>
        </p:nvGraphicFramePr>
        <p:xfrm>
          <a:off x="3962400" y="1981200"/>
          <a:ext cx="4772025" cy="2009775"/>
        </p:xfrm>
        <a:graphic>
          <a:graphicData uri="http://schemas.openxmlformats.org/presentationml/2006/ole">
            <p:oleObj spid="_x0000_s31746" name="Photo Editor Photo" r:id="rId4" imgW="4772691" imgH="201005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1371600" y="228600"/>
          <a:ext cx="6553200" cy="6384925"/>
        </p:xfrm>
        <a:graphic>
          <a:graphicData uri="http://schemas.openxmlformats.org/presentationml/2006/ole">
            <p:oleObj spid="_x0000_s32770" name="Photo Editor Photo" r:id="rId4" imgW="8257143" imgH="8047619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plato"/>
          <p:cNvPicPr>
            <a:picLocks noChangeAspect="1" noChangeArrowheads="1"/>
          </p:cNvPicPr>
          <p:nvPr/>
        </p:nvPicPr>
        <p:blipFill>
          <a:blip r:embed="rId3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plato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534400" cy="6827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Designing Shapes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IFS models a shape out of smaller copies of itself</a:t>
            </a:r>
          </a:p>
          <a:p>
            <a:r>
              <a:rPr lang="en-US"/>
              <a:t>Attractorlets: </a:t>
            </a:r>
            <a:r>
              <a:rPr lang="en-US" i="1"/>
              <a:t>A</a:t>
            </a:r>
            <a:r>
              <a:rPr lang="en-US" i="1" baseline="-25000"/>
              <a:t>i</a:t>
            </a:r>
            <a:r>
              <a:rPr lang="en-US"/>
              <a:t> = </a:t>
            </a:r>
            <a:r>
              <a:rPr lang="en-US" i="1"/>
              <a:t>w</a:t>
            </a:r>
            <a:r>
              <a:rPr lang="en-US" i="1" baseline="-25000"/>
              <a:t>i</a:t>
            </a:r>
            <a:r>
              <a:rPr lang="en-US"/>
              <a:t>(</a:t>
            </a:r>
            <a:r>
              <a:rPr lang="en-US" i="1"/>
              <a:t>A</a:t>
            </a:r>
            <a:r>
              <a:rPr lang="en-US"/>
              <a:t>)</a:t>
            </a:r>
          </a:p>
          <a:p>
            <a:r>
              <a:rPr lang="en-US"/>
              <a:t>The transformations of the IFS take the shape to each of the smaller copies</a:t>
            </a:r>
          </a:p>
          <a:p>
            <a:r>
              <a:rPr lang="en-US"/>
              <a:t>Collage Theorem: A rough approximation </a:t>
            </a:r>
            <a:r>
              <a:rPr lang="en-US" i="1"/>
              <a:t>B</a:t>
            </a:r>
            <a:r>
              <a:rPr lang="en-US"/>
              <a:t> of an attractor </a:t>
            </a:r>
            <a:r>
              <a:rPr lang="en-US" i="1"/>
              <a:t>A</a:t>
            </a:r>
            <a:r>
              <a:rPr lang="en-US"/>
              <a:t> is only 1/(1 – Lip </a:t>
            </a:r>
            <a:r>
              <a:rPr lang="en-US" b="1"/>
              <a:t>w</a:t>
            </a:r>
            <a:r>
              <a:rPr lang="en-US"/>
              <a:t>) times worse than the approximation of w(</a:t>
            </a:r>
            <a:r>
              <a:rPr lang="en-US" i="1"/>
              <a:t>B</a:t>
            </a:r>
            <a:r>
              <a:rPr lang="en-US"/>
              <a:t>) by </a:t>
            </a:r>
            <a:r>
              <a:rPr lang="en-US" i="1"/>
              <a:t>B</a:t>
            </a:r>
            <a:endParaRPr lang="en-US"/>
          </a:p>
        </p:txBody>
      </p:sp>
      <p:graphicFrame>
        <p:nvGraphicFramePr>
          <p:cNvPr id="14340" name="Object 4"/>
          <p:cNvGraphicFramePr>
            <a:graphicFrameLocks noChangeAspect="1"/>
          </p:cNvGraphicFramePr>
          <p:nvPr/>
        </p:nvGraphicFramePr>
        <p:xfrm>
          <a:off x="6096000" y="4495800"/>
          <a:ext cx="2590800" cy="1876425"/>
        </p:xfrm>
        <a:graphic>
          <a:graphicData uri="http://schemas.openxmlformats.org/presentationml/2006/ole">
            <p:oleObj spid="_x0000_s33794" name="Photo Editor Photo" r:id="rId4" imgW="4525007" imgH="3277057" progId="">
              <p:embed/>
            </p:oleObj>
          </a:graphicData>
        </a:graphic>
      </p:graphicFrame>
      <p:pic>
        <p:nvPicPr>
          <p:cNvPr id="14342" name="Picture 6" descr="fer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91200" y="304800"/>
            <a:ext cx="2895600" cy="1357313"/>
          </a:xfrm>
          <a:prstGeom prst="rect">
            <a:avLst/>
          </a:prstGeom>
          <a:noFill/>
        </p:spPr>
      </p:pic>
      <p:pic>
        <p:nvPicPr>
          <p:cNvPr id="14343" name="Picture 7" descr="snowflake"/>
          <p:cNvPicPr>
            <a:picLocks noChangeAspect="1" noChangeArrowheads="1"/>
          </p:cNvPicPr>
          <p:nvPr/>
        </p:nvPicPr>
        <p:blipFill>
          <a:blip r:embed="rId6"/>
          <a:srcRect t="42079"/>
          <a:stretch>
            <a:fillRect/>
          </a:stretch>
        </p:blipFill>
        <p:spPr bwMode="auto">
          <a:xfrm>
            <a:off x="838200" y="5157788"/>
            <a:ext cx="4068763" cy="1319212"/>
          </a:xfrm>
          <a:prstGeom prst="rect">
            <a:avLst/>
          </a:prstGeom>
          <a:noFill/>
        </p:spPr>
      </p:pic>
      <p:graphicFrame>
        <p:nvGraphicFramePr>
          <p:cNvPr id="14344" name="Object 8"/>
          <p:cNvGraphicFramePr>
            <a:graphicFrameLocks noChangeAspect="1"/>
          </p:cNvGraphicFramePr>
          <p:nvPr/>
        </p:nvGraphicFramePr>
        <p:xfrm>
          <a:off x="5791200" y="1600200"/>
          <a:ext cx="3048000" cy="2438400"/>
        </p:xfrm>
        <a:graphic>
          <a:graphicData uri="http://schemas.openxmlformats.org/presentationml/2006/ole">
            <p:oleObj spid="_x0000_s33795" name="Photo Editor Photo" r:id="rId7" imgW="3048426" imgH="2438095" progId="">
              <p:embed/>
            </p:oleObj>
          </a:graphicData>
        </a:graphic>
      </p:graphicFrame>
      <p:graphicFrame>
        <p:nvGraphicFramePr>
          <p:cNvPr id="14345" name="Object 9"/>
          <p:cNvGraphicFramePr>
            <a:graphicFrameLocks noChangeAspect="1"/>
          </p:cNvGraphicFramePr>
          <p:nvPr/>
        </p:nvGraphicFramePr>
        <p:xfrm>
          <a:off x="6553200" y="1768475"/>
          <a:ext cx="1524000" cy="1219200"/>
        </p:xfrm>
        <a:graphic>
          <a:graphicData uri="http://schemas.openxmlformats.org/presentationml/2006/ole">
            <p:oleObj spid="_x0000_s33796" name="Photo Editor Photo" r:id="rId8" imgW="3048426" imgH="2438095" progId="">
              <p:embed/>
            </p:oleObj>
          </a:graphicData>
        </a:graphic>
      </p:graphicFrame>
      <p:graphicFrame>
        <p:nvGraphicFramePr>
          <p:cNvPr id="14349" name="Object 13"/>
          <p:cNvGraphicFramePr>
            <a:graphicFrameLocks noChangeAspect="1"/>
          </p:cNvGraphicFramePr>
          <p:nvPr/>
        </p:nvGraphicFramePr>
        <p:xfrm>
          <a:off x="5715000" y="4298950"/>
          <a:ext cx="2286000" cy="2286000"/>
        </p:xfrm>
        <a:graphic>
          <a:graphicData uri="http://schemas.openxmlformats.org/presentationml/2006/ole">
            <p:oleObj spid="_x0000_s33797" name="Photo Editor Photo" r:id="rId9" imgW="5504762" imgH="5504762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477000" cy="990600"/>
          </a:xfrm>
        </p:spPr>
        <p:txBody>
          <a:bodyPr/>
          <a:lstStyle/>
          <a:p>
            <a:r>
              <a:rPr lang="en-US" dirty="0"/>
              <a:t>von Koch Snowflake Curve</a:t>
            </a:r>
          </a:p>
        </p:txBody>
      </p:sp>
      <p:pic>
        <p:nvPicPr>
          <p:cNvPr id="12292" name="Picture 4" descr="snowflake"/>
          <p:cNvPicPr>
            <a:picLocks noChangeAspect="1" noChangeArrowheads="1"/>
          </p:cNvPicPr>
          <p:nvPr/>
        </p:nvPicPr>
        <p:blipFill>
          <a:blip r:embed="rId3"/>
          <a:srcRect t="45228"/>
          <a:stretch>
            <a:fillRect/>
          </a:stretch>
        </p:blipFill>
        <p:spPr bwMode="auto">
          <a:xfrm>
            <a:off x="381000" y="3978275"/>
            <a:ext cx="8640763" cy="26511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6019800" y="1447800"/>
            <a:ext cx="2733441" cy="4985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D = (log </a:t>
            </a:r>
            <a:r>
              <a:rPr lang="en-US" i="1" dirty="0" smtClean="0"/>
              <a:t>N</a:t>
            </a:r>
            <a:r>
              <a:rPr lang="en-US" dirty="0" smtClean="0"/>
              <a:t>)/(log 1/</a:t>
            </a:r>
            <a:r>
              <a:rPr lang="en-US" i="1" dirty="0" smtClean="0"/>
              <a:t>s</a:t>
            </a:r>
            <a:r>
              <a:rPr lang="en-US" dirty="0" smtClean="0"/>
              <a:t>)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Snowflake curve is made out of smaller copies of itself</a:t>
            </a:r>
          </a:p>
          <a:p>
            <a:pPr lvl="1"/>
            <a:r>
              <a:rPr lang="en-US" dirty="0" smtClean="0"/>
              <a:t>4 copies</a:t>
            </a:r>
          </a:p>
          <a:p>
            <a:pPr lvl="1"/>
            <a:r>
              <a:rPr lang="en-US" dirty="0" smtClean="0"/>
              <a:t>Each 1/3 scale</a:t>
            </a:r>
          </a:p>
          <a:p>
            <a:r>
              <a:rPr lang="en-US" dirty="0" smtClean="0"/>
              <a:t>Dimension of snowflake curve</a:t>
            </a:r>
          </a:p>
          <a:p>
            <a:pPr algn="ctr">
              <a:buNone/>
            </a:pPr>
            <a:r>
              <a:rPr lang="en-US" dirty="0" smtClean="0"/>
              <a:t>D = log 4/log 3 </a:t>
            </a:r>
            <a:r>
              <a:rPr lang="en-US" dirty="0" smtClean="0">
                <a:sym typeface="Symbol"/>
              </a:rPr>
              <a:t></a:t>
            </a:r>
            <a:r>
              <a:rPr lang="en-US" dirty="0" smtClean="0"/>
              <a:t> 1.26</a:t>
            </a:r>
          </a:p>
          <a:p>
            <a:r>
              <a:rPr lang="en-US" dirty="0" smtClean="0"/>
              <a:t>Length = </a:t>
            </a:r>
            <a:r>
              <a:rPr lang="en-US" dirty="0" smtClean="0">
                <a:sym typeface="Symbol"/>
              </a:rPr>
              <a:t></a:t>
            </a:r>
          </a:p>
          <a:p>
            <a:r>
              <a:rPr lang="en-US" dirty="0" smtClean="0"/>
              <a:t>Area = 0</a:t>
            </a:r>
          </a:p>
          <a:p>
            <a:pPr>
              <a:buNone/>
            </a:pP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705600" y="2665412"/>
            <a:ext cx="13716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705600" y="3351212"/>
            <a:ext cx="457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7620000" y="3351212"/>
            <a:ext cx="457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 flipH="1" flipV="1">
            <a:off x="7048500" y="3008312"/>
            <a:ext cx="4572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6200000" flipV="1">
            <a:off x="7277100" y="3008312"/>
            <a:ext cx="4572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7162800" y="3351212"/>
            <a:ext cx="457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fores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0"/>
            <a:ext cx="8534400" cy="6826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Chaos Game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Iterating random IFS maps on a point on the attractor yields more points on the attractor</a:t>
            </a:r>
          </a:p>
          <a:p>
            <a:r>
              <a:rPr lang="en-US"/>
              <a:t>These points plot the attractor</a:t>
            </a:r>
          </a:p>
          <a:p>
            <a:r>
              <a:rPr lang="en-US"/>
              <a:t>Can start with any point</a:t>
            </a:r>
          </a:p>
          <a:p>
            <a:pPr lvl="1"/>
            <a:r>
              <a:rPr lang="en-US"/>
              <a:t>Will converge quickly to points “on” (extremely near) the attractor</a:t>
            </a:r>
          </a:p>
          <a:p>
            <a:pPr lvl="1"/>
            <a:r>
              <a:rPr lang="en-US"/>
              <a:t>Throw away the first 10 points</a:t>
            </a:r>
          </a:p>
          <a:p>
            <a:r>
              <a:rPr lang="en-US"/>
              <a:t>Distribution skewed</a:t>
            </a:r>
          </a:p>
          <a:p>
            <a:pPr lvl="1"/>
            <a:r>
              <a:rPr lang="en-US"/>
              <a:t>Choose maps with probability inversely proportional to their contractivity</a:t>
            </a:r>
          </a:p>
        </p:txBody>
      </p:sp>
      <p:graphicFrame>
        <p:nvGraphicFramePr>
          <p:cNvPr id="19461" name="Object 5"/>
          <p:cNvGraphicFramePr>
            <a:graphicFrameLocks noChangeAspect="1"/>
          </p:cNvGraphicFramePr>
          <p:nvPr/>
        </p:nvGraphicFramePr>
        <p:xfrm>
          <a:off x="6248400" y="990600"/>
          <a:ext cx="2333625" cy="2009775"/>
        </p:xfrm>
        <a:graphic>
          <a:graphicData uri="http://schemas.openxmlformats.org/presentationml/2006/ole">
            <p:oleObj spid="_x0000_s34818" name="Photo Editor Photo" r:id="rId4" imgW="2333333" imgH="2010056" progId="">
              <p:embed/>
            </p:oleObj>
          </a:graphicData>
        </a:graphic>
      </p:graphicFrame>
      <p:sp>
        <p:nvSpPr>
          <p:cNvPr id="19462" name="Freeform 6"/>
          <p:cNvSpPr>
            <a:spLocks/>
          </p:cNvSpPr>
          <p:nvPr/>
        </p:nvSpPr>
        <p:spPr bwMode="auto">
          <a:xfrm>
            <a:off x="7615238" y="1093788"/>
            <a:ext cx="957262" cy="1420812"/>
          </a:xfrm>
          <a:custGeom>
            <a:avLst/>
            <a:gdLst/>
            <a:ahLst/>
            <a:cxnLst>
              <a:cxn ang="0">
                <a:pos x="435" y="895"/>
              </a:cxn>
              <a:cxn ang="0">
                <a:pos x="531" y="127"/>
              </a:cxn>
              <a:cxn ang="0">
                <a:pos x="0" y="135"/>
              </a:cxn>
            </a:cxnLst>
            <a:rect l="0" t="0" r="r" b="b"/>
            <a:pathLst>
              <a:path w="603" h="895">
                <a:moveTo>
                  <a:pt x="435" y="895"/>
                </a:moveTo>
                <a:cubicBezTo>
                  <a:pt x="523" y="579"/>
                  <a:pt x="603" y="254"/>
                  <a:pt x="531" y="127"/>
                </a:cubicBezTo>
                <a:cubicBezTo>
                  <a:pt x="459" y="0"/>
                  <a:pt x="111" y="133"/>
                  <a:pt x="0" y="135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3" name="Freeform 7"/>
          <p:cNvSpPr>
            <a:spLocks/>
          </p:cNvSpPr>
          <p:nvPr/>
        </p:nvSpPr>
        <p:spPr bwMode="auto">
          <a:xfrm rot="6612924">
            <a:off x="5839619" y="1251744"/>
            <a:ext cx="1355725" cy="528637"/>
          </a:xfrm>
          <a:custGeom>
            <a:avLst/>
            <a:gdLst/>
            <a:ahLst/>
            <a:cxnLst>
              <a:cxn ang="0">
                <a:pos x="0" y="149"/>
              </a:cxn>
              <a:cxn ang="0">
                <a:pos x="645" y="308"/>
              </a:cxn>
              <a:cxn ang="0">
                <a:pos x="854" y="0"/>
              </a:cxn>
            </a:cxnLst>
            <a:rect l="0" t="0" r="r" b="b"/>
            <a:pathLst>
              <a:path w="854" h="333">
                <a:moveTo>
                  <a:pt x="0" y="149"/>
                </a:moveTo>
                <a:cubicBezTo>
                  <a:pt x="107" y="175"/>
                  <a:pt x="503" y="333"/>
                  <a:pt x="645" y="308"/>
                </a:cubicBezTo>
                <a:cubicBezTo>
                  <a:pt x="787" y="283"/>
                  <a:pt x="811" y="64"/>
                  <a:pt x="854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5257800" y="457200"/>
            <a:ext cx="17145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Points off attractor</a:t>
            </a:r>
            <a:br>
              <a:rPr lang="en-US" sz="1600"/>
            </a:br>
            <a:r>
              <a:rPr lang="en-US" sz="1600"/>
              <a:t>get closer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7388225" y="514350"/>
            <a:ext cx="16795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600"/>
              <a:t>Points on attractor</a:t>
            </a:r>
            <a:br>
              <a:rPr lang="en-US" sz="1600"/>
            </a:br>
            <a:r>
              <a:rPr lang="en-US" sz="1600"/>
              <a:t>stay on attractor</a:t>
            </a:r>
          </a:p>
        </p:txBody>
      </p: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5653088" y="3957638"/>
            <a:ext cx="3043237" cy="20177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>
                <a:latin typeface="Arial" charset="0"/>
              </a:rPr>
              <a:t>x = (0,0)</a:t>
            </a:r>
          </a:p>
          <a:p>
            <a:pPr algn="l"/>
            <a:r>
              <a:rPr lang="en-US" sz="2000">
                <a:latin typeface="Arial" charset="0"/>
              </a:rPr>
              <a:t>for (int i = 0; i &lt; 10; i++)</a:t>
            </a:r>
          </a:p>
          <a:p>
            <a:pPr algn="l"/>
            <a:r>
              <a:rPr lang="en-US" sz="2000">
                <a:latin typeface="Arial" charset="0"/>
              </a:rPr>
              <a:t>    x = w[N*rand ()]*x</a:t>
            </a:r>
          </a:p>
          <a:p>
            <a:pPr algn="l"/>
            <a:r>
              <a:rPr lang="en-US" sz="2000">
                <a:latin typeface="Arial" charset="0"/>
              </a:rPr>
              <a:t>while (1)</a:t>
            </a:r>
          </a:p>
          <a:p>
            <a:pPr algn="l"/>
            <a:r>
              <a:rPr lang="en-US" sz="2000">
                <a:latin typeface="Arial" charset="0"/>
              </a:rPr>
              <a:t>    plot(x = w[N*rand ()]*x)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Bounding Volumes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If </a:t>
            </a:r>
            <a:r>
              <a:rPr lang="en-US" i="1"/>
              <a:t>B</a:t>
            </a:r>
            <a:r>
              <a:rPr lang="en-US"/>
              <a:t> is a bounding volume of an attractor </a:t>
            </a:r>
            <a:r>
              <a:rPr lang="en-US" i="1"/>
              <a:t>A</a:t>
            </a:r>
            <a:r>
              <a:rPr lang="en-US"/>
              <a:t>, then </a:t>
            </a:r>
            <a:r>
              <a:rPr lang="en-US" b="1"/>
              <a:t>w</a:t>
            </a:r>
            <a:r>
              <a:rPr lang="en-US"/>
              <a:t>(</a:t>
            </a:r>
            <a:r>
              <a:rPr lang="en-US" i="1"/>
              <a:t>B</a:t>
            </a:r>
            <a:r>
              <a:rPr lang="en-US"/>
              <a:t>) is a tighter bounding volume</a:t>
            </a:r>
          </a:p>
          <a:p>
            <a:r>
              <a:rPr lang="en-US"/>
              <a:t>But </a:t>
            </a:r>
            <a:r>
              <a:rPr lang="en-US" b="1"/>
              <a:t>w</a:t>
            </a:r>
            <a:r>
              <a:rPr lang="en-US"/>
              <a:t>(</a:t>
            </a:r>
            <a:r>
              <a:rPr lang="en-US" i="1"/>
              <a:t>B</a:t>
            </a:r>
            <a:r>
              <a:rPr lang="en-US"/>
              <a:t>) is also more complex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762000" y="4124325"/>
          <a:ext cx="7342188" cy="2657475"/>
        </p:xfrm>
        <a:graphic>
          <a:graphicData uri="http://schemas.openxmlformats.org/presentationml/2006/ole">
            <p:oleObj spid="_x0000_s35842" name="Photo Editor Photo" r:id="rId4" imgW="7342857" imgH="2657846" progId="">
              <p:embed/>
            </p:oleObj>
          </a:graphicData>
        </a:graphic>
      </p:graphicFrame>
      <p:graphicFrame>
        <p:nvGraphicFramePr>
          <p:cNvPr id="12293" name="Object 5"/>
          <p:cNvGraphicFramePr>
            <a:graphicFrameLocks noChangeAspect="1"/>
          </p:cNvGraphicFramePr>
          <p:nvPr/>
        </p:nvGraphicFramePr>
        <p:xfrm>
          <a:off x="5029200" y="228600"/>
          <a:ext cx="3940175" cy="4064000"/>
        </p:xfrm>
        <a:graphic>
          <a:graphicData uri="http://schemas.openxmlformats.org/presentationml/2006/ole">
            <p:oleObj spid="_x0000_s35843" name="Photo Editor Photo" r:id="rId5" imgW="8133333" imgH="8392696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 descr="bv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0163"/>
            <a:ext cx="8534400" cy="6827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bv3"/>
          <p:cNvPicPr>
            <a:picLocks noChangeAspect="1" noChangeArrowheads="1"/>
          </p:cNvPicPr>
          <p:nvPr/>
        </p:nvPicPr>
        <p:blipFill>
          <a:blip r:embed="rId3"/>
          <a:srcRect t="6657" b="30060"/>
          <a:stretch>
            <a:fillRect/>
          </a:stretch>
        </p:blipFill>
        <p:spPr bwMode="auto">
          <a:xfrm>
            <a:off x="914400" y="3154363"/>
            <a:ext cx="7315200" cy="3703637"/>
          </a:xfrm>
          <a:prstGeom prst="rect">
            <a:avLst/>
          </a:prstGeom>
          <a:noFill/>
        </p:spPr>
      </p:pic>
      <p:pic>
        <p:nvPicPr>
          <p:cNvPr id="21509" name="Picture 5" descr="bv4"/>
          <p:cNvPicPr>
            <a:picLocks noChangeAspect="1" noChangeArrowheads="1"/>
          </p:cNvPicPr>
          <p:nvPr/>
        </p:nvPicPr>
        <p:blipFill>
          <a:blip r:embed="rId4"/>
          <a:srcRect l="1031" t="18347" b="28906"/>
          <a:stretch>
            <a:fillRect/>
          </a:stretch>
        </p:blipFill>
        <p:spPr bwMode="auto">
          <a:xfrm>
            <a:off x="914400" y="80963"/>
            <a:ext cx="7315200" cy="31194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mor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Recurrent Iterated Function Systems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RIFS contains a set of </a:t>
            </a:r>
            <a:r>
              <a:rPr lang="en-US" i="1"/>
              <a:t>N</a:t>
            </a:r>
            <a:r>
              <a:rPr lang="en-US"/>
              <a:t> contractive transformations as well an N vertex directed graph</a:t>
            </a:r>
          </a:p>
          <a:p>
            <a:r>
              <a:rPr lang="en-US"/>
              <a:t>Transformation </a:t>
            </a:r>
            <a:r>
              <a:rPr lang="en-US" i="1"/>
              <a:t>w</a:t>
            </a:r>
            <a:r>
              <a:rPr lang="en-US" i="1" baseline="-25000"/>
              <a:t>j</a:t>
            </a:r>
            <a:r>
              <a:rPr lang="en-US"/>
              <a:t> allowed to follow </a:t>
            </a:r>
            <a:r>
              <a:rPr lang="en-US" i="1"/>
              <a:t>w</a:t>
            </a:r>
            <a:r>
              <a:rPr lang="en-US" i="1" baseline="-25000"/>
              <a:t>i</a:t>
            </a:r>
            <a:r>
              <a:rPr lang="en-US"/>
              <a:t> if edge (i,j) in the graph</a:t>
            </a:r>
          </a:p>
          <a:p>
            <a:r>
              <a:rPr lang="en-US"/>
              <a:t>Recurrent Hutchinson operator</a:t>
            </a:r>
          </a:p>
          <a:p>
            <a:pPr lvl="1"/>
            <a:r>
              <a:rPr lang="en-US"/>
              <a:t>Works on set-vectors (</a:t>
            </a:r>
            <a:r>
              <a:rPr lang="en-US" i="1"/>
              <a:t>B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B</a:t>
            </a:r>
            <a:r>
              <a:rPr lang="en-US" baseline="-25000"/>
              <a:t>2</a:t>
            </a:r>
            <a:r>
              <a:rPr lang="en-US"/>
              <a:t>,…,</a:t>
            </a:r>
            <a:r>
              <a:rPr lang="en-US" i="1"/>
              <a:t>B</a:t>
            </a:r>
            <a:r>
              <a:rPr lang="en-US" i="1" baseline="-25000"/>
              <a:t>N</a:t>
            </a:r>
            <a:r>
              <a:rPr lang="en-US"/>
              <a:t>)</a:t>
            </a:r>
          </a:p>
          <a:p>
            <a:pPr lvl="1"/>
            <a:r>
              <a:rPr lang="en-US"/>
              <a:t>If (</a:t>
            </a:r>
            <a:r>
              <a:rPr lang="en-US" i="1"/>
              <a:t>C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C</a:t>
            </a:r>
            <a:r>
              <a:rPr lang="en-US" baseline="-25000"/>
              <a:t>2</a:t>
            </a:r>
            <a:r>
              <a:rPr lang="en-US"/>
              <a:t>,…,</a:t>
            </a:r>
            <a:r>
              <a:rPr lang="en-US" i="1"/>
              <a:t>C</a:t>
            </a:r>
            <a:r>
              <a:rPr lang="en-US" baseline="-25000"/>
              <a:t>N</a:t>
            </a:r>
            <a:r>
              <a:rPr lang="en-US"/>
              <a:t>) = </a:t>
            </a:r>
            <a:r>
              <a:rPr lang="en-US" b="1"/>
              <a:t>w</a:t>
            </a:r>
            <a:r>
              <a:rPr lang="en-US"/>
              <a:t>(</a:t>
            </a:r>
            <a:r>
              <a:rPr lang="en-US" i="1"/>
              <a:t>B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B</a:t>
            </a:r>
            <a:r>
              <a:rPr lang="en-US" baseline="-25000"/>
              <a:t>2</a:t>
            </a:r>
            <a:r>
              <a:rPr lang="en-US"/>
              <a:t>,…,</a:t>
            </a:r>
            <a:r>
              <a:rPr lang="en-US" i="1"/>
              <a:t>B</a:t>
            </a:r>
            <a:r>
              <a:rPr lang="en-US" i="1" baseline="-25000"/>
              <a:t>N</a:t>
            </a:r>
            <a:r>
              <a:rPr lang="en-US"/>
              <a:t>) then </a:t>
            </a:r>
            <a:r>
              <a:rPr lang="en-US" i="1"/>
              <a:t>C</a:t>
            </a:r>
            <a:r>
              <a:rPr lang="en-US" i="1" baseline="-25000"/>
              <a:t>j</a:t>
            </a:r>
            <a:r>
              <a:rPr lang="en-US"/>
              <a:t> = </a:t>
            </a:r>
            <a:r>
              <a:rPr lang="en-US">
                <a:sym typeface="Symbol" pitchFamily="18" charset="2"/>
              </a:rPr>
              <a:t></a:t>
            </a:r>
            <a:r>
              <a:rPr lang="en-US" i="1"/>
              <a:t>w</a:t>
            </a:r>
            <a:r>
              <a:rPr lang="en-US" i="1" baseline="-25000"/>
              <a:t>j</a:t>
            </a:r>
            <a:r>
              <a:rPr lang="en-US"/>
              <a:t>(</a:t>
            </a:r>
            <a:r>
              <a:rPr lang="en-US" i="1"/>
              <a:t>B</a:t>
            </a:r>
            <a:r>
              <a:rPr lang="en-US" i="1" baseline="-25000"/>
              <a:t>i</a:t>
            </a:r>
            <a:r>
              <a:rPr lang="en-US"/>
              <a:t>)</a:t>
            </a:r>
          </a:p>
          <a:p>
            <a:r>
              <a:rPr lang="en-US"/>
              <a:t>Attractor (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A</a:t>
            </a:r>
            <a:r>
              <a:rPr lang="en-US" baseline="-25000"/>
              <a:t>2</a:t>
            </a:r>
            <a:r>
              <a:rPr lang="en-US"/>
              <a:t>,…,</a:t>
            </a:r>
            <a:r>
              <a:rPr lang="en-US" i="1"/>
              <a:t>A</a:t>
            </a:r>
            <a:r>
              <a:rPr lang="en-US" baseline="-25000"/>
              <a:t>N</a:t>
            </a:r>
            <a:r>
              <a:rPr lang="en-US"/>
              <a:t>)</a:t>
            </a:r>
          </a:p>
          <a:p>
            <a:pPr lvl="1"/>
            <a:r>
              <a:rPr lang="en-US"/>
              <a:t>A = </a:t>
            </a:r>
            <a:r>
              <a:rPr lang="en-US">
                <a:sym typeface="Symbol" pitchFamily="18" charset="2"/>
              </a:rPr>
              <a:t></a:t>
            </a:r>
            <a:r>
              <a:rPr lang="en-US" i="1"/>
              <a:t>A</a:t>
            </a:r>
            <a:r>
              <a:rPr lang="en-US" i="1" baseline="-25000"/>
              <a:t>i</a:t>
            </a:r>
            <a:endParaRPr lang="en-US"/>
          </a:p>
          <a:p>
            <a:pPr lvl="1"/>
            <a:r>
              <a:rPr lang="en-US" b="1"/>
              <a:t>w</a:t>
            </a:r>
            <a:r>
              <a:rPr lang="en-US"/>
              <a:t>(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A</a:t>
            </a:r>
            <a:r>
              <a:rPr lang="en-US" baseline="-25000"/>
              <a:t>2</a:t>
            </a:r>
            <a:r>
              <a:rPr lang="en-US"/>
              <a:t>,…,</a:t>
            </a:r>
            <a:r>
              <a:rPr lang="en-US" i="1"/>
              <a:t>A</a:t>
            </a:r>
            <a:r>
              <a:rPr lang="en-US" baseline="-25000"/>
              <a:t>N</a:t>
            </a:r>
            <a:r>
              <a:rPr lang="en-US"/>
              <a:t>) = (</a:t>
            </a:r>
            <a:r>
              <a:rPr lang="en-US" i="1"/>
              <a:t>A</a:t>
            </a:r>
            <a:r>
              <a:rPr lang="en-US" baseline="-25000"/>
              <a:t>1</a:t>
            </a:r>
            <a:r>
              <a:rPr lang="en-US"/>
              <a:t>,</a:t>
            </a:r>
            <a:r>
              <a:rPr lang="en-US" i="1"/>
              <a:t>A</a:t>
            </a:r>
            <a:r>
              <a:rPr lang="en-US" baseline="-25000"/>
              <a:t>2</a:t>
            </a:r>
            <a:r>
              <a:rPr lang="en-US"/>
              <a:t>,…,</a:t>
            </a:r>
            <a:r>
              <a:rPr lang="en-US" i="1"/>
              <a:t>A</a:t>
            </a:r>
            <a:r>
              <a:rPr lang="en-US" baseline="-25000"/>
              <a:t>N</a:t>
            </a:r>
            <a:r>
              <a:rPr lang="en-US"/>
              <a:t>)</a:t>
            </a:r>
          </a:p>
          <a:p>
            <a:pPr>
              <a:buFontTx/>
              <a:buNone/>
            </a:pPr>
            <a:endParaRPr lang="en-US"/>
          </a:p>
        </p:txBody>
      </p:sp>
      <p:graphicFrame>
        <p:nvGraphicFramePr>
          <p:cNvPr id="13316" name="Object 4"/>
          <p:cNvGraphicFramePr>
            <a:graphicFrameLocks noChangeAspect="1"/>
          </p:cNvGraphicFramePr>
          <p:nvPr/>
        </p:nvGraphicFramePr>
        <p:xfrm>
          <a:off x="5595938" y="228600"/>
          <a:ext cx="3395662" cy="3429000"/>
        </p:xfrm>
        <a:graphic>
          <a:graphicData uri="http://schemas.openxmlformats.org/presentationml/2006/ole">
            <p:oleObj spid="_x0000_s37890" name="Photo Editor Photo" r:id="rId4" imgW="3866667" imgH="3905795" progId="">
              <p:embed/>
            </p:oleObj>
          </a:graphicData>
        </a:graphic>
      </p:graphicFrame>
      <p:pic>
        <p:nvPicPr>
          <p:cNvPr id="13317" name="Picture 5" descr="epou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3600" y="3886200"/>
            <a:ext cx="25146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pound"/>
          <p:cNvPicPr>
            <a:picLocks noChangeAspect="1" noChangeArrowheads="1"/>
          </p:cNvPicPr>
          <p:nvPr/>
        </p:nvPicPr>
        <p:blipFill>
          <a:blip r:embed="rId3"/>
          <a:srcRect l="5971" r="4477"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rate"/>
          <p:cNvPicPr>
            <a:picLocks noChangeAspect="1" noChangeArrowheads="1"/>
          </p:cNvPicPr>
          <p:nvPr/>
        </p:nvPicPr>
        <p:blipFill>
          <a:blip r:embed="rId3"/>
          <a:srcRect l="5147" r="6618"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Kochski Gasket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52400" y="5181600"/>
            <a:ext cx="5334000" cy="1524000"/>
          </a:xfrm>
        </p:spPr>
        <p:txBody>
          <a:bodyPr/>
          <a:lstStyle/>
          <a:p>
            <a:r>
              <a:rPr lang="en-US"/>
              <a:t>Chaos game doesn’t work!</a:t>
            </a:r>
          </a:p>
          <a:p>
            <a:r>
              <a:rPr lang="en-US"/>
              <a:t>Need to keep a point in each of the attractorlets </a:t>
            </a:r>
            <a:r>
              <a:rPr lang="en-US" i="1"/>
              <a:t>A</a:t>
            </a:r>
            <a:r>
              <a:rPr lang="en-US" i="1" baseline="-25000"/>
              <a:t>i</a:t>
            </a:r>
          </a:p>
        </p:txBody>
      </p:sp>
      <p:graphicFrame>
        <p:nvGraphicFramePr>
          <p:cNvPr id="17413" name="Object 5"/>
          <p:cNvGraphicFramePr>
            <a:graphicFrameLocks noChangeAspect="1"/>
          </p:cNvGraphicFramePr>
          <p:nvPr/>
        </p:nvGraphicFramePr>
        <p:xfrm>
          <a:off x="882650" y="1843088"/>
          <a:ext cx="7380288" cy="3171825"/>
        </p:xfrm>
        <a:graphic>
          <a:graphicData uri="http://schemas.openxmlformats.org/presentationml/2006/ole">
            <p:oleObj spid="_x0000_s38914" name="Photo Editor Photo" r:id="rId4" imgW="7380952" imgH="317226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04800"/>
            <a:ext cx="4419600" cy="1219200"/>
          </a:xfrm>
        </p:spPr>
        <p:txBody>
          <a:bodyPr/>
          <a:lstStyle/>
          <a:p>
            <a:r>
              <a:rPr lang="en-US" sz="2000" dirty="0" smtClean="0"/>
              <a:t>In nature, amplitude inversely proportional to frequency</a:t>
            </a:r>
          </a:p>
          <a:p>
            <a:r>
              <a:rPr lang="en-US" sz="2000" dirty="0" smtClean="0"/>
              <a:t>“Large things are farther apart”</a:t>
            </a:r>
          </a:p>
        </p:txBody>
      </p:sp>
      <p:pic>
        <p:nvPicPr>
          <p:cNvPr id="40962" name="Picture 2" descr="http://www.kenmusgrave.com/nimb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1523999"/>
            <a:ext cx="6477000" cy="5181601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7773856" y="5902303"/>
            <a:ext cx="1293944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Nimbus,</a:t>
            </a:r>
            <a:br>
              <a:rPr lang="en-US" sz="1400" dirty="0" smtClean="0"/>
            </a:br>
            <a:r>
              <a:rPr lang="en-US" sz="1400" dirty="0" smtClean="0"/>
              <a:t>Ken Musgrave,</a:t>
            </a:r>
            <a:br>
              <a:rPr lang="en-US" sz="1400" dirty="0" smtClean="0"/>
            </a:br>
            <a:r>
              <a:rPr lang="en-US" sz="1400" dirty="0" smtClean="0"/>
              <a:t>1987</a:t>
            </a:r>
            <a:endParaRPr lang="en-US"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Midpoint Subdivision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Fournier, </a:t>
            </a:r>
            <a:r>
              <a:rPr lang="en-US" sz="2000" dirty="0" err="1" smtClean="0"/>
              <a:t>Fussell</a:t>
            </a:r>
            <a:r>
              <a:rPr lang="en-US" sz="2000" dirty="0" smtClean="0"/>
              <a:t> &amp; Carpenter</a:t>
            </a:r>
          </a:p>
          <a:p>
            <a:r>
              <a:rPr lang="en-US" sz="2000" dirty="0" smtClean="0"/>
              <a:t>To make terrain, subdivide a horizontal mesh and perturb the new vertices vertically</a:t>
            </a:r>
          </a:p>
          <a:p>
            <a:r>
              <a:rPr lang="en-US" sz="2000" dirty="0" smtClean="0"/>
              <a:t>Amount of perturbation should be proportional to length of subdivided edge</a:t>
            </a:r>
          </a:p>
          <a:p>
            <a:r>
              <a:rPr lang="en-US" sz="2000" dirty="0" smtClean="0"/>
              <a:t>Random perturbations should be Gaussian (more likely zero than extreme)</a:t>
            </a:r>
          </a:p>
          <a:p>
            <a:r>
              <a:rPr lang="en-US" sz="2000" dirty="0" smtClean="0"/>
              <a:t>Can lead to some creasing artifacts</a:t>
            </a:r>
            <a:endParaRPr lang="en-US" sz="2000" dirty="0"/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5486400" y="1371600"/>
            <a:ext cx="2743200" cy="158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5486400" y="2740818"/>
            <a:ext cx="274320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rot="5400000">
            <a:off x="6438503" y="2323703"/>
            <a:ext cx="838200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486400" y="1905000"/>
            <a:ext cx="1371600" cy="838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10800000">
            <a:off x="6858000" y="1905000"/>
            <a:ext cx="1371600" cy="838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5486400" y="3124200"/>
            <a:ext cx="1371600" cy="838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10800000">
            <a:off x="6858000" y="3124200"/>
            <a:ext cx="1371600" cy="838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rot="5400000">
            <a:off x="5995591" y="3376215"/>
            <a:ext cx="352425" cy="79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7443786" y="3633788"/>
            <a:ext cx="200028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 rot="5400000" flipH="1" flipV="1">
            <a:off x="5448300" y="3238500"/>
            <a:ext cx="762000" cy="685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flipV="1">
            <a:off x="6172200" y="3124200"/>
            <a:ext cx="685800" cy="76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6858000" y="3124200"/>
            <a:ext cx="685800" cy="609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>
            <a:off x="7543800" y="3733800"/>
            <a:ext cx="685800" cy="228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Oval 36"/>
          <p:cNvSpPr/>
          <p:nvPr/>
        </p:nvSpPr>
        <p:spPr bwMode="auto">
          <a:xfrm>
            <a:off x="6858000" y="40386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6858000" y="41910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6858000" y="4343400"/>
            <a:ext cx="76200" cy="762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1202" name="Picture 2" descr="http://www.kenmusgrave.com/carolin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4613" y="4648200"/>
            <a:ext cx="2821187" cy="2133600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191000" y="5978503"/>
            <a:ext cx="1293944" cy="8032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/>
              <a:t>Carolina,</a:t>
            </a:r>
            <a:br>
              <a:rPr lang="en-US" sz="1400" dirty="0" smtClean="0"/>
            </a:br>
            <a:r>
              <a:rPr lang="en-US" sz="1400" dirty="0" smtClean="0"/>
              <a:t>Ken Musgrave,</a:t>
            </a:r>
            <a:br>
              <a:rPr lang="en-US" sz="1400" dirty="0" smtClean="0"/>
            </a:br>
            <a:r>
              <a:rPr lang="en-US" sz="1400" dirty="0" smtClean="0"/>
              <a:t>1989</a:t>
            </a:r>
            <a:endParaRPr lang="en-US" sz="1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Mesh Subdivision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Triangle subdivision</a:t>
            </a:r>
          </a:p>
          <a:p>
            <a:pPr lvl="1"/>
            <a:r>
              <a:rPr lang="en-US" sz="2000" dirty="0" smtClean="0"/>
              <a:t>three perturbed edge midpoints</a:t>
            </a:r>
          </a:p>
          <a:p>
            <a:pPr lvl="1"/>
            <a:r>
              <a:rPr lang="en-US" sz="2000" dirty="0" smtClean="0"/>
              <a:t>four new triangles</a:t>
            </a:r>
          </a:p>
          <a:p>
            <a:r>
              <a:rPr lang="en-US" sz="2000" dirty="0" smtClean="0"/>
              <a:t>Quad subdivision</a:t>
            </a:r>
          </a:p>
          <a:p>
            <a:pPr lvl="1"/>
            <a:r>
              <a:rPr lang="en-US" sz="2000" dirty="0" smtClean="0"/>
              <a:t>four edge midpoints </a:t>
            </a:r>
            <a:r>
              <a:rPr lang="en-US" sz="2000" dirty="0" err="1" smtClean="0"/>
              <a:t>pluse</a:t>
            </a:r>
            <a:r>
              <a:rPr lang="en-US" sz="2000" dirty="0" smtClean="0"/>
              <a:t> one face midpoint</a:t>
            </a:r>
          </a:p>
          <a:p>
            <a:pPr lvl="1"/>
            <a:r>
              <a:rPr lang="en-US" sz="2000" dirty="0" smtClean="0"/>
              <a:t>four new quads</a:t>
            </a:r>
          </a:p>
          <a:p>
            <a:r>
              <a:rPr lang="en-US" sz="2000" dirty="0" smtClean="0"/>
              <a:t>Cracking</a:t>
            </a:r>
          </a:p>
          <a:p>
            <a:pPr lvl="1"/>
            <a:r>
              <a:rPr lang="en-US" sz="2000" dirty="0" smtClean="0"/>
              <a:t>Use same perturbation on neighboring elements to avoid cracks</a:t>
            </a:r>
          </a:p>
          <a:p>
            <a:pPr lvl="1"/>
            <a:r>
              <a:rPr lang="en-US" sz="2000" dirty="0" smtClean="0"/>
              <a:t>Generate random displacement from hash function on midpoint location</a:t>
            </a:r>
          </a:p>
          <a:p>
            <a:endParaRPr lang="en-US" sz="2000" dirty="0"/>
          </a:p>
        </p:txBody>
      </p:sp>
      <p:sp>
        <p:nvSpPr>
          <p:cNvPr id="11" name="Isosceles Triangle 10"/>
          <p:cNvSpPr/>
          <p:nvPr/>
        </p:nvSpPr>
        <p:spPr bwMode="auto">
          <a:xfrm>
            <a:off x="5353049" y="609601"/>
            <a:ext cx="3657600" cy="1124606"/>
          </a:xfrm>
          <a:prstGeom prst="triangl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>
            <a:stCxn id="11" idx="2"/>
          </p:cNvCxnSpPr>
          <p:nvPr/>
        </p:nvCxnSpPr>
        <p:spPr bwMode="auto">
          <a:xfrm rot="5400000" flipH="1" flipV="1">
            <a:off x="5300338" y="919497"/>
            <a:ext cx="867421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>
            <a:stCxn id="11" idx="0"/>
          </p:cNvCxnSpPr>
          <p:nvPr/>
        </p:nvCxnSpPr>
        <p:spPr bwMode="auto">
          <a:xfrm rot="16200000" flipH="1" flipV="1">
            <a:off x="6519856" y="204793"/>
            <a:ext cx="257185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>
            <a:stCxn id="11" idx="0"/>
          </p:cNvCxnSpPr>
          <p:nvPr/>
        </p:nvCxnSpPr>
        <p:spPr bwMode="auto">
          <a:xfrm rot="16200000" flipH="1">
            <a:off x="7640637" y="150813"/>
            <a:ext cx="150812" cy="10683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>
            <a:endCxn id="11" idx="4"/>
          </p:cNvCxnSpPr>
          <p:nvPr/>
        </p:nvCxnSpPr>
        <p:spPr bwMode="auto">
          <a:xfrm rot="16200000" flipH="1">
            <a:off x="8143545" y="867103"/>
            <a:ext cx="972208" cy="762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>
            <a:stCxn id="11" idx="4"/>
          </p:cNvCxnSpPr>
          <p:nvPr/>
        </p:nvCxnSpPr>
        <p:spPr bwMode="auto">
          <a:xfrm rot="5400000">
            <a:off x="7896555" y="1019505"/>
            <a:ext cx="399394" cy="182879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>
            <a:endCxn id="11" idx="2"/>
          </p:cNvCxnSpPr>
          <p:nvPr/>
        </p:nvCxnSpPr>
        <p:spPr bwMode="auto">
          <a:xfrm rot="10800000">
            <a:off x="5353049" y="1734209"/>
            <a:ext cx="1828800" cy="3994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V="1">
            <a:off x="6115049" y="762001"/>
            <a:ext cx="2133600" cy="10478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rot="5400000" flipH="1" flipV="1">
            <a:off x="7029449" y="914401"/>
            <a:ext cx="1371600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 rot="16200000" flipV="1">
            <a:off x="6015042" y="966794"/>
            <a:ext cx="1266815" cy="1066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>
            <a:stCxn id="11" idx="3"/>
          </p:cNvCxnSpPr>
          <p:nvPr/>
        </p:nvCxnSpPr>
        <p:spPr bwMode="auto">
          <a:xfrm rot="5400000">
            <a:off x="6977384" y="1929148"/>
            <a:ext cx="399407" cy="95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48" name="Straight Connector 47"/>
          <p:cNvCxnSpPr>
            <a:stCxn id="11" idx="5"/>
          </p:cNvCxnSpPr>
          <p:nvPr/>
        </p:nvCxnSpPr>
        <p:spPr bwMode="auto">
          <a:xfrm flipV="1">
            <a:off x="8096249" y="790586"/>
            <a:ext cx="152400" cy="3813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/>
          <p:cNvCxnSpPr>
            <a:stCxn id="11" idx="1"/>
          </p:cNvCxnSpPr>
          <p:nvPr/>
        </p:nvCxnSpPr>
        <p:spPr bwMode="auto">
          <a:xfrm rot="10800000">
            <a:off x="6115049" y="866786"/>
            <a:ext cx="152400" cy="30511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Trapezoid 55"/>
          <p:cNvSpPr/>
          <p:nvPr/>
        </p:nvSpPr>
        <p:spPr bwMode="auto">
          <a:xfrm>
            <a:off x="5276849" y="3048000"/>
            <a:ext cx="3581400" cy="1066800"/>
          </a:xfrm>
          <a:prstGeom prst="trapezoi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0" name="Straight Connector 59"/>
          <p:cNvCxnSpPr>
            <a:stCxn id="56" idx="0"/>
          </p:cNvCxnSpPr>
          <p:nvPr/>
        </p:nvCxnSpPr>
        <p:spPr bwMode="auto">
          <a:xfrm rot="5400000" flipH="1" flipV="1">
            <a:off x="6934200" y="2876549"/>
            <a:ext cx="304800" cy="3810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>
            <a:stCxn id="56" idx="2"/>
          </p:cNvCxnSpPr>
          <p:nvPr/>
        </p:nvCxnSpPr>
        <p:spPr bwMode="auto">
          <a:xfrm rot="16200000" flipH="1">
            <a:off x="6896099" y="4286250"/>
            <a:ext cx="381000" cy="381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>
            <a:stCxn id="56" idx="3"/>
          </p:cNvCxnSpPr>
          <p:nvPr/>
        </p:nvCxnSpPr>
        <p:spPr bwMode="auto">
          <a:xfrm flipV="1">
            <a:off x="8724899" y="3238500"/>
            <a:ext cx="1588" cy="3429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>
            <a:stCxn id="56" idx="1"/>
          </p:cNvCxnSpPr>
          <p:nvPr/>
        </p:nvCxnSpPr>
        <p:spPr bwMode="auto">
          <a:xfrm rot="10800000" flipV="1">
            <a:off x="5410199" y="3581400"/>
            <a:ext cx="1588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68" name="Straight Connector 67"/>
          <p:cNvCxnSpPr/>
          <p:nvPr/>
        </p:nvCxnSpPr>
        <p:spPr bwMode="auto">
          <a:xfrm rot="16200000" flipH="1">
            <a:off x="6801643" y="3048794"/>
            <a:ext cx="685006" cy="754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2" name="Straight Connector 71"/>
          <p:cNvCxnSpPr/>
          <p:nvPr/>
        </p:nvCxnSpPr>
        <p:spPr bwMode="auto">
          <a:xfrm rot="5400000">
            <a:off x="6610349" y="3924300"/>
            <a:ext cx="1066800" cy="762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6" name="Straight Connector 75"/>
          <p:cNvCxnSpPr/>
          <p:nvPr/>
        </p:nvCxnSpPr>
        <p:spPr bwMode="auto">
          <a:xfrm rot="5400000">
            <a:off x="5067299" y="3390900"/>
            <a:ext cx="819150" cy="1333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9" name="Straight Connector 78"/>
          <p:cNvCxnSpPr/>
          <p:nvPr/>
        </p:nvCxnSpPr>
        <p:spPr bwMode="auto">
          <a:xfrm rot="5400000">
            <a:off x="5214938" y="3910013"/>
            <a:ext cx="238124" cy="15239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3" name="Straight Connector 82"/>
          <p:cNvCxnSpPr/>
          <p:nvPr/>
        </p:nvCxnSpPr>
        <p:spPr bwMode="auto">
          <a:xfrm flipV="1">
            <a:off x="5429249" y="3505200"/>
            <a:ext cx="1752600" cy="3810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5" name="Straight Connector 84"/>
          <p:cNvCxnSpPr/>
          <p:nvPr/>
        </p:nvCxnSpPr>
        <p:spPr bwMode="auto">
          <a:xfrm rot="10800000" flipV="1">
            <a:off x="7181849" y="3276600"/>
            <a:ext cx="1524000" cy="228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 rot="16200000" flipH="1">
            <a:off x="8362949" y="3619500"/>
            <a:ext cx="838200" cy="152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9" name="Straight Connector 88"/>
          <p:cNvCxnSpPr/>
          <p:nvPr/>
        </p:nvCxnSpPr>
        <p:spPr bwMode="auto">
          <a:xfrm rot="16200000" flipV="1">
            <a:off x="8529637" y="3100387"/>
            <a:ext cx="228600" cy="12382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1" name="Straight Connector 90"/>
          <p:cNvCxnSpPr/>
          <p:nvPr/>
        </p:nvCxnSpPr>
        <p:spPr bwMode="auto">
          <a:xfrm>
            <a:off x="7115174" y="2743200"/>
            <a:ext cx="1466850" cy="295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3" name="Straight Connector 92"/>
          <p:cNvCxnSpPr/>
          <p:nvPr/>
        </p:nvCxnSpPr>
        <p:spPr bwMode="auto">
          <a:xfrm rot="10800000" flipV="1">
            <a:off x="5543549" y="2733675"/>
            <a:ext cx="1562100" cy="3048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5" name="Straight Connector 94"/>
          <p:cNvCxnSpPr/>
          <p:nvPr/>
        </p:nvCxnSpPr>
        <p:spPr bwMode="auto">
          <a:xfrm rot="10800000">
            <a:off x="5276849" y="4114801"/>
            <a:ext cx="1828800" cy="3714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7" name="Straight Connector 96"/>
          <p:cNvCxnSpPr/>
          <p:nvPr/>
        </p:nvCxnSpPr>
        <p:spPr bwMode="auto">
          <a:xfrm flipV="1">
            <a:off x="7115174" y="4105275"/>
            <a:ext cx="1724025" cy="4000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9" name="Straight Connector 98"/>
          <p:cNvCxnSpPr/>
          <p:nvPr/>
        </p:nvCxnSpPr>
        <p:spPr bwMode="auto">
          <a:xfrm flipV="1">
            <a:off x="5867400" y="5110670"/>
            <a:ext cx="12954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2" name="Straight Connector 111"/>
          <p:cNvCxnSpPr/>
          <p:nvPr/>
        </p:nvCxnSpPr>
        <p:spPr bwMode="auto">
          <a:xfrm rot="16200000" flipV="1">
            <a:off x="6174683" y="5494153"/>
            <a:ext cx="817312" cy="9212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7" name="Isosceles Triangle 116"/>
          <p:cNvSpPr/>
          <p:nvPr/>
        </p:nvSpPr>
        <p:spPr bwMode="auto">
          <a:xfrm rot="6138283">
            <a:off x="5611812" y="5146046"/>
            <a:ext cx="1246829" cy="476428"/>
          </a:xfrm>
          <a:prstGeom prst="triangle">
            <a:avLst>
              <a:gd name="adj" fmla="val 24183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8" name="Isosceles Triangle 117"/>
          <p:cNvSpPr/>
          <p:nvPr/>
        </p:nvSpPr>
        <p:spPr bwMode="auto">
          <a:xfrm rot="1208464" flipV="1">
            <a:off x="6053423" y="4913539"/>
            <a:ext cx="1109890" cy="236025"/>
          </a:xfrm>
          <a:prstGeom prst="triangle">
            <a:avLst>
              <a:gd name="adj" fmla="val 46687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" name="Isosceles Triangle 118"/>
          <p:cNvSpPr/>
          <p:nvPr/>
        </p:nvSpPr>
        <p:spPr bwMode="auto">
          <a:xfrm rot="1533934">
            <a:off x="5883205" y="5946069"/>
            <a:ext cx="1353639" cy="317103"/>
          </a:xfrm>
          <a:prstGeom prst="triangle">
            <a:avLst>
              <a:gd name="adj" fmla="val 50794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0" name="Isosceles Triangle 119"/>
          <p:cNvSpPr/>
          <p:nvPr/>
        </p:nvSpPr>
        <p:spPr bwMode="auto">
          <a:xfrm rot="5596546" flipV="1">
            <a:off x="6190877" y="5574594"/>
            <a:ext cx="1402613" cy="489698"/>
          </a:xfrm>
          <a:prstGeom prst="triangle">
            <a:avLst>
              <a:gd name="adj" fmla="val 60801"/>
            </a:avLst>
          </a:prstGeom>
          <a:solidFill>
            <a:schemeClr val="accent2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5334000" cy="990600"/>
          </a:xfrm>
        </p:spPr>
        <p:txBody>
          <a:bodyPr/>
          <a:lstStyle/>
          <a:p>
            <a:r>
              <a:rPr lang="en-US" dirty="0" smtClean="0"/>
              <a:t>Botanical Modeling</a:t>
            </a:r>
            <a:endParaRPr lang="en-US" dirty="0"/>
          </a:p>
        </p:txBody>
      </p:sp>
      <p:pic>
        <p:nvPicPr>
          <p:cNvPr id="62465" name="Picture 1"/>
          <p:cNvPicPr>
            <a:picLocks noChangeAspect="1" noChangeArrowheads="1"/>
          </p:cNvPicPr>
          <p:nvPr/>
        </p:nvPicPr>
        <p:blipFill>
          <a:blip r:embed="rId3" cstate="print">
            <a:lum bright="-28000" contrast="23000"/>
          </a:blip>
          <a:srcRect/>
          <a:stretch>
            <a:fillRect/>
          </a:stretch>
        </p:blipFill>
        <p:spPr bwMode="auto">
          <a:xfrm>
            <a:off x="7084678" y="1447801"/>
            <a:ext cx="198312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399" y="1524000"/>
            <a:ext cx="6781801" cy="4768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Turtle Graphics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Correspondence between </a:t>
            </a:r>
            <a:r>
              <a:rPr lang="en-US" sz="2000" dirty="0" smtClean="0"/>
              <a:t>symbols </a:t>
            </a:r>
            <a:r>
              <a:rPr lang="en-US" sz="2000" dirty="0"/>
              <a:t>and graphics </a:t>
            </a:r>
            <a:r>
              <a:rPr lang="en-US" sz="2000" dirty="0" smtClean="0"/>
              <a:t>commands</a:t>
            </a:r>
            <a:endParaRPr lang="en-US" sz="2000" dirty="0"/>
          </a:p>
          <a:p>
            <a:r>
              <a:rPr lang="en-US" sz="2000" dirty="0"/>
              <a:t>2-D turtle </a:t>
            </a:r>
            <a:r>
              <a:rPr lang="en-US" sz="2000" dirty="0" smtClean="0"/>
              <a:t>commands:</a:t>
            </a:r>
            <a:endParaRPr lang="en-US" sz="2000" dirty="0"/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smtClean="0"/>
              <a:t>		Draw </a:t>
            </a:r>
            <a:r>
              <a:rPr lang="en-US" sz="2000" dirty="0"/>
              <a:t>forward one unit</a:t>
            </a:r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charset="0"/>
              </a:rPr>
              <a:t>f</a:t>
            </a:r>
            <a:r>
              <a:rPr lang="en-US" sz="2000" dirty="0"/>
              <a:t>	</a:t>
            </a:r>
            <a:r>
              <a:rPr lang="en-US" sz="2000" dirty="0" smtClean="0"/>
              <a:t>	Move </a:t>
            </a:r>
            <a:r>
              <a:rPr lang="en-US" sz="2000" dirty="0"/>
              <a:t>forward one unit</a:t>
            </a:r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charset="0"/>
              </a:rPr>
              <a:t>+</a:t>
            </a:r>
            <a:r>
              <a:rPr lang="en-US" sz="2000" dirty="0"/>
              <a:t>	</a:t>
            </a:r>
            <a:r>
              <a:rPr lang="en-US" sz="2000" dirty="0" smtClean="0"/>
              <a:t>	Rotate </a:t>
            </a:r>
            <a:r>
              <a:rPr lang="en-US" sz="2000" dirty="0"/>
              <a:t>turtle left</a:t>
            </a:r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/>
              <a:t>	</a:t>
            </a:r>
            <a:r>
              <a:rPr lang="en-US" sz="2000" dirty="0" smtClean="0"/>
              <a:t>	Rotate </a:t>
            </a:r>
            <a:r>
              <a:rPr lang="en-US" sz="2000" dirty="0"/>
              <a:t>turtle right</a:t>
            </a:r>
          </a:p>
          <a:p>
            <a:r>
              <a:rPr lang="en-US" sz="2000" dirty="0" smtClean="0"/>
              <a:t>Strings of symbols describe shapes</a:t>
            </a:r>
          </a:p>
          <a:p>
            <a:r>
              <a:rPr lang="en-US" sz="2000" dirty="0" smtClean="0"/>
              <a:t>Units (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err="1" smtClean="0"/>
              <a:t>,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smtClean="0"/>
              <a:t>) and angles (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+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2000" dirty="0" smtClean="0"/>
              <a:t>) </a:t>
            </a:r>
            <a:r>
              <a:rPr lang="en-US" sz="2000" dirty="0"/>
              <a:t>are global constants</a:t>
            </a:r>
          </a:p>
          <a:p>
            <a:r>
              <a:rPr lang="en-US" sz="2000" dirty="0" smtClean="0"/>
              <a:t>Turtle has state (like OpenGL state) consisting of position and orientation</a:t>
            </a:r>
          </a:p>
          <a:p>
            <a:r>
              <a:rPr lang="en-US" sz="2000" dirty="0" smtClean="0"/>
              <a:t>Each commands changes turtle’s state</a:t>
            </a:r>
            <a:endParaRPr lang="en-US" sz="2000" dirty="0"/>
          </a:p>
          <a:p>
            <a:endParaRPr lang="en-US" sz="2000" dirty="0"/>
          </a:p>
        </p:txBody>
      </p:sp>
      <p:grpSp>
        <p:nvGrpSpPr>
          <p:cNvPr id="176" name="Group 175"/>
          <p:cNvGrpSpPr/>
          <p:nvPr/>
        </p:nvGrpSpPr>
        <p:grpSpPr>
          <a:xfrm>
            <a:off x="5262880" y="457200"/>
            <a:ext cx="3462528" cy="3657600"/>
            <a:chOff x="5334000" y="152400"/>
            <a:chExt cx="3606800" cy="3810000"/>
          </a:xfrm>
        </p:grpSpPr>
        <p:grpSp>
          <p:nvGrpSpPr>
            <p:cNvPr id="11601" name="Group 337"/>
            <p:cNvGrpSpPr>
              <a:grpSpLocks/>
            </p:cNvGrpSpPr>
            <p:nvPr/>
          </p:nvGrpSpPr>
          <p:grpSpPr bwMode="auto">
            <a:xfrm>
              <a:off x="5581650" y="3616325"/>
              <a:ext cx="3130550" cy="346075"/>
              <a:chOff x="3644" y="3145"/>
              <a:chExt cx="1972" cy="218"/>
            </a:xfrm>
          </p:grpSpPr>
          <p:sp>
            <p:nvSpPr>
              <p:cNvPr id="11454" name="Freeform 190"/>
              <p:cNvSpPr>
                <a:spLocks/>
              </p:cNvSpPr>
              <p:nvPr/>
            </p:nvSpPr>
            <p:spPr bwMode="auto">
              <a:xfrm>
                <a:off x="3644" y="3145"/>
                <a:ext cx="1972" cy="218"/>
              </a:xfrm>
              <a:custGeom>
                <a:avLst/>
                <a:gdLst/>
                <a:ahLst/>
                <a:cxnLst>
                  <a:cxn ang="0">
                    <a:pos x="32" y="35"/>
                  </a:cxn>
                  <a:cxn ang="0">
                    <a:pos x="67" y="25"/>
                  </a:cxn>
                  <a:cxn ang="0">
                    <a:pos x="121" y="13"/>
                  </a:cxn>
                  <a:cxn ang="0">
                    <a:pos x="193" y="5"/>
                  </a:cxn>
                  <a:cxn ang="0">
                    <a:pos x="267" y="1"/>
                  </a:cxn>
                  <a:cxn ang="0">
                    <a:pos x="379" y="2"/>
                  </a:cxn>
                  <a:cxn ang="0">
                    <a:pos x="528" y="7"/>
                  </a:cxn>
                  <a:cxn ang="0">
                    <a:pos x="654" y="7"/>
                  </a:cxn>
                  <a:cxn ang="0">
                    <a:pos x="760" y="10"/>
                  </a:cxn>
                  <a:cxn ang="0">
                    <a:pos x="864" y="17"/>
                  </a:cxn>
                  <a:cxn ang="0">
                    <a:pos x="970" y="22"/>
                  </a:cxn>
                  <a:cxn ang="0">
                    <a:pos x="1092" y="26"/>
                  </a:cxn>
                  <a:cxn ang="0">
                    <a:pos x="1232" y="30"/>
                  </a:cxn>
                  <a:cxn ang="0">
                    <a:pos x="1373" y="33"/>
                  </a:cxn>
                  <a:cxn ang="0">
                    <a:pos x="1513" y="37"/>
                  </a:cxn>
                  <a:cxn ang="0">
                    <a:pos x="1608" y="42"/>
                  </a:cxn>
                  <a:cxn ang="0">
                    <a:pos x="1656" y="42"/>
                  </a:cxn>
                  <a:cxn ang="0">
                    <a:pos x="1730" y="39"/>
                  </a:cxn>
                  <a:cxn ang="0">
                    <a:pos x="1802" y="37"/>
                  </a:cxn>
                  <a:cxn ang="0">
                    <a:pos x="1850" y="41"/>
                  </a:cxn>
                  <a:cxn ang="0">
                    <a:pos x="1896" y="50"/>
                  </a:cxn>
                  <a:cxn ang="0">
                    <a:pos x="1940" y="64"/>
                  </a:cxn>
                  <a:cxn ang="0">
                    <a:pos x="1966" y="77"/>
                  </a:cxn>
                  <a:cxn ang="0">
                    <a:pos x="1971" y="82"/>
                  </a:cxn>
                  <a:cxn ang="0">
                    <a:pos x="1972" y="89"/>
                  </a:cxn>
                  <a:cxn ang="0">
                    <a:pos x="1971" y="97"/>
                  </a:cxn>
                  <a:cxn ang="0">
                    <a:pos x="1962" y="108"/>
                  </a:cxn>
                  <a:cxn ang="0">
                    <a:pos x="1945" y="123"/>
                  </a:cxn>
                  <a:cxn ang="0">
                    <a:pos x="1921" y="137"/>
                  </a:cxn>
                  <a:cxn ang="0">
                    <a:pos x="1892" y="152"/>
                  </a:cxn>
                  <a:cxn ang="0">
                    <a:pos x="1850" y="168"/>
                  </a:cxn>
                  <a:cxn ang="0">
                    <a:pos x="1803" y="180"/>
                  </a:cxn>
                  <a:cxn ang="0">
                    <a:pos x="1755" y="187"/>
                  </a:cxn>
                  <a:cxn ang="0">
                    <a:pos x="1680" y="191"/>
                  </a:cxn>
                  <a:cxn ang="0">
                    <a:pos x="1581" y="192"/>
                  </a:cxn>
                  <a:cxn ang="0">
                    <a:pos x="1482" y="191"/>
                  </a:cxn>
                  <a:cxn ang="0">
                    <a:pos x="1350" y="196"/>
                  </a:cxn>
                  <a:cxn ang="0">
                    <a:pos x="1184" y="205"/>
                  </a:cxn>
                  <a:cxn ang="0">
                    <a:pos x="1019" y="214"/>
                  </a:cxn>
                  <a:cxn ang="0">
                    <a:pos x="853" y="218"/>
                  </a:cxn>
                  <a:cxn ang="0">
                    <a:pos x="696" y="215"/>
                  </a:cxn>
                  <a:cxn ang="0">
                    <a:pos x="548" y="208"/>
                  </a:cxn>
                  <a:cxn ang="0">
                    <a:pos x="437" y="199"/>
                  </a:cxn>
                  <a:cxn ang="0">
                    <a:pos x="365" y="191"/>
                  </a:cxn>
                  <a:cxn ang="0">
                    <a:pos x="291" y="180"/>
                  </a:cxn>
                  <a:cxn ang="0">
                    <a:pos x="219" y="166"/>
                  </a:cxn>
                  <a:cxn ang="0">
                    <a:pos x="169" y="155"/>
                  </a:cxn>
                  <a:cxn ang="0">
                    <a:pos x="137" y="144"/>
                  </a:cxn>
                  <a:cxn ang="0">
                    <a:pos x="101" y="129"/>
                  </a:cxn>
                  <a:cxn ang="0">
                    <a:pos x="66" y="112"/>
                  </a:cxn>
                  <a:cxn ang="0">
                    <a:pos x="35" y="93"/>
                  </a:cxn>
                  <a:cxn ang="0">
                    <a:pos x="12" y="75"/>
                  </a:cxn>
                  <a:cxn ang="0">
                    <a:pos x="2" y="63"/>
                  </a:cxn>
                  <a:cxn ang="0">
                    <a:pos x="0" y="55"/>
                  </a:cxn>
                  <a:cxn ang="0">
                    <a:pos x="2" y="48"/>
                  </a:cxn>
                  <a:cxn ang="0">
                    <a:pos x="10" y="43"/>
                  </a:cxn>
                </a:cxnLst>
                <a:rect l="0" t="0" r="r" b="b"/>
                <a:pathLst>
                  <a:path w="1972" h="218">
                    <a:moveTo>
                      <a:pt x="15" y="41"/>
                    </a:moveTo>
                    <a:lnTo>
                      <a:pt x="32" y="35"/>
                    </a:lnTo>
                    <a:lnTo>
                      <a:pt x="49" y="30"/>
                    </a:lnTo>
                    <a:lnTo>
                      <a:pt x="67" y="25"/>
                    </a:lnTo>
                    <a:lnTo>
                      <a:pt x="85" y="21"/>
                    </a:lnTo>
                    <a:lnTo>
                      <a:pt x="121" y="13"/>
                    </a:lnTo>
                    <a:lnTo>
                      <a:pt x="157" y="8"/>
                    </a:lnTo>
                    <a:lnTo>
                      <a:pt x="193" y="5"/>
                    </a:lnTo>
                    <a:lnTo>
                      <a:pt x="231" y="2"/>
                    </a:lnTo>
                    <a:lnTo>
                      <a:pt x="267" y="1"/>
                    </a:lnTo>
                    <a:lnTo>
                      <a:pt x="304" y="0"/>
                    </a:lnTo>
                    <a:lnTo>
                      <a:pt x="379" y="2"/>
                    </a:lnTo>
                    <a:lnTo>
                      <a:pt x="454" y="5"/>
                    </a:lnTo>
                    <a:lnTo>
                      <a:pt x="528" y="7"/>
                    </a:lnTo>
                    <a:lnTo>
                      <a:pt x="602" y="8"/>
                    </a:lnTo>
                    <a:lnTo>
                      <a:pt x="654" y="7"/>
                    </a:lnTo>
                    <a:lnTo>
                      <a:pt x="707" y="8"/>
                    </a:lnTo>
                    <a:lnTo>
                      <a:pt x="760" y="10"/>
                    </a:lnTo>
                    <a:lnTo>
                      <a:pt x="812" y="13"/>
                    </a:lnTo>
                    <a:lnTo>
                      <a:pt x="864" y="17"/>
                    </a:lnTo>
                    <a:lnTo>
                      <a:pt x="917" y="19"/>
                    </a:lnTo>
                    <a:lnTo>
                      <a:pt x="970" y="22"/>
                    </a:lnTo>
                    <a:lnTo>
                      <a:pt x="1021" y="24"/>
                    </a:lnTo>
                    <a:lnTo>
                      <a:pt x="1092" y="26"/>
                    </a:lnTo>
                    <a:lnTo>
                      <a:pt x="1162" y="28"/>
                    </a:lnTo>
                    <a:lnTo>
                      <a:pt x="1232" y="30"/>
                    </a:lnTo>
                    <a:lnTo>
                      <a:pt x="1302" y="31"/>
                    </a:lnTo>
                    <a:lnTo>
                      <a:pt x="1373" y="33"/>
                    </a:lnTo>
                    <a:lnTo>
                      <a:pt x="1443" y="35"/>
                    </a:lnTo>
                    <a:lnTo>
                      <a:pt x="1513" y="37"/>
                    </a:lnTo>
                    <a:lnTo>
                      <a:pt x="1583" y="41"/>
                    </a:lnTo>
                    <a:lnTo>
                      <a:pt x="1608" y="42"/>
                    </a:lnTo>
                    <a:lnTo>
                      <a:pt x="1632" y="42"/>
                    </a:lnTo>
                    <a:lnTo>
                      <a:pt x="1656" y="42"/>
                    </a:lnTo>
                    <a:lnTo>
                      <a:pt x="1680" y="41"/>
                    </a:lnTo>
                    <a:lnTo>
                      <a:pt x="1730" y="39"/>
                    </a:lnTo>
                    <a:lnTo>
                      <a:pt x="1778" y="37"/>
                    </a:lnTo>
                    <a:lnTo>
                      <a:pt x="1802" y="37"/>
                    </a:lnTo>
                    <a:lnTo>
                      <a:pt x="1826" y="39"/>
                    </a:lnTo>
                    <a:lnTo>
                      <a:pt x="1850" y="41"/>
                    </a:lnTo>
                    <a:lnTo>
                      <a:pt x="1873" y="44"/>
                    </a:lnTo>
                    <a:lnTo>
                      <a:pt x="1896" y="50"/>
                    </a:lnTo>
                    <a:lnTo>
                      <a:pt x="1918" y="56"/>
                    </a:lnTo>
                    <a:lnTo>
                      <a:pt x="1940" y="64"/>
                    </a:lnTo>
                    <a:lnTo>
                      <a:pt x="1961" y="75"/>
                    </a:lnTo>
                    <a:lnTo>
                      <a:pt x="1966" y="77"/>
                    </a:lnTo>
                    <a:lnTo>
                      <a:pt x="1969" y="80"/>
                    </a:lnTo>
                    <a:lnTo>
                      <a:pt x="1971" y="82"/>
                    </a:lnTo>
                    <a:lnTo>
                      <a:pt x="1972" y="86"/>
                    </a:lnTo>
                    <a:lnTo>
                      <a:pt x="1972" y="89"/>
                    </a:lnTo>
                    <a:lnTo>
                      <a:pt x="1972" y="92"/>
                    </a:lnTo>
                    <a:lnTo>
                      <a:pt x="1971" y="97"/>
                    </a:lnTo>
                    <a:lnTo>
                      <a:pt x="1969" y="100"/>
                    </a:lnTo>
                    <a:lnTo>
                      <a:pt x="1962" y="108"/>
                    </a:lnTo>
                    <a:lnTo>
                      <a:pt x="1955" y="115"/>
                    </a:lnTo>
                    <a:lnTo>
                      <a:pt x="1945" y="123"/>
                    </a:lnTo>
                    <a:lnTo>
                      <a:pt x="1933" y="131"/>
                    </a:lnTo>
                    <a:lnTo>
                      <a:pt x="1921" y="137"/>
                    </a:lnTo>
                    <a:lnTo>
                      <a:pt x="1906" y="145"/>
                    </a:lnTo>
                    <a:lnTo>
                      <a:pt x="1892" y="152"/>
                    </a:lnTo>
                    <a:lnTo>
                      <a:pt x="1878" y="158"/>
                    </a:lnTo>
                    <a:lnTo>
                      <a:pt x="1850" y="168"/>
                    </a:lnTo>
                    <a:lnTo>
                      <a:pt x="1827" y="175"/>
                    </a:lnTo>
                    <a:lnTo>
                      <a:pt x="1803" y="180"/>
                    </a:lnTo>
                    <a:lnTo>
                      <a:pt x="1779" y="183"/>
                    </a:lnTo>
                    <a:lnTo>
                      <a:pt x="1755" y="187"/>
                    </a:lnTo>
                    <a:lnTo>
                      <a:pt x="1730" y="189"/>
                    </a:lnTo>
                    <a:lnTo>
                      <a:pt x="1680" y="191"/>
                    </a:lnTo>
                    <a:lnTo>
                      <a:pt x="1631" y="192"/>
                    </a:lnTo>
                    <a:lnTo>
                      <a:pt x="1581" y="192"/>
                    </a:lnTo>
                    <a:lnTo>
                      <a:pt x="1532" y="191"/>
                    </a:lnTo>
                    <a:lnTo>
                      <a:pt x="1482" y="191"/>
                    </a:lnTo>
                    <a:lnTo>
                      <a:pt x="1433" y="192"/>
                    </a:lnTo>
                    <a:lnTo>
                      <a:pt x="1350" y="196"/>
                    </a:lnTo>
                    <a:lnTo>
                      <a:pt x="1267" y="200"/>
                    </a:lnTo>
                    <a:lnTo>
                      <a:pt x="1184" y="205"/>
                    </a:lnTo>
                    <a:lnTo>
                      <a:pt x="1101" y="210"/>
                    </a:lnTo>
                    <a:lnTo>
                      <a:pt x="1019" y="214"/>
                    </a:lnTo>
                    <a:lnTo>
                      <a:pt x="936" y="216"/>
                    </a:lnTo>
                    <a:lnTo>
                      <a:pt x="853" y="218"/>
                    </a:lnTo>
                    <a:lnTo>
                      <a:pt x="770" y="218"/>
                    </a:lnTo>
                    <a:lnTo>
                      <a:pt x="696" y="215"/>
                    </a:lnTo>
                    <a:lnTo>
                      <a:pt x="623" y="212"/>
                    </a:lnTo>
                    <a:lnTo>
                      <a:pt x="548" y="208"/>
                    </a:lnTo>
                    <a:lnTo>
                      <a:pt x="474" y="202"/>
                    </a:lnTo>
                    <a:lnTo>
                      <a:pt x="437" y="199"/>
                    </a:lnTo>
                    <a:lnTo>
                      <a:pt x="401" y="196"/>
                    </a:lnTo>
                    <a:lnTo>
                      <a:pt x="365" y="191"/>
                    </a:lnTo>
                    <a:lnTo>
                      <a:pt x="327" y="186"/>
                    </a:lnTo>
                    <a:lnTo>
                      <a:pt x="291" y="180"/>
                    </a:lnTo>
                    <a:lnTo>
                      <a:pt x="255" y="174"/>
                    </a:lnTo>
                    <a:lnTo>
                      <a:pt x="219" y="166"/>
                    </a:lnTo>
                    <a:lnTo>
                      <a:pt x="182" y="158"/>
                    </a:lnTo>
                    <a:lnTo>
                      <a:pt x="169" y="155"/>
                    </a:lnTo>
                    <a:lnTo>
                      <a:pt x="154" y="149"/>
                    </a:lnTo>
                    <a:lnTo>
                      <a:pt x="137" y="144"/>
                    </a:lnTo>
                    <a:lnTo>
                      <a:pt x="120" y="136"/>
                    </a:lnTo>
                    <a:lnTo>
                      <a:pt x="101" y="129"/>
                    </a:lnTo>
                    <a:lnTo>
                      <a:pt x="83" y="121"/>
                    </a:lnTo>
                    <a:lnTo>
                      <a:pt x="66" y="112"/>
                    </a:lnTo>
                    <a:lnTo>
                      <a:pt x="49" y="102"/>
                    </a:lnTo>
                    <a:lnTo>
                      <a:pt x="35" y="93"/>
                    </a:lnTo>
                    <a:lnTo>
                      <a:pt x="22" y="85"/>
                    </a:lnTo>
                    <a:lnTo>
                      <a:pt x="12" y="75"/>
                    </a:lnTo>
                    <a:lnTo>
                      <a:pt x="4" y="67"/>
                    </a:lnTo>
                    <a:lnTo>
                      <a:pt x="2" y="63"/>
                    </a:lnTo>
                    <a:lnTo>
                      <a:pt x="1" y="59"/>
                    </a:lnTo>
                    <a:lnTo>
                      <a:pt x="0" y="55"/>
                    </a:lnTo>
                    <a:lnTo>
                      <a:pt x="1" y="52"/>
                    </a:lnTo>
                    <a:lnTo>
                      <a:pt x="2" y="48"/>
                    </a:lnTo>
                    <a:lnTo>
                      <a:pt x="6" y="46"/>
                    </a:lnTo>
                    <a:lnTo>
                      <a:pt x="10" y="43"/>
                    </a:lnTo>
                    <a:lnTo>
                      <a:pt x="15" y="41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5" name="Freeform 191"/>
              <p:cNvSpPr>
                <a:spLocks/>
              </p:cNvSpPr>
              <p:nvPr/>
            </p:nvSpPr>
            <p:spPr bwMode="auto">
              <a:xfrm>
                <a:off x="3674" y="3151"/>
                <a:ext cx="1913" cy="202"/>
              </a:xfrm>
              <a:custGeom>
                <a:avLst/>
                <a:gdLst/>
                <a:ahLst/>
                <a:cxnLst>
                  <a:cxn ang="0">
                    <a:pos x="30" y="31"/>
                  </a:cxn>
                  <a:cxn ang="0">
                    <a:pos x="64" y="22"/>
                  </a:cxn>
                  <a:cxn ang="0">
                    <a:pos x="116" y="11"/>
                  </a:cxn>
                  <a:cxn ang="0">
                    <a:pos x="186" y="2"/>
                  </a:cxn>
                  <a:cxn ang="0">
                    <a:pos x="258" y="0"/>
                  </a:cxn>
                  <a:cxn ang="0">
                    <a:pos x="365" y="2"/>
                  </a:cxn>
                  <a:cxn ang="0">
                    <a:pos x="473" y="6"/>
                  </a:cxn>
                  <a:cxn ang="0">
                    <a:pos x="545" y="8"/>
                  </a:cxn>
                  <a:cxn ang="0">
                    <a:pos x="634" y="8"/>
                  </a:cxn>
                  <a:cxn ang="0">
                    <a:pos x="739" y="11"/>
                  </a:cxn>
                  <a:cxn ang="0">
                    <a:pos x="839" y="16"/>
                  </a:cxn>
                  <a:cxn ang="0">
                    <a:pos x="939" y="22"/>
                  </a:cxn>
                  <a:cxn ang="0">
                    <a:pos x="1057" y="26"/>
                  </a:cxn>
                  <a:cxn ang="0">
                    <a:pos x="1193" y="29"/>
                  </a:cxn>
                  <a:cxn ang="0">
                    <a:pos x="1331" y="33"/>
                  </a:cxn>
                  <a:cxn ang="0">
                    <a:pos x="1468" y="38"/>
                  </a:cxn>
                  <a:cxn ang="0">
                    <a:pos x="1559" y="41"/>
                  </a:cxn>
                  <a:cxn ang="0">
                    <a:pos x="1606" y="41"/>
                  </a:cxn>
                  <a:cxn ang="0">
                    <a:pos x="1676" y="37"/>
                  </a:cxn>
                  <a:cxn ang="0">
                    <a:pos x="1748" y="35"/>
                  </a:cxn>
                  <a:cxn ang="0">
                    <a:pos x="1794" y="38"/>
                  </a:cxn>
                  <a:cxn ang="0">
                    <a:pos x="1839" y="45"/>
                  </a:cxn>
                  <a:cxn ang="0">
                    <a:pos x="1882" y="59"/>
                  </a:cxn>
                  <a:cxn ang="0">
                    <a:pos x="1906" y="72"/>
                  </a:cxn>
                  <a:cxn ang="0">
                    <a:pos x="1910" y="78"/>
                  </a:cxn>
                  <a:cxn ang="0">
                    <a:pos x="1913" y="83"/>
                  </a:cxn>
                  <a:cxn ang="0">
                    <a:pos x="1910" y="90"/>
                  </a:cxn>
                  <a:cxn ang="0">
                    <a:pos x="1903" y="100"/>
                  </a:cxn>
                  <a:cxn ang="0">
                    <a:pos x="1885" y="114"/>
                  </a:cxn>
                  <a:cxn ang="0">
                    <a:pos x="1848" y="135"/>
                  </a:cxn>
                  <a:cxn ang="0">
                    <a:pos x="1793" y="156"/>
                  </a:cxn>
                  <a:cxn ang="0">
                    <a:pos x="1747" y="166"/>
                  </a:cxn>
                  <a:cxn ang="0">
                    <a:pos x="1700" y="173"/>
                  </a:cxn>
                  <a:cxn ang="0">
                    <a:pos x="1628" y="179"/>
                  </a:cxn>
                  <a:cxn ang="0">
                    <a:pos x="1534" y="180"/>
                  </a:cxn>
                  <a:cxn ang="0">
                    <a:pos x="1438" y="180"/>
                  </a:cxn>
                  <a:cxn ang="0">
                    <a:pos x="1310" y="184"/>
                  </a:cxn>
                  <a:cxn ang="0">
                    <a:pos x="1149" y="192"/>
                  </a:cxn>
                  <a:cxn ang="0">
                    <a:pos x="990" y="199"/>
                  </a:cxn>
                  <a:cxn ang="0">
                    <a:pos x="830" y="202"/>
                  </a:cxn>
                  <a:cxn ang="0">
                    <a:pos x="678" y="198"/>
                  </a:cxn>
                  <a:cxn ang="0">
                    <a:pos x="534" y="193"/>
                  </a:cxn>
                  <a:cxn ang="0">
                    <a:pos x="427" y="185"/>
                  </a:cxn>
                  <a:cxn ang="0">
                    <a:pos x="355" y="177"/>
                  </a:cxn>
                  <a:cxn ang="0">
                    <a:pos x="284" y="168"/>
                  </a:cxn>
                  <a:cxn ang="0">
                    <a:pos x="214" y="154"/>
                  </a:cxn>
                  <a:cxn ang="0">
                    <a:pos x="165" y="143"/>
                  </a:cxn>
                  <a:cxn ang="0">
                    <a:pos x="135" y="132"/>
                  </a:cxn>
                  <a:cxn ang="0">
                    <a:pos x="100" y="119"/>
                  </a:cxn>
                  <a:cxn ang="0">
                    <a:pos x="64" y="103"/>
                  </a:cxn>
                  <a:cxn ang="0">
                    <a:pos x="35" y="85"/>
                  </a:cxn>
                  <a:cxn ang="0">
                    <a:pos x="12" y="69"/>
                  </a:cxn>
                  <a:cxn ang="0">
                    <a:pos x="2" y="58"/>
                  </a:cxn>
                  <a:cxn ang="0">
                    <a:pos x="0" y="50"/>
                  </a:cxn>
                  <a:cxn ang="0">
                    <a:pos x="2" y="45"/>
                  </a:cxn>
                  <a:cxn ang="0">
                    <a:pos x="8" y="39"/>
                  </a:cxn>
                </a:cxnLst>
                <a:rect l="0" t="0" r="r" b="b"/>
                <a:pathLst>
                  <a:path w="1913" h="202">
                    <a:moveTo>
                      <a:pt x="14" y="37"/>
                    </a:moveTo>
                    <a:lnTo>
                      <a:pt x="30" y="31"/>
                    </a:lnTo>
                    <a:lnTo>
                      <a:pt x="48" y="26"/>
                    </a:lnTo>
                    <a:lnTo>
                      <a:pt x="64" y="22"/>
                    </a:lnTo>
                    <a:lnTo>
                      <a:pt x="82" y="17"/>
                    </a:lnTo>
                    <a:lnTo>
                      <a:pt x="116" y="11"/>
                    </a:lnTo>
                    <a:lnTo>
                      <a:pt x="151" y="5"/>
                    </a:lnTo>
                    <a:lnTo>
                      <a:pt x="186" y="2"/>
                    </a:lnTo>
                    <a:lnTo>
                      <a:pt x="221" y="1"/>
                    </a:lnTo>
                    <a:lnTo>
                      <a:pt x="258" y="0"/>
                    </a:lnTo>
                    <a:lnTo>
                      <a:pt x="293" y="0"/>
                    </a:lnTo>
                    <a:lnTo>
                      <a:pt x="365" y="2"/>
                    </a:lnTo>
                    <a:lnTo>
                      <a:pt x="438" y="5"/>
                    </a:lnTo>
                    <a:lnTo>
                      <a:pt x="473" y="6"/>
                    </a:lnTo>
                    <a:lnTo>
                      <a:pt x="509" y="7"/>
                    </a:lnTo>
                    <a:lnTo>
                      <a:pt x="545" y="8"/>
                    </a:lnTo>
                    <a:lnTo>
                      <a:pt x="581" y="8"/>
                    </a:lnTo>
                    <a:lnTo>
                      <a:pt x="634" y="8"/>
                    </a:lnTo>
                    <a:lnTo>
                      <a:pt x="687" y="9"/>
                    </a:lnTo>
                    <a:lnTo>
                      <a:pt x="739" y="11"/>
                    </a:lnTo>
                    <a:lnTo>
                      <a:pt x="789" y="14"/>
                    </a:lnTo>
                    <a:lnTo>
                      <a:pt x="839" y="16"/>
                    </a:lnTo>
                    <a:lnTo>
                      <a:pt x="889" y="19"/>
                    </a:lnTo>
                    <a:lnTo>
                      <a:pt x="939" y="22"/>
                    </a:lnTo>
                    <a:lnTo>
                      <a:pt x="989" y="24"/>
                    </a:lnTo>
                    <a:lnTo>
                      <a:pt x="1057" y="26"/>
                    </a:lnTo>
                    <a:lnTo>
                      <a:pt x="1125" y="28"/>
                    </a:lnTo>
                    <a:lnTo>
                      <a:pt x="1193" y="29"/>
                    </a:lnTo>
                    <a:lnTo>
                      <a:pt x="1262" y="31"/>
                    </a:lnTo>
                    <a:lnTo>
                      <a:pt x="1331" y="33"/>
                    </a:lnTo>
                    <a:lnTo>
                      <a:pt x="1399" y="35"/>
                    </a:lnTo>
                    <a:lnTo>
                      <a:pt x="1468" y="38"/>
                    </a:lnTo>
                    <a:lnTo>
                      <a:pt x="1536" y="41"/>
                    </a:lnTo>
                    <a:lnTo>
                      <a:pt x="1559" y="41"/>
                    </a:lnTo>
                    <a:lnTo>
                      <a:pt x="1582" y="41"/>
                    </a:lnTo>
                    <a:lnTo>
                      <a:pt x="1606" y="41"/>
                    </a:lnTo>
                    <a:lnTo>
                      <a:pt x="1629" y="40"/>
                    </a:lnTo>
                    <a:lnTo>
                      <a:pt x="1676" y="37"/>
                    </a:lnTo>
                    <a:lnTo>
                      <a:pt x="1725" y="35"/>
                    </a:lnTo>
                    <a:lnTo>
                      <a:pt x="1748" y="35"/>
                    </a:lnTo>
                    <a:lnTo>
                      <a:pt x="1771" y="36"/>
                    </a:lnTo>
                    <a:lnTo>
                      <a:pt x="1794" y="38"/>
                    </a:lnTo>
                    <a:lnTo>
                      <a:pt x="1817" y="40"/>
                    </a:lnTo>
                    <a:lnTo>
                      <a:pt x="1839" y="45"/>
                    </a:lnTo>
                    <a:lnTo>
                      <a:pt x="1860" y="51"/>
                    </a:lnTo>
                    <a:lnTo>
                      <a:pt x="1882" y="59"/>
                    </a:lnTo>
                    <a:lnTo>
                      <a:pt x="1902" y="69"/>
                    </a:lnTo>
                    <a:lnTo>
                      <a:pt x="1906" y="72"/>
                    </a:lnTo>
                    <a:lnTo>
                      <a:pt x="1909" y="74"/>
                    </a:lnTo>
                    <a:lnTo>
                      <a:pt x="1910" y="78"/>
                    </a:lnTo>
                    <a:lnTo>
                      <a:pt x="1911" y="80"/>
                    </a:lnTo>
                    <a:lnTo>
                      <a:pt x="1913" y="83"/>
                    </a:lnTo>
                    <a:lnTo>
                      <a:pt x="1911" y="86"/>
                    </a:lnTo>
                    <a:lnTo>
                      <a:pt x="1910" y="90"/>
                    </a:lnTo>
                    <a:lnTo>
                      <a:pt x="1909" y="93"/>
                    </a:lnTo>
                    <a:lnTo>
                      <a:pt x="1903" y="100"/>
                    </a:lnTo>
                    <a:lnTo>
                      <a:pt x="1895" y="107"/>
                    </a:lnTo>
                    <a:lnTo>
                      <a:pt x="1885" y="114"/>
                    </a:lnTo>
                    <a:lnTo>
                      <a:pt x="1874" y="120"/>
                    </a:lnTo>
                    <a:lnTo>
                      <a:pt x="1848" y="135"/>
                    </a:lnTo>
                    <a:lnTo>
                      <a:pt x="1819" y="146"/>
                    </a:lnTo>
                    <a:lnTo>
                      <a:pt x="1793" y="156"/>
                    </a:lnTo>
                    <a:lnTo>
                      <a:pt x="1770" y="162"/>
                    </a:lnTo>
                    <a:lnTo>
                      <a:pt x="1747" y="166"/>
                    </a:lnTo>
                    <a:lnTo>
                      <a:pt x="1723" y="171"/>
                    </a:lnTo>
                    <a:lnTo>
                      <a:pt x="1700" y="173"/>
                    </a:lnTo>
                    <a:lnTo>
                      <a:pt x="1676" y="175"/>
                    </a:lnTo>
                    <a:lnTo>
                      <a:pt x="1628" y="179"/>
                    </a:lnTo>
                    <a:lnTo>
                      <a:pt x="1581" y="180"/>
                    </a:lnTo>
                    <a:lnTo>
                      <a:pt x="1534" y="180"/>
                    </a:lnTo>
                    <a:lnTo>
                      <a:pt x="1485" y="180"/>
                    </a:lnTo>
                    <a:lnTo>
                      <a:pt x="1438" y="180"/>
                    </a:lnTo>
                    <a:lnTo>
                      <a:pt x="1390" y="181"/>
                    </a:lnTo>
                    <a:lnTo>
                      <a:pt x="1310" y="184"/>
                    </a:lnTo>
                    <a:lnTo>
                      <a:pt x="1230" y="188"/>
                    </a:lnTo>
                    <a:lnTo>
                      <a:pt x="1149" y="192"/>
                    </a:lnTo>
                    <a:lnTo>
                      <a:pt x="1070" y="196"/>
                    </a:lnTo>
                    <a:lnTo>
                      <a:pt x="990" y="199"/>
                    </a:lnTo>
                    <a:lnTo>
                      <a:pt x="910" y="202"/>
                    </a:lnTo>
                    <a:lnTo>
                      <a:pt x="830" y="202"/>
                    </a:lnTo>
                    <a:lnTo>
                      <a:pt x="750" y="201"/>
                    </a:lnTo>
                    <a:lnTo>
                      <a:pt x="678" y="198"/>
                    </a:lnTo>
                    <a:lnTo>
                      <a:pt x="606" y="196"/>
                    </a:lnTo>
                    <a:lnTo>
                      <a:pt x="534" y="193"/>
                    </a:lnTo>
                    <a:lnTo>
                      <a:pt x="463" y="188"/>
                    </a:lnTo>
                    <a:lnTo>
                      <a:pt x="427" y="185"/>
                    </a:lnTo>
                    <a:lnTo>
                      <a:pt x="391" y="181"/>
                    </a:lnTo>
                    <a:lnTo>
                      <a:pt x="355" y="177"/>
                    </a:lnTo>
                    <a:lnTo>
                      <a:pt x="320" y="172"/>
                    </a:lnTo>
                    <a:lnTo>
                      <a:pt x="284" y="168"/>
                    </a:lnTo>
                    <a:lnTo>
                      <a:pt x="249" y="161"/>
                    </a:lnTo>
                    <a:lnTo>
                      <a:pt x="214" y="154"/>
                    </a:lnTo>
                    <a:lnTo>
                      <a:pt x="179" y="147"/>
                    </a:lnTo>
                    <a:lnTo>
                      <a:pt x="165" y="143"/>
                    </a:lnTo>
                    <a:lnTo>
                      <a:pt x="151" y="138"/>
                    </a:lnTo>
                    <a:lnTo>
                      <a:pt x="135" y="132"/>
                    </a:lnTo>
                    <a:lnTo>
                      <a:pt x="117" y="126"/>
                    </a:lnTo>
                    <a:lnTo>
                      <a:pt x="100" y="119"/>
                    </a:lnTo>
                    <a:lnTo>
                      <a:pt x="82" y="111"/>
                    </a:lnTo>
                    <a:lnTo>
                      <a:pt x="64" y="103"/>
                    </a:lnTo>
                    <a:lnTo>
                      <a:pt x="49" y="94"/>
                    </a:lnTo>
                    <a:lnTo>
                      <a:pt x="35" y="85"/>
                    </a:lnTo>
                    <a:lnTo>
                      <a:pt x="22" y="78"/>
                    </a:lnTo>
                    <a:lnTo>
                      <a:pt x="12" y="69"/>
                    </a:lnTo>
                    <a:lnTo>
                      <a:pt x="4" y="61"/>
                    </a:lnTo>
                    <a:lnTo>
                      <a:pt x="2" y="58"/>
                    </a:lnTo>
                    <a:lnTo>
                      <a:pt x="1" y="53"/>
                    </a:lnTo>
                    <a:lnTo>
                      <a:pt x="0" y="50"/>
                    </a:lnTo>
                    <a:lnTo>
                      <a:pt x="1" y="47"/>
                    </a:lnTo>
                    <a:lnTo>
                      <a:pt x="2" y="45"/>
                    </a:lnTo>
                    <a:lnTo>
                      <a:pt x="5" y="41"/>
                    </a:lnTo>
                    <a:lnTo>
                      <a:pt x="8" y="39"/>
                    </a:lnTo>
                    <a:lnTo>
                      <a:pt x="14" y="37"/>
                    </a:lnTo>
                    <a:close/>
                  </a:path>
                </a:pathLst>
              </a:custGeom>
              <a:solidFill>
                <a:srgbClr val="E4E3E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6" name="Freeform 192"/>
              <p:cNvSpPr>
                <a:spLocks/>
              </p:cNvSpPr>
              <p:nvPr/>
            </p:nvSpPr>
            <p:spPr bwMode="auto">
              <a:xfrm>
                <a:off x="3703" y="3155"/>
                <a:ext cx="1854" cy="188"/>
              </a:xfrm>
              <a:custGeom>
                <a:avLst/>
                <a:gdLst/>
                <a:ahLst/>
                <a:cxnLst>
                  <a:cxn ang="0">
                    <a:pos x="30" y="29"/>
                  </a:cxn>
                  <a:cxn ang="0">
                    <a:pos x="63" y="20"/>
                  </a:cxn>
                  <a:cxn ang="0">
                    <a:pos x="113" y="9"/>
                  </a:cxn>
                  <a:cxn ang="0">
                    <a:pos x="180" y="2"/>
                  </a:cxn>
                  <a:cxn ang="0">
                    <a:pos x="248" y="0"/>
                  </a:cxn>
                  <a:cxn ang="0">
                    <a:pos x="353" y="3"/>
                  </a:cxn>
                  <a:cxn ang="0">
                    <a:pos x="457" y="9"/>
                  </a:cxn>
                  <a:cxn ang="0">
                    <a:pos x="526" y="11"/>
                  </a:cxn>
                  <a:cxn ang="0">
                    <a:pos x="616" y="11"/>
                  </a:cxn>
                  <a:cxn ang="0">
                    <a:pos x="718" y="13"/>
                  </a:cxn>
                  <a:cxn ang="0">
                    <a:pos x="814" y="19"/>
                  </a:cxn>
                  <a:cxn ang="0">
                    <a:pos x="908" y="23"/>
                  </a:cxn>
                  <a:cxn ang="0">
                    <a:pos x="1023" y="27"/>
                  </a:cxn>
                  <a:cxn ang="0">
                    <a:pos x="1156" y="31"/>
                  </a:cxn>
                  <a:cxn ang="0">
                    <a:pos x="1290" y="35"/>
                  </a:cxn>
                  <a:cxn ang="0">
                    <a:pos x="1422" y="40"/>
                  </a:cxn>
                  <a:cxn ang="0">
                    <a:pos x="1511" y="44"/>
                  </a:cxn>
                  <a:cxn ang="0">
                    <a:pos x="1556" y="43"/>
                  </a:cxn>
                  <a:cxn ang="0">
                    <a:pos x="1626" y="37"/>
                  </a:cxn>
                  <a:cxn ang="0">
                    <a:pos x="1695" y="35"/>
                  </a:cxn>
                  <a:cxn ang="0">
                    <a:pos x="1739" y="36"/>
                  </a:cxn>
                  <a:cxn ang="0">
                    <a:pos x="1783" y="43"/>
                  </a:cxn>
                  <a:cxn ang="0">
                    <a:pos x="1823" y="56"/>
                  </a:cxn>
                  <a:cxn ang="0">
                    <a:pos x="1847" y="68"/>
                  </a:cxn>
                  <a:cxn ang="0">
                    <a:pos x="1852" y="74"/>
                  </a:cxn>
                  <a:cxn ang="0">
                    <a:pos x="1854" y="79"/>
                  </a:cxn>
                  <a:cxn ang="0">
                    <a:pos x="1852" y="86"/>
                  </a:cxn>
                  <a:cxn ang="0">
                    <a:pos x="1844" y="94"/>
                  </a:cxn>
                  <a:cxn ang="0">
                    <a:pos x="1826" y="108"/>
                  </a:cxn>
                  <a:cxn ang="0">
                    <a:pos x="1789" y="125"/>
                  </a:cxn>
                  <a:cxn ang="0">
                    <a:pos x="1736" y="145"/>
                  </a:cxn>
                  <a:cxn ang="0">
                    <a:pos x="1691" y="155"/>
                  </a:cxn>
                  <a:cxn ang="0">
                    <a:pos x="1646" y="161"/>
                  </a:cxn>
                  <a:cxn ang="0">
                    <a:pos x="1578" y="168"/>
                  </a:cxn>
                  <a:cxn ang="0">
                    <a:pos x="1486" y="169"/>
                  </a:cxn>
                  <a:cxn ang="0">
                    <a:pos x="1395" y="170"/>
                  </a:cxn>
                  <a:cxn ang="0">
                    <a:pos x="1271" y="175"/>
                  </a:cxn>
                  <a:cxn ang="0">
                    <a:pos x="1116" y="181"/>
                  </a:cxn>
                  <a:cxn ang="0">
                    <a:pos x="962" y="187"/>
                  </a:cxn>
                  <a:cxn ang="0">
                    <a:pos x="809" y="188"/>
                  </a:cxn>
                  <a:cxn ang="0">
                    <a:pos x="660" y="184"/>
                  </a:cxn>
                  <a:cxn ang="0">
                    <a:pos x="521" y="180"/>
                  </a:cxn>
                  <a:cxn ang="0">
                    <a:pos x="416" y="172"/>
                  </a:cxn>
                  <a:cxn ang="0">
                    <a:pos x="347" y="166"/>
                  </a:cxn>
                  <a:cxn ang="0">
                    <a:pos x="279" y="156"/>
                  </a:cxn>
                  <a:cxn ang="0">
                    <a:pos x="210" y="144"/>
                  </a:cxn>
                  <a:cxn ang="0">
                    <a:pos x="150" y="128"/>
                  </a:cxn>
                  <a:cxn ang="0">
                    <a:pos x="82" y="103"/>
                  </a:cxn>
                  <a:cxn ang="0">
                    <a:pos x="34" y="80"/>
                  </a:cxn>
                  <a:cxn ang="0">
                    <a:pos x="12" y="65"/>
                  </a:cxn>
                  <a:cxn ang="0">
                    <a:pos x="3" y="54"/>
                  </a:cxn>
                  <a:cxn ang="0">
                    <a:pos x="0" y="47"/>
                  </a:cxn>
                  <a:cxn ang="0">
                    <a:pos x="3" y="42"/>
                  </a:cxn>
                  <a:cxn ang="0">
                    <a:pos x="9" y="36"/>
                  </a:cxn>
                </a:cxnLst>
                <a:rect l="0" t="0" r="r" b="b"/>
                <a:pathLst>
                  <a:path w="1854" h="188">
                    <a:moveTo>
                      <a:pt x="13" y="34"/>
                    </a:moveTo>
                    <a:lnTo>
                      <a:pt x="30" y="29"/>
                    </a:lnTo>
                    <a:lnTo>
                      <a:pt x="46" y="24"/>
                    </a:lnTo>
                    <a:lnTo>
                      <a:pt x="63" y="20"/>
                    </a:lnTo>
                    <a:lnTo>
                      <a:pt x="79" y="15"/>
                    </a:lnTo>
                    <a:lnTo>
                      <a:pt x="113" y="9"/>
                    </a:lnTo>
                    <a:lnTo>
                      <a:pt x="146" y="4"/>
                    </a:lnTo>
                    <a:lnTo>
                      <a:pt x="180" y="2"/>
                    </a:lnTo>
                    <a:lnTo>
                      <a:pt x="214" y="0"/>
                    </a:lnTo>
                    <a:lnTo>
                      <a:pt x="248" y="0"/>
                    </a:lnTo>
                    <a:lnTo>
                      <a:pt x="284" y="0"/>
                    </a:lnTo>
                    <a:lnTo>
                      <a:pt x="353" y="3"/>
                    </a:lnTo>
                    <a:lnTo>
                      <a:pt x="422" y="8"/>
                    </a:lnTo>
                    <a:lnTo>
                      <a:pt x="457" y="9"/>
                    </a:lnTo>
                    <a:lnTo>
                      <a:pt x="491" y="11"/>
                    </a:lnTo>
                    <a:lnTo>
                      <a:pt x="526" y="11"/>
                    </a:lnTo>
                    <a:lnTo>
                      <a:pt x="560" y="11"/>
                    </a:lnTo>
                    <a:lnTo>
                      <a:pt x="616" y="11"/>
                    </a:lnTo>
                    <a:lnTo>
                      <a:pt x="668" y="12"/>
                    </a:lnTo>
                    <a:lnTo>
                      <a:pt x="718" y="13"/>
                    </a:lnTo>
                    <a:lnTo>
                      <a:pt x="767" y="15"/>
                    </a:lnTo>
                    <a:lnTo>
                      <a:pt x="814" y="19"/>
                    </a:lnTo>
                    <a:lnTo>
                      <a:pt x="861" y="21"/>
                    </a:lnTo>
                    <a:lnTo>
                      <a:pt x="908" y="23"/>
                    </a:lnTo>
                    <a:lnTo>
                      <a:pt x="957" y="25"/>
                    </a:lnTo>
                    <a:lnTo>
                      <a:pt x="1023" y="27"/>
                    </a:lnTo>
                    <a:lnTo>
                      <a:pt x="1090" y="30"/>
                    </a:lnTo>
                    <a:lnTo>
                      <a:pt x="1156" y="31"/>
                    </a:lnTo>
                    <a:lnTo>
                      <a:pt x="1223" y="33"/>
                    </a:lnTo>
                    <a:lnTo>
                      <a:pt x="1290" y="35"/>
                    </a:lnTo>
                    <a:lnTo>
                      <a:pt x="1356" y="37"/>
                    </a:lnTo>
                    <a:lnTo>
                      <a:pt x="1422" y="40"/>
                    </a:lnTo>
                    <a:lnTo>
                      <a:pt x="1488" y="43"/>
                    </a:lnTo>
                    <a:lnTo>
                      <a:pt x="1511" y="44"/>
                    </a:lnTo>
                    <a:lnTo>
                      <a:pt x="1533" y="43"/>
                    </a:lnTo>
                    <a:lnTo>
                      <a:pt x="1556" y="43"/>
                    </a:lnTo>
                    <a:lnTo>
                      <a:pt x="1579" y="41"/>
                    </a:lnTo>
                    <a:lnTo>
                      <a:pt x="1626" y="37"/>
                    </a:lnTo>
                    <a:lnTo>
                      <a:pt x="1672" y="35"/>
                    </a:lnTo>
                    <a:lnTo>
                      <a:pt x="1695" y="35"/>
                    </a:lnTo>
                    <a:lnTo>
                      <a:pt x="1717" y="35"/>
                    </a:lnTo>
                    <a:lnTo>
                      <a:pt x="1739" y="36"/>
                    </a:lnTo>
                    <a:lnTo>
                      <a:pt x="1761" y="40"/>
                    </a:lnTo>
                    <a:lnTo>
                      <a:pt x="1783" y="43"/>
                    </a:lnTo>
                    <a:lnTo>
                      <a:pt x="1803" y="48"/>
                    </a:lnTo>
                    <a:lnTo>
                      <a:pt x="1823" y="56"/>
                    </a:lnTo>
                    <a:lnTo>
                      <a:pt x="1843" y="66"/>
                    </a:lnTo>
                    <a:lnTo>
                      <a:pt x="1847" y="68"/>
                    </a:lnTo>
                    <a:lnTo>
                      <a:pt x="1851" y="71"/>
                    </a:lnTo>
                    <a:lnTo>
                      <a:pt x="1852" y="74"/>
                    </a:lnTo>
                    <a:lnTo>
                      <a:pt x="1853" y="77"/>
                    </a:lnTo>
                    <a:lnTo>
                      <a:pt x="1854" y="79"/>
                    </a:lnTo>
                    <a:lnTo>
                      <a:pt x="1853" y="82"/>
                    </a:lnTo>
                    <a:lnTo>
                      <a:pt x="1852" y="86"/>
                    </a:lnTo>
                    <a:lnTo>
                      <a:pt x="1850" y="88"/>
                    </a:lnTo>
                    <a:lnTo>
                      <a:pt x="1844" y="94"/>
                    </a:lnTo>
                    <a:lnTo>
                      <a:pt x="1836" y="101"/>
                    </a:lnTo>
                    <a:lnTo>
                      <a:pt x="1826" y="108"/>
                    </a:lnTo>
                    <a:lnTo>
                      <a:pt x="1815" y="113"/>
                    </a:lnTo>
                    <a:lnTo>
                      <a:pt x="1789" y="125"/>
                    </a:lnTo>
                    <a:lnTo>
                      <a:pt x="1763" y="136"/>
                    </a:lnTo>
                    <a:lnTo>
                      <a:pt x="1736" y="145"/>
                    </a:lnTo>
                    <a:lnTo>
                      <a:pt x="1714" y="150"/>
                    </a:lnTo>
                    <a:lnTo>
                      <a:pt x="1691" y="155"/>
                    </a:lnTo>
                    <a:lnTo>
                      <a:pt x="1668" y="159"/>
                    </a:lnTo>
                    <a:lnTo>
                      <a:pt x="1646" y="161"/>
                    </a:lnTo>
                    <a:lnTo>
                      <a:pt x="1623" y="165"/>
                    </a:lnTo>
                    <a:lnTo>
                      <a:pt x="1578" y="168"/>
                    </a:lnTo>
                    <a:lnTo>
                      <a:pt x="1532" y="169"/>
                    </a:lnTo>
                    <a:lnTo>
                      <a:pt x="1486" y="169"/>
                    </a:lnTo>
                    <a:lnTo>
                      <a:pt x="1441" y="170"/>
                    </a:lnTo>
                    <a:lnTo>
                      <a:pt x="1395" y="170"/>
                    </a:lnTo>
                    <a:lnTo>
                      <a:pt x="1349" y="171"/>
                    </a:lnTo>
                    <a:lnTo>
                      <a:pt x="1271" y="175"/>
                    </a:lnTo>
                    <a:lnTo>
                      <a:pt x="1193" y="178"/>
                    </a:lnTo>
                    <a:lnTo>
                      <a:pt x="1116" y="181"/>
                    </a:lnTo>
                    <a:lnTo>
                      <a:pt x="1039" y="184"/>
                    </a:lnTo>
                    <a:lnTo>
                      <a:pt x="962" y="187"/>
                    </a:lnTo>
                    <a:lnTo>
                      <a:pt x="885" y="188"/>
                    </a:lnTo>
                    <a:lnTo>
                      <a:pt x="809" y="188"/>
                    </a:lnTo>
                    <a:lnTo>
                      <a:pt x="731" y="187"/>
                    </a:lnTo>
                    <a:lnTo>
                      <a:pt x="660" y="184"/>
                    </a:lnTo>
                    <a:lnTo>
                      <a:pt x="591" y="182"/>
                    </a:lnTo>
                    <a:lnTo>
                      <a:pt x="521" y="180"/>
                    </a:lnTo>
                    <a:lnTo>
                      <a:pt x="452" y="176"/>
                    </a:lnTo>
                    <a:lnTo>
                      <a:pt x="416" y="172"/>
                    </a:lnTo>
                    <a:lnTo>
                      <a:pt x="382" y="169"/>
                    </a:lnTo>
                    <a:lnTo>
                      <a:pt x="347" y="166"/>
                    </a:lnTo>
                    <a:lnTo>
                      <a:pt x="313" y="161"/>
                    </a:lnTo>
                    <a:lnTo>
                      <a:pt x="279" y="156"/>
                    </a:lnTo>
                    <a:lnTo>
                      <a:pt x="244" y="150"/>
                    </a:lnTo>
                    <a:lnTo>
                      <a:pt x="210" y="144"/>
                    </a:lnTo>
                    <a:lnTo>
                      <a:pt x="177" y="136"/>
                    </a:lnTo>
                    <a:lnTo>
                      <a:pt x="150" y="128"/>
                    </a:lnTo>
                    <a:lnTo>
                      <a:pt x="117" y="117"/>
                    </a:lnTo>
                    <a:lnTo>
                      <a:pt x="82" y="103"/>
                    </a:lnTo>
                    <a:lnTo>
                      <a:pt x="49" y="88"/>
                    </a:lnTo>
                    <a:lnTo>
                      <a:pt x="34" y="80"/>
                    </a:lnTo>
                    <a:lnTo>
                      <a:pt x="22" y="72"/>
                    </a:lnTo>
                    <a:lnTo>
                      <a:pt x="12" y="65"/>
                    </a:lnTo>
                    <a:lnTo>
                      <a:pt x="5" y="57"/>
                    </a:lnTo>
                    <a:lnTo>
                      <a:pt x="3" y="54"/>
                    </a:lnTo>
                    <a:lnTo>
                      <a:pt x="1" y="51"/>
                    </a:lnTo>
                    <a:lnTo>
                      <a:pt x="0" y="47"/>
                    </a:lnTo>
                    <a:lnTo>
                      <a:pt x="1" y="44"/>
                    </a:lnTo>
                    <a:lnTo>
                      <a:pt x="3" y="42"/>
                    </a:lnTo>
                    <a:lnTo>
                      <a:pt x="5" y="38"/>
                    </a:lnTo>
                    <a:lnTo>
                      <a:pt x="9" y="36"/>
                    </a:lnTo>
                    <a:lnTo>
                      <a:pt x="13" y="34"/>
                    </a:lnTo>
                    <a:close/>
                  </a:path>
                </a:pathLst>
              </a:custGeom>
              <a:solidFill>
                <a:srgbClr val="C8C6C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7" name="Freeform 193"/>
              <p:cNvSpPr>
                <a:spLocks/>
              </p:cNvSpPr>
              <p:nvPr/>
            </p:nvSpPr>
            <p:spPr bwMode="auto">
              <a:xfrm>
                <a:off x="3733" y="3159"/>
                <a:ext cx="1793" cy="174"/>
              </a:xfrm>
              <a:custGeom>
                <a:avLst/>
                <a:gdLst/>
                <a:ahLst/>
                <a:cxnLst>
                  <a:cxn ang="0">
                    <a:pos x="29" y="27"/>
                  </a:cxn>
                  <a:cxn ang="0">
                    <a:pos x="60" y="18"/>
                  </a:cxn>
                  <a:cxn ang="0">
                    <a:pos x="109" y="8"/>
                  </a:cxn>
                  <a:cxn ang="0">
                    <a:pos x="173" y="1"/>
                  </a:cxn>
                  <a:cxn ang="0">
                    <a:pos x="239" y="0"/>
                  </a:cxn>
                  <a:cxn ang="0">
                    <a:pos x="339" y="5"/>
                  </a:cxn>
                  <a:cxn ang="0">
                    <a:pos x="439" y="11"/>
                  </a:cxn>
                  <a:cxn ang="0">
                    <a:pos x="506" y="15"/>
                  </a:cxn>
                  <a:cxn ang="0">
                    <a:pos x="596" y="14"/>
                  </a:cxn>
                  <a:cxn ang="0">
                    <a:pos x="697" y="16"/>
                  </a:cxn>
                  <a:cxn ang="0">
                    <a:pos x="788" y="20"/>
                  </a:cxn>
                  <a:cxn ang="0">
                    <a:pos x="878" y="25"/>
                  </a:cxn>
                  <a:cxn ang="0">
                    <a:pos x="988" y="29"/>
                  </a:cxn>
                  <a:cxn ang="0">
                    <a:pos x="1118" y="32"/>
                  </a:cxn>
                  <a:cxn ang="0">
                    <a:pos x="1247" y="37"/>
                  </a:cxn>
                  <a:cxn ang="0">
                    <a:pos x="1376" y="42"/>
                  </a:cxn>
                  <a:cxn ang="0">
                    <a:pos x="1463" y="45"/>
                  </a:cxn>
                  <a:cxn ang="0">
                    <a:pos x="1507" y="44"/>
                  </a:cxn>
                  <a:cxn ang="0">
                    <a:pos x="1574" y="39"/>
                  </a:cxn>
                  <a:cxn ang="0">
                    <a:pos x="1639" y="34"/>
                  </a:cxn>
                  <a:cxn ang="0">
                    <a:pos x="1683" y="36"/>
                  </a:cxn>
                  <a:cxn ang="0">
                    <a:pos x="1725" y="41"/>
                  </a:cxn>
                  <a:cxn ang="0">
                    <a:pos x="1765" y="53"/>
                  </a:cxn>
                  <a:cxn ang="0">
                    <a:pos x="1788" y="65"/>
                  </a:cxn>
                  <a:cxn ang="0">
                    <a:pos x="1792" y="70"/>
                  </a:cxn>
                  <a:cxn ang="0">
                    <a:pos x="1793" y="75"/>
                  </a:cxn>
                  <a:cxn ang="0">
                    <a:pos x="1792" y="81"/>
                  </a:cxn>
                  <a:cxn ang="0">
                    <a:pos x="1784" y="89"/>
                  </a:cxn>
                  <a:cxn ang="0">
                    <a:pos x="1767" y="100"/>
                  </a:cxn>
                  <a:cxn ang="0">
                    <a:pos x="1731" y="117"/>
                  </a:cxn>
                  <a:cxn ang="0">
                    <a:pos x="1678" y="133"/>
                  </a:cxn>
                  <a:cxn ang="0">
                    <a:pos x="1635" y="143"/>
                  </a:cxn>
                  <a:cxn ang="0">
                    <a:pos x="1591" y="151"/>
                  </a:cxn>
                  <a:cxn ang="0">
                    <a:pos x="1526" y="156"/>
                  </a:cxn>
                  <a:cxn ang="0">
                    <a:pos x="1438" y="160"/>
                  </a:cxn>
                  <a:cxn ang="0">
                    <a:pos x="1351" y="161"/>
                  </a:cxn>
                  <a:cxn ang="0">
                    <a:pos x="1231" y="165"/>
                  </a:cxn>
                  <a:cxn ang="0">
                    <a:pos x="1082" y="171"/>
                  </a:cxn>
                  <a:cxn ang="0">
                    <a:pos x="933" y="174"/>
                  </a:cxn>
                  <a:cxn ang="0">
                    <a:pos x="785" y="174"/>
                  </a:cxn>
                  <a:cxn ang="0">
                    <a:pos x="642" y="171"/>
                  </a:cxn>
                  <a:cxn ang="0">
                    <a:pos x="507" y="166"/>
                  </a:cxn>
                  <a:cxn ang="0">
                    <a:pos x="406" y="161"/>
                  </a:cxn>
                  <a:cxn ang="0">
                    <a:pos x="339" y="154"/>
                  </a:cxn>
                  <a:cxn ang="0">
                    <a:pos x="272" y="145"/>
                  </a:cxn>
                  <a:cxn ang="0">
                    <a:pos x="205" y="133"/>
                  </a:cxn>
                  <a:cxn ang="0">
                    <a:pos x="146" y="119"/>
                  </a:cxn>
                  <a:cxn ang="0">
                    <a:pos x="80" y="96"/>
                  </a:cxn>
                  <a:cxn ang="0">
                    <a:pos x="34" y="75"/>
                  </a:cxn>
                  <a:cxn ang="0">
                    <a:pos x="12" y="61"/>
                  </a:cxn>
                  <a:cxn ang="0">
                    <a:pos x="2" y="51"/>
                  </a:cxn>
                  <a:cxn ang="0">
                    <a:pos x="0" y="44"/>
                  </a:cxn>
                  <a:cxn ang="0">
                    <a:pos x="2" y="39"/>
                  </a:cxn>
                  <a:cxn ang="0">
                    <a:pos x="8" y="34"/>
                  </a:cxn>
                </a:cxnLst>
                <a:rect l="0" t="0" r="r" b="b"/>
                <a:pathLst>
                  <a:path w="1793" h="174">
                    <a:moveTo>
                      <a:pt x="13" y="32"/>
                    </a:moveTo>
                    <a:lnTo>
                      <a:pt x="29" y="27"/>
                    </a:lnTo>
                    <a:lnTo>
                      <a:pt x="44" y="22"/>
                    </a:lnTo>
                    <a:lnTo>
                      <a:pt x="60" y="18"/>
                    </a:lnTo>
                    <a:lnTo>
                      <a:pt x="77" y="14"/>
                    </a:lnTo>
                    <a:lnTo>
                      <a:pt x="109" y="8"/>
                    </a:lnTo>
                    <a:lnTo>
                      <a:pt x="141" y="4"/>
                    </a:lnTo>
                    <a:lnTo>
                      <a:pt x="173" y="1"/>
                    </a:lnTo>
                    <a:lnTo>
                      <a:pt x="206" y="0"/>
                    </a:lnTo>
                    <a:lnTo>
                      <a:pt x="239" y="0"/>
                    </a:lnTo>
                    <a:lnTo>
                      <a:pt x="272" y="1"/>
                    </a:lnTo>
                    <a:lnTo>
                      <a:pt x="339" y="5"/>
                    </a:lnTo>
                    <a:lnTo>
                      <a:pt x="405" y="9"/>
                    </a:lnTo>
                    <a:lnTo>
                      <a:pt x="439" y="11"/>
                    </a:lnTo>
                    <a:lnTo>
                      <a:pt x="472" y="14"/>
                    </a:lnTo>
                    <a:lnTo>
                      <a:pt x="506" y="15"/>
                    </a:lnTo>
                    <a:lnTo>
                      <a:pt x="539" y="15"/>
                    </a:lnTo>
                    <a:lnTo>
                      <a:pt x="596" y="14"/>
                    </a:lnTo>
                    <a:lnTo>
                      <a:pt x="649" y="15"/>
                    </a:lnTo>
                    <a:lnTo>
                      <a:pt x="697" y="16"/>
                    </a:lnTo>
                    <a:lnTo>
                      <a:pt x="744" y="18"/>
                    </a:lnTo>
                    <a:lnTo>
                      <a:pt x="788" y="20"/>
                    </a:lnTo>
                    <a:lnTo>
                      <a:pt x="833" y="22"/>
                    </a:lnTo>
                    <a:lnTo>
                      <a:pt x="878" y="25"/>
                    </a:lnTo>
                    <a:lnTo>
                      <a:pt x="923" y="27"/>
                    </a:lnTo>
                    <a:lnTo>
                      <a:pt x="988" y="29"/>
                    </a:lnTo>
                    <a:lnTo>
                      <a:pt x="1053" y="31"/>
                    </a:lnTo>
                    <a:lnTo>
                      <a:pt x="1118" y="32"/>
                    </a:lnTo>
                    <a:lnTo>
                      <a:pt x="1183" y="34"/>
                    </a:lnTo>
                    <a:lnTo>
                      <a:pt x="1247" y="37"/>
                    </a:lnTo>
                    <a:lnTo>
                      <a:pt x="1312" y="39"/>
                    </a:lnTo>
                    <a:lnTo>
                      <a:pt x="1376" y="42"/>
                    </a:lnTo>
                    <a:lnTo>
                      <a:pt x="1441" y="44"/>
                    </a:lnTo>
                    <a:lnTo>
                      <a:pt x="1463" y="45"/>
                    </a:lnTo>
                    <a:lnTo>
                      <a:pt x="1485" y="45"/>
                    </a:lnTo>
                    <a:lnTo>
                      <a:pt x="1507" y="44"/>
                    </a:lnTo>
                    <a:lnTo>
                      <a:pt x="1529" y="42"/>
                    </a:lnTo>
                    <a:lnTo>
                      <a:pt x="1574" y="39"/>
                    </a:lnTo>
                    <a:lnTo>
                      <a:pt x="1617" y="36"/>
                    </a:lnTo>
                    <a:lnTo>
                      <a:pt x="1639" y="34"/>
                    </a:lnTo>
                    <a:lnTo>
                      <a:pt x="1661" y="34"/>
                    </a:lnTo>
                    <a:lnTo>
                      <a:pt x="1683" y="36"/>
                    </a:lnTo>
                    <a:lnTo>
                      <a:pt x="1704" y="38"/>
                    </a:lnTo>
                    <a:lnTo>
                      <a:pt x="1725" y="41"/>
                    </a:lnTo>
                    <a:lnTo>
                      <a:pt x="1745" y="47"/>
                    </a:lnTo>
                    <a:lnTo>
                      <a:pt x="1765" y="53"/>
                    </a:lnTo>
                    <a:lnTo>
                      <a:pt x="1784" y="63"/>
                    </a:lnTo>
                    <a:lnTo>
                      <a:pt x="1788" y="65"/>
                    </a:lnTo>
                    <a:lnTo>
                      <a:pt x="1791" y="67"/>
                    </a:lnTo>
                    <a:lnTo>
                      <a:pt x="1792" y="70"/>
                    </a:lnTo>
                    <a:lnTo>
                      <a:pt x="1793" y="73"/>
                    </a:lnTo>
                    <a:lnTo>
                      <a:pt x="1793" y="75"/>
                    </a:lnTo>
                    <a:lnTo>
                      <a:pt x="1793" y="78"/>
                    </a:lnTo>
                    <a:lnTo>
                      <a:pt x="1792" y="81"/>
                    </a:lnTo>
                    <a:lnTo>
                      <a:pt x="1790" y="84"/>
                    </a:lnTo>
                    <a:lnTo>
                      <a:pt x="1784" y="89"/>
                    </a:lnTo>
                    <a:lnTo>
                      <a:pt x="1777" y="95"/>
                    </a:lnTo>
                    <a:lnTo>
                      <a:pt x="1767" y="100"/>
                    </a:lnTo>
                    <a:lnTo>
                      <a:pt x="1756" y="106"/>
                    </a:lnTo>
                    <a:lnTo>
                      <a:pt x="1731" y="117"/>
                    </a:lnTo>
                    <a:lnTo>
                      <a:pt x="1704" y="126"/>
                    </a:lnTo>
                    <a:lnTo>
                      <a:pt x="1678" y="133"/>
                    </a:lnTo>
                    <a:lnTo>
                      <a:pt x="1657" y="139"/>
                    </a:lnTo>
                    <a:lnTo>
                      <a:pt x="1635" y="143"/>
                    </a:lnTo>
                    <a:lnTo>
                      <a:pt x="1613" y="148"/>
                    </a:lnTo>
                    <a:lnTo>
                      <a:pt x="1591" y="151"/>
                    </a:lnTo>
                    <a:lnTo>
                      <a:pt x="1569" y="153"/>
                    </a:lnTo>
                    <a:lnTo>
                      <a:pt x="1526" y="156"/>
                    </a:lnTo>
                    <a:lnTo>
                      <a:pt x="1482" y="158"/>
                    </a:lnTo>
                    <a:lnTo>
                      <a:pt x="1438" y="160"/>
                    </a:lnTo>
                    <a:lnTo>
                      <a:pt x="1395" y="160"/>
                    </a:lnTo>
                    <a:lnTo>
                      <a:pt x="1351" y="161"/>
                    </a:lnTo>
                    <a:lnTo>
                      <a:pt x="1306" y="162"/>
                    </a:lnTo>
                    <a:lnTo>
                      <a:pt x="1231" y="165"/>
                    </a:lnTo>
                    <a:lnTo>
                      <a:pt x="1156" y="167"/>
                    </a:lnTo>
                    <a:lnTo>
                      <a:pt x="1082" y="171"/>
                    </a:lnTo>
                    <a:lnTo>
                      <a:pt x="1008" y="172"/>
                    </a:lnTo>
                    <a:lnTo>
                      <a:pt x="933" y="174"/>
                    </a:lnTo>
                    <a:lnTo>
                      <a:pt x="860" y="174"/>
                    </a:lnTo>
                    <a:lnTo>
                      <a:pt x="785" y="174"/>
                    </a:lnTo>
                    <a:lnTo>
                      <a:pt x="710" y="173"/>
                    </a:lnTo>
                    <a:lnTo>
                      <a:pt x="642" y="171"/>
                    </a:lnTo>
                    <a:lnTo>
                      <a:pt x="575" y="168"/>
                    </a:lnTo>
                    <a:lnTo>
                      <a:pt x="507" y="166"/>
                    </a:lnTo>
                    <a:lnTo>
                      <a:pt x="440" y="163"/>
                    </a:lnTo>
                    <a:lnTo>
                      <a:pt x="406" y="161"/>
                    </a:lnTo>
                    <a:lnTo>
                      <a:pt x="372" y="157"/>
                    </a:lnTo>
                    <a:lnTo>
                      <a:pt x="339" y="154"/>
                    </a:lnTo>
                    <a:lnTo>
                      <a:pt x="305" y="150"/>
                    </a:lnTo>
                    <a:lnTo>
                      <a:pt x="272" y="145"/>
                    </a:lnTo>
                    <a:lnTo>
                      <a:pt x="239" y="140"/>
                    </a:lnTo>
                    <a:lnTo>
                      <a:pt x="205" y="133"/>
                    </a:lnTo>
                    <a:lnTo>
                      <a:pt x="173" y="127"/>
                    </a:lnTo>
                    <a:lnTo>
                      <a:pt x="146" y="119"/>
                    </a:lnTo>
                    <a:lnTo>
                      <a:pt x="114" y="109"/>
                    </a:lnTo>
                    <a:lnTo>
                      <a:pt x="80" y="96"/>
                    </a:lnTo>
                    <a:lnTo>
                      <a:pt x="48" y="82"/>
                    </a:lnTo>
                    <a:lnTo>
                      <a:pt x="34" y="75"/>
                    </a:lnTo>
                    <a:lnTo>
                      <a:pt x="22" y="67"/>
                    </a:lnTo>
                    <a:lnTo>
                      <a:pt x="12" y="61"/>
                    </a:lnTo>
                    <a:lnTo>
                      <a:pt x="4" y="54"/>
                    </a:lnTo>
                    <a:lnTo>
                      <a:pt x="2" y="51"/>
                    </a:lnTo>
                    <a:lnTo>
                      <a:pt x="1" y="48"/>
                    </a:lnTo>
                    <a:lnTo>
                      <a:pt x="0" y="44"/>
                    </a:lnTo>
                    <a:lnTo>
                      <a:pt x="0" y="42"/>
                    </a:lnTo>
                    <a:lnTo>
                      <a:pt x="2" y="39"/>
                    </a:lnTo>
                    <a:lnTo>
                      <a:pt x="4" y="37"/>
                    </a:lnTo>
                    <a:lnTo>
                      <a:pt x="8" y="34"/>
                    </a:lnTo>
                    <a:lnTo>
                      <a:pt x="13" y="32"/>
                    </a:lnTo>
                    <a:close/>
                  </a:path>
                </a:pathLst>
              </a:custGeom>
              <a:solidFill>
                <a:srgbClr val="ACA9A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8" name="Freeform 194"/>
              <p:cNvSpPr>
                <a:spLocks/>
              </p:cNvSpPr>
              <p:nvPr/>
            </p:nvSpPr>
            <p:spPr bwMode="auto">
              <a:xfrm>
                <a:off x="3763" y="3164"/>
                <a:ext cx="1734" cy="160"/>
              </a:xfrm>
              <a:custGeom>
                <a:avLst/>
                <a:gdLst/>
                <a:ahLst/>
                <a:cxnLst>
                  <a:cxn ang="0">
                    <a:pos x="27" y="24"/>
                  </a:cxn>
                  <a:cxn ang="0">
                    <a:pos x="58" y="15"/>
                  </a:cxn>
                  <a:cxn ang="0">
                    <a:pos x="104" y="6"/>
                  </a:cxn>
                  <a:cxn ang="0">
                    <a:pos x="167" y="1"/>
                  </a:cxn>
                  <a:cxn ang="0">
                    <a:pos x="229" y="0"/>
                  </a:cxn>
                  <a:cxn ang="0">
                    <a:pos x="325" y="5"/>
                  </a:cxn>
                  <a:cxn ang="0">
                    <a:pos x="421" y="13"/>
                  </a:cxn>
                  <a:cxn ang="0">
                    <a:pos x="486" y="16"/>
                  </a:cxn>
                  <a:cxn ang="0">
                    <a:pos x="576" y="16"/>
                  </a:cxn>
                  <a:cxn ang="0">
                    <a:pos x="676" y="17"/>
                  </a:cxn>
                  <a:cxn ang="0">
                    <a:pos x="764" y="22"/>
                  </a:cxn>
                  <a:cxn ang="0">
                    <a:pos x="847" y="26"/>
                  </a:cxn>
                  <a:cxn ang="0">
                    <a:pos x="953" y="29"/>
                  </a:cxn>
                  <a:cxn ang="0">
                    <a:pos x="1079" y="34"/>
                  </a:cxn>
                  <a:cxn ang="0">
                    <a:pos x="1205" y="37"/>
                  </a:cxn>
                  <a:cxn ang="0">
                    <a:pos x="1331" y="43"/>
                  </a:cxn>
                  <a:cxn ang="0">
                    <a:pos x="1413" y="46"/>
                  </a:cxn>
                  <a:cxn ang="0">
                    <a:pos x="1456" y="45"/>
                  </a:cxn>
                  <a:cxn ang="0">
                    <a:pos x="1521" y="38"/>
                  </a:cxn>
                  <a:cxn ang="0">
                    <a:pos x="1585" y="33"/>
                  </a:cxn>
                  <a:cxn ang="0">
                    <a:pos x="1627" y="33"/>
                  </a:cxn>
                  <a:cxn ang="0">
                    <a:pos x="1668" y="38"/>
                  </a:cxn>
                  <a:cxn ang="0">
                    <a:pos x="1706" y="49"/>
                  </a:cxn>
                  <a:cxn ang="0">
                    <a:pos x="1728" y="60"/>
                  </a:cxn>
                  <a:cxn ang="0">
                    <a:pos x="1732" y="66"/>
                  </a:cxn>
                  <a:cxn ang="0">
                    <a:pos x="1734" y="70"/>
                  </a:cxn>
                  <a:cxn ang="0">
                    <a:pos x="1732" y="76"/>
                  </a:cxn>
                  <a:cxn ang="0">
                    <a:pos x="1725" y="82"/>
                  </a:cxn>
                  <a:cxn ang="0">
                    <a:pos x="1707" y="93"/>
                  </a:cxn>
                  <a:cxn ang="0">
                    <a:pos x="1672" y="106"/>
                  </a:cxn>
                  <a:cxn ang="0">
                    <a:pos x="1620" y="122"/>
                  </a:cxn>
                  <a:cxn ang="0">
                    <a:pos x="1579" y="132"/>
                  </a:cxn>
                  <a:cxn ang="0">
                    <a:pos x="1537" y="138"/>
                  </a:cxn>
                  <a:cxn ang="0">
                    <a:pos x="1474" y="145"/>
                  </a:cxn>
                  <a:cxn ang="0">
                    <a:pos x="1391" y="148"/>
                  </a:cxn>
                  <a:cxn ang="0">
                    <a:pos x="1306" y="150"/>
                  </a:cxn>
                  <a:cxn ang="0">
                    <a:pos x="1190" y="155"/>
                  </a:cxn>
                  <a:cxn ang="0">
                    <a:pos x="1047" y="158"/>
                  </a:cxn>
                  <a:cxn ang="0">
                    <a:pos x="906" y="160"/>
                  </a:cxn>
                  <a:cxn ang="0">
                    <a:pos x="762" y="159"/>
                  </a:cxn>
                  <a:cxn ang="0">
                    <a:pos x="624" y="156"/>
                  </a:cxn>
                  <a:cxn ang="0">
                    <a:pos x="494" y="152"/>
                  </a:cxn>
                  <a:cxn ang="0">
                    <a:pos x="395" y="147"/>
                  </a:cxn>
                  <a:cxn ang="0">
                    <a:pos x="330" y="141"/>
                  </a:cxn>
                  <a:cxn ang="0">
                    <a:pos x="265" y="134"/>
                  </a:cxn>
                  <a:cxn ang="0">
                    <a:pos x="202" y="123"/>
                  </a:cxn>
                  <a:cxn ang="0">
                    <a:pos x="143" y="108"/>
                  </a:cxn>
                  <a:cxn ang="0">
                    <a:pos x="79" y="88"/>
                  </a:cxn>
                  <a:cxn ang="0">
                    <a:pos x="34" y="68"/>
                  </a:cxn>
                  <a:cxn ang="0">
                    <a:pos x="12" y="55"/>
                  </a:cxn>
                  <a:cxn ang="0">
                    <a:pos x="2" y="46"/>
                  </a:cxn>
                  <a:cxn ang="0">
                    <a:pos x="0" y="40"/>
                  </a:cxn>
                  <a:cxn ang="0">
                    <a:pos x="1" y="35"/>
                  </a:cxn>
                  <a:cxn ang="0">
                    <a:pos x="7" y="31"/>
                  </a:cxn>
                </a:cxnLst>
                <a:rect l="0" t="0" r="r" b="b"/>
                <a:pathLst>
                  <a:path w="1734" h="160">
                    <a:moveTo>
                      <a:pt x="12" y="28"/>
                    </a:moveTo>
                    <a:lnTo>
                      <a:pt x="27" y="24"/>
                    </a:lnTo>
                    <a:lnTo>
                      <a:pt x="42" y="20"/>
                    </a:lnTo>
                    <a:lnTo>
                      <a:pt x="58" y="15"/>
                    </a:lnTo>
                    <a:lnTo>
                      <a:pt x="73" y="12"/>
                    </a:lnTo>
                    <a:lnTo>
                      <a:pt x="104" y="6"/>
                    </a:lnTo>
                    <a:lnTo>
                      <a:pt x="135" y="3"/>
                    </a:lnTo>
                    <a:lnTo>
                      <a:pt x="167" y="1"/>
                    </a:lnTo>
                    <a:lnTo>
                      <a:pt x="198" y="0"/>
                    </a:lnTo>
                    <a:lnTo>
                      <a:pt x="229" y="0"/>
                    </a:lnTo>
                    <a:lnTo>
                      <a:pt x="261" y="1"/>
                    </a:lnTo>
                    <a:lnTo>
                      <a:pt x="325" y="5"/>
                    </a:lnTo>
                    <a:lnTo>
                      <a:pt x="389" y="11"/>
                    </a:lnTo>
                    <a:lnTo>
                      <a:pt x="421" y="13"/>
                    </a:lnTo>
                    <a:lnTo>
                      <a:pt x="454" y="15"/>
                    </a:lnTo>
                    <a:lnTo>
                      <a:pt x="486" y="16"/>
                    </a:lnTo>
                    <a:lnTo>
                      <a:pt x="519" y="16"/>
                    </a:lnTo>
                    <a:lnTo>
                      <a:pt x="576" y="16"/>
                    </a:lnTo>
                    <a:lnTo>
                      <a:pt x="629" y="16"/>
                    </a:lnTo>
                    <a:lnTo>
                      <a:pt x="676" y="17"/>
                    </a:lnTo>
                    <a:lnTo>
                      <a:pt x="721" y="20"/>
                    </a:lnTo>
                    <a:lnTo>
                      <a:pt x="764" y="22"/>
                    </a:lnTo>
                    <a:lnTo>
                      <a:pt x="805" y="24"/>
                    </a:lnTo>
                    <a:lnTo>
                      <a:pt x="847" y="26"/>
                    </a:lnTo>
                    <a:lnTo>
                      <a:pt x="891" y="27"/>
                    </a:lnTo>
                    <a:lnTo>
                      <a:pt x="953" y="29"/>
                    </a:lnTo>
                    <a:lnTo>
                      <a:pt x="1015" y="32"/>
                    </a:lnTo>
                    <a:lnTo>
                      <a:pt x="1079" y="34"/>
                    </a:lnTo>
                    <a:lnTo>
                      <a:pt x="1142" y="35"/>
                    </a:lnTo>
                    <a:lnTo>
                      <a:pt x="1205" y="37"/>
                    </a:lnTo>
                    <a:lnTo>
                      <a:pt x="1268" y="40"/>
                    </a:lnTo>
                    <a:lnTo>
                      <a:pt x="1331" y="43"/>
                    </a:lnTo>
                    <a:lnTo>
                      <a:pt x="1392" y="46"/>
                    </a:lnTo>
                    <a:lnTo>
                      <a:pt x="1413" y="46"/>
                    </a:lnTo>
                    <a:lnTo>
                      <a:pt x="1435" y="46"/>
                    </a:lnTo>
                    <a:lnTo>
                      <a:pt x="1456" y="45"/>
                    </a:lnTo>
                    <a:lnTo>
                      <a:pt x="1478" y="43"/>
                    </a:lnTo>
                    <a:lnTo>
                      <a:pt x="1521" y="38"/>
                    </a:lnTo>
                    <a:lnTo>
                      <a:pt x="1563" y="34"/>
                    </a:lnTo>
                    <a:lnTo>
                      <a:pt x="1585" y="33"/>
                    </a:lnTo>
                    <a:lnTo>
                      <a:pt x="1606" y="33"/>
                    </a:lnTo>
                    <a:lnTo>
                      <a:pt x="1627" y="33"/>
                    </a:lnTo>
                    <a:lnTo>
                      <a:pt x="1647" y="35"/>
                    </a:lnTo>
                    <a:lnTo>
                      <a:pt x="1668" y="38"/>
                    </a:lnTo>
                    <a:lnTo>
                      <a:pt x="1687" y="43"/>
                    </a:lnTo>
                    <a:lnTo>
                      <a:pt x="1706" y="49"/>
                    </a:lnTo>
                    <a:lnTo>
                      <a:pt x="1725" y="58"/>
                    </a:lnTo>
                    <a:lnTo>
                      <a:pt x="1728" y="60"/>
                    </a:lnTo>
                    <a:lnTo>
                      <a:pt x="1731" y="63"/>
                    </a:lnTo>
                    <a:lnTo>
                      <a:pt x="1732" y="66"/>
                    </a:lnTo>
                    <a:lnTo>
                      <a:pt x="1734" y="68"/>
                    </a:lnTo>
                    <a:lnTo>
                      <a:pt x="1734" y="70"/>
                    </a:lnTo>
                    <a:lnTo>
                      <a:pt x="1734" y="72"/>
                    </a:lnTo>
                    <a:lnTo>
                      <a:pt x="1732" y="76"/>
                    </a:lnTo>
                    <a:lnTo>
                      <a:pt x="1730" y="78"/>
                    </a:lnTo>
                    <a:lnTo>
                      <a:pt x="1725" y="82"/>
                    </a:lnTo>
                    <a:lnTo>
                      <a:pt x="1717" y="88"/>
                    </a:lnTo>
                    <a:lnTo>
                      <a:pt x="1707" y="93"/>
                    </a:lnTo>
                    <a:lnTo>
                      <a:pt x="1696" y="98"/>
                    </a:lnTo>
                    <a:lnTo>
                      <a:pt x="1672" y="106"/>
                    </a:lnTo>
                    <a:lnTo>
                      <a:pt x="1646" y="115"/>
                    </a:lnTo>
                    <a:lnTo>
                      <a:pt x="1620" y="122"/>
                    </a:lnTo>
                    <a:lnTo>
                      <a:pt x="1600" y="127"/>
                    </a:lnTo>
                    <a:lnTo>
                      <a:pt x="1579" y="132"/>
                    </a:lnTo>
                    <a:lnTo>
                      <a:pt x="1558" y="135"/>
                    </a:lnTo>
                    <a:lnTo>
                      <a:pt x="1537" y="138"/>
                    </a:lnTo>
                    <a:lnTo>
                      <a:pt x="1516" y="140"/>
                    </a:lnTo>
                    <a:lnTo>
                      <a:pt x="1474" y="145"/>
                    </a:lnTo>
                    <a:lnTo>
                      <a:pt x="1433" y="147"/>
                    </a:lnTo>
                    <a:lnTo>
                      <a:pt x="1391" y="148"/>
                    </a:lnTo>
                    <a:lnTo>
                      <a:pt x="1348" y="149"/>
                    </a:lnTo>
                    <a:lnTo>
                      <a:pt x="1306" y="150"/>
                    </a:lnTo>
                    <a:lnTo>
                      <a:pt x="1262" y="151"/>
                    </a:lnTo>
                    <a:lnTo>
                      <a:pt x="1190" y="155"/>
                    </a:lnTo>
                    <a:lnTo>
                      <a:pt x="1119" y="157"/>
                    </a:lnTo>
                    <a:lnTo>
                      <a:pt x="1047" y="158"/>
                    </a:lnTo>
                    <a:lnTo>
                      <a:pt x="976" y="159"/>
                    </a:lnTo>
                    <a:lnTo>
                      <a:pt x="906" y="160"/>
                    </a:lnTo>
                    <a:lnTo>
                      <a:pt x="834" y="159"/>
                    </a:lnTo>
                    <a:lnTo>
                      <a:pt x="762" y="159"/>
                    </a:lnTo>
                    <a:lnTo>
                      <a:pt x="689" y="157"/>
                    </a:lnTo>
                    <a:lnTo>
                      <a:pt x="624" y="156"/>
                    </a:lnTo>
                    <a:lnTo>
                      <a:pt x="559" y="155"/>
                    </a:lnTo>
                    <a:lnTo>
                      <a:pt x="494" y="152"/>
                    </a:lnTo>
                    <a:lnTo>
                      <a:pt x="428" y="149"/>
                    </a:lnTo>
                    <a:lnTo>
                      <a:pt x="395" y="147"/>
                    </a:lnTo>
                    <a:lnTo>
                      <a:pt x="362" y="145"/>
                    </a:lnTo>
                    <a:lnTo>
                      <a:pt x="330" y="141"/>
                    </a:lnTo>
                    <a:lnTo>
                      <a:pt x="297" y="138"/>
                    </a:lnTo>
                    <a:lnTo>
                      <a:pt x="265" y="134"/>
                    </a:lnTo>
                    <a:lnTo>
                      <a:pt x="234" y="128"/>
                    </a:lnTo>
                    <a:lnTo>
                      <a:pt x="202" y="123"/>
                    </a:lnTo>
                    <a:lnTo>
                      <a:pt x="170" y="115"/>
                    </a:lnTo>
                    <a:lnTo>
                      <a:pt x="143" y="108"/>
                    </a:lnTo>
                    <a:lnTo>
                      <a:pt x="113" y="99"/>
                    </a:lnTo>
                    <a:lnTo>
                      <a:pt x="79" y="88"/>
                    </a:lnTo>
                    <a:lnTo>
                      <a:pt x="48" y="74"/>
                    </a:lnTo>
                    <a:lnTo>
                      <a:pt x="34" y="68"/>
                    </a:lnTo>
                    <a:lnTo>
                      <a:pt x="22" y="61"/>
                    </a:lnTo>
                    <a:lnTo>
                      <a:pt x="12" y="55"/>
                    </a:lnTo>
                    <a:lnTo>
                      <a:pt x="4" y="49"/>
                    </a:lnTo>
                    <a:lnTo>
                      <a:pt x="2" y="46"/>
                    </a:lnTo>
                    <a:lnTo>
                      <a:pt x="1" y="44"/>
                    </a:lnTo>
                    <a:lnTo>
                      <a:pt x="0" y="40"/>
                    </a:lnTo>
                    <a:lnTo>
                      <a:pt x="0" y="38"/>
                    </a:lnTo>
                    <a:lnTo>
                      <a:pt x="1" y="35"/>
                    </a:lnTo>
                    <a:lnTo>
                      <a:pt x="4" y="33"/>
                    </a:lnTo>
                    <a:lnTo>
                      <a:pt x="7" y="31"/>
                    </a:lnTo>
                    <a:lnTo>
                      <a:pt x="12" y="28"/>
                    </a:lnTo>
                    <a:close/>
                  </a:path>
                </a:pathLst>
              </a:custGeom>
              <a:solidFill>
                <a:srgbClr val="908C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9" name="Freeform 195"/>
              <p:cNvSpPr>
                <a:spLocks/>
              </p:cNvSpPr>
              <p:nvPr/>
            </p:nvSpPr>
            <p:spPr bwMode="auto">
              <a:xfrm>
                <a:off x="3792" y="3168"/>
                <a:ext cx="1675" cy="147"/>
              </a:xfrm>
              <a:custGeom>
                <a:avLst/>
                <a:gdLst/>
                <a:ahLst/>
                <a:cxnLst>
                  <a:cxn ang="0">
                    <a:pos x="27" y="22"/>
                  </a:cxn>
                  <a:cxn ang="0">
                    <a:pos x="56" y="13"/>
                  </a:cxn>
                  <a:cxn ang="0">
                    <a:pos x="100" y="5"/>
                  </a:cxn>
                  <a:cxn ang="0">
                    <a:pos x="161" y="0"/>
                  </a:cxn>
                  <a:cxn ang="0">
                    <a:pos x="221" y="0"/>
                  </a:cxn>
                  <a:cxn ang="0">
                    <a:pos x="312" y="8"/>
                  </a:cxn>
                  <a:cxn ang="0">
                    <a:pos x="405" y="16"/>
                  </a:cxn>
                  <a:cxn ang="0">
                    <a:pos x="467" y="19"/>
                  </a:cxn>
                  <a:cxn ang="0">
                    <a:pos x="558" y="19"/>
                  </a:cxn>
                  <a:cxn ang="0">
                    <a:pos x="657" y="20"/>
                  </a:cxn>
                  <a:cxn ang="0">
                    <a:pos x="739" y="23"/>
                  </a:cxn>
                  <a:cxn ang="0">
                    <a:pos x="817" y="28"/>
                  </a:cxn>
                  <a:cxn ang="0">
                    <a:pos x="919" y="31"/>
                  </a:cxn>
                  <a:cxn ang="0">
                    <a:pos x="1041" y="35"/>
                  </a:cxn>
                  <a:cxn ang="0">
                    <a:pos x="1163" y="40"/>
                  </a:cxn>
                  <a:cxn ang="0">
                    <a:pos x="1285" y="44"/>
                  </a:cxn>
                  <a:cxn ang="0">
                    <a:pos x="1365" y="48"/>
                  </a:cxn>
                  <a:cxn ang="0">
                    <a:pos x="1407" y="46"/>
                  </a:cxn>
                  <a:cxn ang="0">
                    <a:pos x="1470" y="39"/>
                  </a:cxn>
                  <a:cxn ang="0">
                    <a:pos x="1531" y="32"/>
                  </a:cxn>
                  <a:cxn ang="0">
                    <a:pos x="1572" y="32"/>
                  </a:cxn>
                  <a:cxn ang="0">
                    <a:pos x="1611" y="35"/>
                  </a:cxn>
                  <a:cxn ang="0">
                    <a:pos x="1639" y="43"/>
                  </a:cxn>
                  <a:cxn ang="0">
                    <a:pos x="1657" y="51"/>
                  </a:cxn>
                  <a:cxn ang="0">
                    <a:pos x="1669" y="57"/>
                  </a:cxn>
                  <a:cxn ang="0">
                    <a:pos x="1674" y="62"/>
                  </a:cxn>
                  <a:cxn ang="0">
                    <a:pos x="1675" y="66"/>
                  </a:cxn>
                  <a:cxn ang="0">
                    <a:pos x="1673" y="70"/>
                  </a:cxn>
                  <a:cxn ang="0">
                    <a:pos x="1666" y="77"/>
                  </a:cxn>
                  <a:cxn ang="0">
                    <a:pos x="1649" y="86"/>
                  </a:cxn>
                  <a:cxn ang="0">
                    <a:pos x="1613" y="98"/>
                  </a:cxn>
                  <a:cxn ang="0">
                    <a:pos x="1564" y="111"/>
                  </a:cxn>
                  <a:cxn ang="0">
                    <a:pos x="1504" y="123"/>
                  </a:cxn>
                  <a:cxn ang="0">
                    <a:pos x="1423" y="133"/>
                  </a:cxn>
                  <a:cxn ang="0">
                    <a:pos x="1343" y="139"/>
                  </a:cxn>
                  <a:cxn ang="0">
                    <a:pos x="1263" y="141"/>
                  </a:cxn>
                  <a:cxn ang="0">
                    <a:pos x="1151" y="145"/>
                  </a:cxn>
                  <a:cxn ang="0">
                    <a:pos x="1014" y="147"/>
                  </a:cxn>
                  <a:cxn ang="0">
                    <a:pos x="878" y="147"/>
                  </a:cxn>
                  <a:cxn ang="0">
                    <a:pos x="740" y="144"/>
                  </a:cxn>
                  <a:cxn ang="0">
                    <a:pos x="608" y="142"/>
                  </a:cxn>
                  <a:cxn ang="0">
                    <a:pos x="480" y="139"/>
                  </a:cxn>
                  <a:cxn ang="0">
                    <a:pos x="386" y="135"/>
                  </a:cxn>
                  <a:cxn ang="0">
                    <a:pos x="322" y="130"/>
                  </a:cxn>
                  <a:cxn ang="0">
                    <a:pos x="259" y="123"/>
                  </a:cxn>
                  <a:cxn ang="0">
                    <a:pos x="198" y="112"/>
                  </a:cxn>
                  <a:cxn ang="0">
                    <a:pos x="142" y="99"/>
                  </a:cxn>
                  <a:cxn ang="0">
                    <a:pos x="78" y="80"/>
                  </a:cxn>
                  <a:cxn ang="0">
                    <a:pos x="34" y="63"/>
                  </a:cxn>
                  <a:cxn ang="0">
                    <a:pos x="12" y="51"/>
                  </a:cxn>
                  <a:cxn ang="0">
                    <a:pos x="2" y="43"/>
                  </a:cxn>
                  <a:cxn ang="0">
                    <a:pos x="0" y="38"/>
                  </a:cxn>
                  <a:cxn ang="0">
                    <a:pos x="1" y="33"/>
                  </a:cxn>
                  <a:cxn ang="0">
                    <a:pos x="7" y="29"/>
                  </a:cxn>
                </a:cxnLst>
                <a:rect l="0" t="0" r="r" b="b"/>
                <a:pathLst>
                  <a:path w="1675" h="147">
                    <a:moveTo>
                      <a:pt x="11" y="27"/>
                    </a:moveTo>
                    <a:lnTo>
                      <a:pt x="27" y="22"/>
                    </a:lnTo>
                    <a:lnTo>
                      <a:pt x="41" y="18"/>
                    </a:lnTo>
                    <a:lnTo>
                      <a:pt x="56" y="13"/>
                    </a:lnTo>
                    <a:lnTo>
                      <a:pt x="71" y="10"/>
                    </a:lnTo>
                    <a:lnTo>
                      <a:pt x="100" y="5"/>
                    </a:lnTo>
                    <a:lnTo>
                      <a:pt x="131" y="2"/>
                    </a:lnTo>
                    <a:lnTo>
                      <a:pt x="161" y="0"/>
                    </a:lnTo>
                    <a:lnTo>
                      <a:pt x="190" y="0"/>
                    </a:lnTo>
                    <a:lnTo>
                      <a:pt x="221" y="0"/>
                    </a:lnTo>
                    <a:lnTo>
                      <a:pt x="252" y="2"/>
                    </a:lnTo>
                    <a:lnTo>
                      <a:pt x="312" y="8"/>
                    </a:lnTo>
                    <a:lnTo>
                      <a:pt x="374" y="13"/>
                    </a:lnTo>
                    <a:lnTo>
                      <a:pt x="405" y="16"/>
                    </a:lnTo>
                    <a:lnTo>
                      <a:pt x="436" y="18"/>
                    </a:lnTo>
                    <a:lnTo>
                      <a:pt x="467" y="19"/>
                    </a:lnTo>
                    <a:lnTo>
                      <a:pt x="499" y="19"/>
                    </a:lnTo>
                    <a:lnTo>
                      <a:pt x="558" y="19"/>
                    </a:lnTo>
                    <a:lnTo>
                      <a:pt x="610" y="19"/>
                    </a:lnTo>
                    <a:lnTo>
                      <a:pt x="657" y="20"/>
                    </a:lnTo>
                    <a:lnTo>
                      <a:pt x="699" y="22"/>
                    </a:lnTo>
                    <a:lnTo>
                      <a:pt x="739" y="23"/>
                    </a:lnTo>
                    <a:lnTo>
                      <a:pt x="778" y="25"/>
                    </a:lnTo>
                    <a:lnTo>
                      <a:pt x="817" y="28"/>
                    </a:lnTo>
                    <a:lnTo>
                      <a:pt x="859" y="29"/>
                    </a:lnTo>
                    <a:lnTo>
                      <a:pt x="919" y="31"/>
                    </a:lnTo>
                    <a:lnTo>
                      <a:pt x="980" y="33"/>
                    </a:lnTo>
                    <a:lnTo>
                      <a:pt x="1041" y="35"/>
                    </a:lnTo>
                    <a:lnTo>
                      <a:pt x="1103" y="38"/>
                    </a:lnTo>
                    <a:lnTo>
                      <a:pt x="1163" y="40"/>
                    </a:lnTo>
                    <a:lnTo>
                      <a:pt x="1225" y="42"/>
                    </a:lnTo>
                    <a:lnTo>
                      <a:pt x="1285" y="44"/>
                    </a:lnTo>
                    <a:lnTo>
                      <a:pt x="1345" y="47"/>
                    </a:lnTo>
                    <a:lnTo>
                      <a:pt x="1365" y="48"/>
                    </a:lnTo>
                    <a:lnTo>
                      <a:pt x="1386" y="47"/>
                    </a:lnTo>
                    <a:lnTo>
                      <a:pt x="1407" y="46"/>
                    </a:lnTo>
                    <a:lnTo>
                      <a:pt x="1428" y="44"/>
                    </a:lnTo>
                    <a:lnTo>
                      <a:pt x="1470" y="39"/>
                    </a:lnTo>
                    <a:lnTo>
                      <a:pt x="1510" y="34"/>
                    </a:lnTo>
                    <a:lnTo>
                      <a:pt x="1531" y="32"/>
                    </a:lnTo>
                    <a:lnTo>
                      <a:pt x="1552" y="31"/>
                    </a:lnTo>
                    <a:lnTo>
                      <a:pt x="1572" y="32"/>
                    </a:lnTo>
                    <a:lnTo>
                      <a:pt x="1591" y="33"/>
                    </a:lnTo>
                    <a:lnTo>
                      <a:pt x="1611" y="35"/>
                    </a:lnTo>
                    <a:lnTo>
                      <a:pt x="1630" y="40"/>
                    </a:lnTo>
                    <a:lnTo>
                      <a:pt x="1639" y="43"/>
                    </a:lnTo>
                    <a:lnTo>
                      <a:pt x="1649" y="46"/>
                    </a:lnTo>
                    <a:lnTo>
                      <a:pt x="1657" y="51"/>
                    </a:lnTo>
                    <a:lnTo>
                      <a:pt x="1666" y="55"/>
                    </a:lnTo>
                    <a:lnTo>
                      <a:pt x="1669" y="57"/>
                    </a:lnTo>
                    <a:lnTo>
                      <a:pt x="1673" y="59"/>
                    </a:lnTo>
                    <a:lnTo>
                      <a:pt x="1674" y="62"/>
                    </a:lnTo>
                    <a:lnTo>
                      <a:pt x="1675" y="64"/>
                    </a:lnTo>
                    <a:lnTo>
                      <a:pt x="1675" y="66"/>
                    </a:lnTo>
                    <a:lnTo>
                      <a:pt x="1674" y="68"/>
                    </a:lnTo>
                    <a:lnTo>
                      <a:pt x="1673" y="70"/>
                    </a:lnTo>
                    <a:lnTo>
                      <a:pt x="1672" y="73"/>
                    </a:lnTo>
                    <a:lnTo>
                      <a:pt x="1666" y="77"/>
                    </a:lnTo>
                    <a:lnTo>
                      <a:pt x="1658" y="81"/>
                    </a:lnTo>
                    <a:lnTo>
                      <a:pt x="1649" y="86"/>
                    </a:lnTo>
                    <a:lnTo>
                      <a:pt x="1638" y="90"/>
                    </a:lnTo>
                    <a:lnTo>
                      <a:pt x="1613" y="98"/>
                    </a:lnTo>
                    <a:lnTo>
                      <a:pt x="1588" y="104"/>
                    </a:lnTo>
                    <a:lnTo>
                      <a:pt x="1564" y="111"/>
                    </a:lnTo>
                    <a:lnTo>
                      <a:pt x="1544" y="115"/>
                    </a:lnTo>
                    <a:lnTo>
                      <a:pt x="1504" y="123"/>
                    </a:lnTo>
                    <a:lnTo>
                      <a:pt x="1463" y="130"/>
                    </a:lnTo>
                    <a:lnTo>
                      <a:pt x="1423" y="133"/>
                    </a:lnTo>
                    <a:lnTo>
                      <a:pt x="1384" y="136"/>
                    </a:lnTo>
                    <a:lnTo>
                      <a:pt x="1343" y="139"/>
                    </a:lnTo>
                    <a:lnTo>
                      <a:pt x="1304" y="140"/>
                    </a:lnTo>
                    <a:lnTo>
                      <a:pt x="1263" y="141"/>
                    </a:lnTo>
                    <a:lnTo>
                      <a:pt x="1221" y="142"/>
                    </a:lnTo>
                    <a:lnTo>
                      <a:pt x="1151" y="145"/>
                    </a:lnTo>
                    <a:lnTo>
                      <a:pt x="1082" y="146"/>
                    </a:lnTo>
                    <a:lnTo>
                      <a:pt x="1014" y="147"/>
                    </a:lnTo>
                    <a:lnTo>
                      <a:pt x="946" y="147"/>
                    </a:lnTo>
                    <a:lnTo>
                      <a:pt x="878" y="147"/>
                    </a:lnTo>
                    <a:lnTo>
                      <a:pt x="810" y="146"/>
                    </a:lnTo>
                    <a:lnTo>
                      <a:pt x="740" y="144"/>
                    </a:lnTo>
                    <a:lnTo>
                      <a:pt x="670" y="143"/>
                    </a:lnTo>
                    <a:lnTo>
                      <a:pt x="608" y="142"/>
                    </a:lnTo>
                    <a:lnTo>
                      <a:pt x="544" y="141"/>
                    </a:lnTo>
                    <a:lnTo>
                      <a:pt x="480" y="139"/>
                    </a:lnTo>
                    <a:lnTo>
                      <a:pt x="418" y="136"/>
                    </a:lnTo>
                    <a:lnTo>
                      <a:pt x="386" y="135"/>
                    </a:lnTo>
                    <a:lnTo>
                      <a:pt x="354" y="133"/>
                    </a:lnTo>
                    <a:lnTo>
                      <a:pt x="322" y="130"/>
                    </a:lnTo>
                    <a:lnTo>
                      <a:pt x="291" y="126"/>
                    </a:lnTo>
                    <a:lnTo>
                      <a:pt x="259" y="123"/>
                    </a:lnTo>
                    <a:lnTo>
                      <a:pt x="229" y="118"/>
                    </a:lnTo>
                    <a:lnTo>
                      <a:pt x="198" y="112"/>
                    </a:lnTo>
                    <a:lnTo>
                      <a:pt x="167" y="106"/>
                    </a:lnTo>
                    <a:lnTo>
                      <a:pt x="142" y="99"/>
                    </a:lnTo>
                    <a:lnTo>
                      <a:pt x="111" y="90"/>
                    </a:lnTo>
                    <a:lnTo>
                      <a:pt x="78" y="80"/>
                    </a:lnTo>
                    <a:lnTo>
                      <a:pt x="47" y="68"/>
                    </a:lnTo>
                    <a:lnTo>
                      <a:pt x="34" y="63"/>
                    </a:lnTo>
                    <a:lnTo>
                      <a:pt x="22" y="56"/>
                    </a:lnTo>
                    <a:lnTo>
                      <a:pt x="12" y="51"/>
                    </a:lnTo>
                    <a:lnTo>
                      <a:pt x="5" y="45"/>
                    </a:lnTo>
                    <a:lnTo>
                      <a:pt x="2" y="43"/>
                    </a:lnTo>
                    <a:lnTo>
                      <a:pt x="1" y="40"/>
                    </a:lnTo>
                    <a:lnTo>
                      <a:pt x="0" y="38"/>
                    </a:lnTo>
                    <a:lnTo>
                      <a:pt x="0" y="35"/>
                    </a:lnTo>
                    <a:lnTo>
                      <a:pt x="1" y="33"/>
                    </a:lnTo>
                    <a:lnTo>
                      <a:pt x="4" y="31"/>
                    </a:lnTo>
                    <a:lnTo>
                      <a:pt x="7" y="29"/>
                    </a:lnTo>
                    <a:lnTo>
                      <a:pt x="11" y="27"/>
                    </a:lnTo>
                    <a:close/>
                  </a:path>
                </a:pathLst>
              </a:custGeom>
              <a:solidFill>
                <a:srgbClr val="746F6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451" name="Group 187"/>
            <p:cNvGrpSpPr>
              <a:grpSpLocks/>
            </p:cNvGrpSpPr>
            <p:nvPr/>
          </p:nvGrpSpPr>
          <p:grpSpPr bwMode="auto">
            <a:xfrm rot="20847043">
              <a:off x="6653213" y="1062038"/>
              <a:ext cx="1601787" cy="2671762"/>
              <a:chOff x="4441" y="1101"/>
              <a:chExt cx="696" cy="1095"/>
            </a:xfrm>
          </p:grpSpPr>
          <p:sp>
            <p:nvSpPr>
              <p:cNvPr id="11445" name="Freeform 181"/>
              <p:cNvSpPr>
                <a:spLocks/>
              </p:cNvSpPr>
              <p:nvPr/>
            </p:nvSpPr>
            <p:spPr bwMode="auto">
              <a:xfrm>
                <a:off x="4441" y="1101"/>
                <a:ext cx="696" cy="1095"/>
              </a:xfrm>
              <a:custGeom>
                <a:avLst/>
                <a:gdLst/>
                <a:ahLst/>
                <a:cxnLst>
                  <a:cxn ang="0">
                    <a:pos x="1181" y="565"/>
                  </a:cxn>
                  <a:cxn ang="0">
                    <a:pos x="1226" y="390"/>
                  </a:cxn>
                  <a:cxn ang="0">
                    <a:pos x="1290" y="243"/>
                  </a:cxn>
                  <a:cxn ang="0">
                    <a:pos x="1273" y="312"/>
                  </a:cxn>
                  <a:cxn ang="0">
                    <a:pos x="1214" y="474"/>
                  </a:cxn>
                  <a:cxn ang="0">
                    <a:pos x="1330" y="401"/>
                  </a:cxn>
                  <a:cxn ang="0">
                    <a:pos x="1392" y="199"/>
                  </a:cxn>
                  <a:cxn ang="0">
                    <a:pos x="1343" y="175"/>
                  </a:cxn>
                  <a:cxn ang="0">
                    <a:pos x="1331" y="106"/>
                  </a:cxn>
                  <a:cxn ang="0">
                    <a:pos x="1328" y="31"/>
                  </a:cxn>
                  <a:cxn ang="0">
                    <a:pos x="1297" y="11"/>
                  </a:cxn>
                  <a:cxn ang="0">
                    <a:pos x="1253" y="1"/>
                  </a:cxn>
                  <a:cxn ang="0">
                    <a:pos x="1215" y="8"/>
                  </a:cxn>
                  <a:cxn ang="0">
                    <a:pos x="1183" y="32"/>
                  </a:cxn>
                  <a:cxn ang="0">
                    <a:pos x="1081" y="165"/>
                  </a:cxn>
                  <a:cxn ang="0">
                    <a:pos x="961" y="325"/>
                  </a:cxn>
                  <a:cxn ang="0">
                    <a:pos x="838" y="484"/>
                  </a:cxn>
                  <a:cxn ang="0">
                    <a:pos x="786" y="574"/>
                  </a:cxn>
                  <a:cxn ang="0">
                    <a:pos x="797" y="600"/>
                  </a:cxn>
                  <a:cxn ang="0">
                    <a:pos x="711" y="741"/>
                  </a:cxn>
                  <a:cxn ang="0">
                    <a:pos x="621" y="890"/>
                  </a:cxn>
                  <a:cxn ang="0">
                    <a:pos x="528" y="1058"/>
                  </a:cxn>
                  <a:cxn ang="0">
                    <a:pos x="437" y="1228"/>
                  </a:cxn>
                  <a:cxn ang="0">
                    <a:pos x="354" y="1367"/>
                  </a:cxn>
                  <a:cxn ang="0">
                    <a:pos x="312" y="1389"/>
                  </a:cxn>
                  <a:cxn ang="0">
                    <a:pos x="277" y="1427"/>
                  </a:cxn>
                  <a:cxn ang="0">
                    <a:pos x="303" y="1478"/>
                  </a:cxn>
                  <a:cxn ang="0">
                    <a:pos x="227" y="1644"/>
                  </a:cxn>
                  <a:cxn ang="0">
                    <a:pos x="160" y="1757"/>
                  </a:cxn>
                  <a:cxn ang="0">
                    <a:pos x="110" y="1784"/>
                  </a:cxn>
                  <a:cxn ang="0">
                    <a:pos x="129" y="1846"/>
                  </a:cxn>
                  <a:cxn ang="0">
                    <a:pos x="104" y="1880"/>
                  </a:cxn>
                  <a:cxn ang="0">
                    <a:pos x="71" y="1916"/>
                  </a:cxn>
                  <a:cxn ang="0">
                    <a:pos x="19" y="1945"/>
                  </a:cxn>
                  <a:cxn ang="0">
                    <a:pos x="0" y="2190"/>
                  </a:cxn>
                  <a:cxn ang="0">
                    <a:pos x="39" y="2164"/>
                  </a:cxn>
                  <a:cxn ang="0">
                    <a:pos x="130" y="2088"/>
                  </a:cxn>
                  <a:cxn ang="0">
                    <a:pos x="194" y="2064"/>
                  </a:cxn>
                  <a:cxn ang="0">
                    <a:pos x="197" y="1980"/>
                  </a:cxn>
                  <a:cxn ang="0">
                    <a:pos x="241" y="1917"/>
                  </a:cxn>
                  <a:cxn ang="0">
                    <a:pos x="271" y="1918"/>
                  </a:cxn>
                  <a:cxn ang="0">
                    <a:pos x="287" y="1897"/>
                  </a:cxn>
                  <a:cxn ang="0">
                    <a:pos x="281" y="1853"/>
                  </a:cxn>
                  <a:cxn ang="0">
                    <a:pos x="384" y="1742"/>
                  </a:cxn>
                  <a:cxn ang="0">
                    <a:pos x="458" y="1654"/>
                  </a:cxn>
                  <a:cxn ang="0">
                    <a:pos x="491" y="1602"/>
                  </a:cxn>
                  <a:cxn ang="0">
                    <a:pos x="514" y="1587"/>
                  </a:cxn>
                  <a:cxn ang="0">
                    <a:pos x="549" y="1561"/>
                  </a:cxn>
                  <a:cxn ang="0">
                    <a:pos x="612" y="1433"/>
                  </a:cxn>
                  <a:cxn ang="0">
                    <a:pos x="733" y="1268"/>
                  </a:cxn>
                  <a:cxn ang="0">
                    <a:pos x="846" y="1092"/>
                  </a:cxn>
                  <a:cxn ang="0">
                    <a:pos x="940" y="927"/>
                  </a:cxn>
                  <a:cxn ang="0">
                    <a:pos x="1013" y="796"/>
                  </a:cxn>
                  <a:cxn ang="0">
                    <a:pos x="1075" y="742"/>
                  </a:cxn>
                  <a:cxn ang="0">
                    <a:pos x="1107" y="667"/>
                  </a:cxn>
                  <a:cxn ang="0">
                    <a:pos x="1133" y="689"/>
                  </a:cxn>
                  <a:cxn ang="0">
                    <a:pos x="1182" y="691"/>
                  </a:cxn>
                  <a:cxn ang="0">
                    <a:pos x="1249" y="622"/>
                  </a:cxn>
                  <a:cxn ang="0">
                    <a:pos x="1281" y="536"/>
                  </a:cxn>
                </a:cxnLst>
                <a:rect l="0" t="0" r="r" b="b"/>
                <a:pathLst>
                  <a:path w="1392" h="2190">
                    <a:moveTo>
                      <a:pt x="1203" y="507"/>
                    </a:moveTo>
                    <a:lnTo>
                      <a:pt x="1197" y="522"/>
                    </a:lnTo>
                    <a:lnTo>
                      <a:pt x="1192" y="537"/>
                    </a:lnTo>
                    <a:lnTo>
                      <a:pt x="1187" y="552"/>
                    </a:lnTo>
                    <a:lnTo>
                      <a:pt x="1181" y="565"/>
                    </a:lnTo>
                    <a:lnTo>
                      <a:pt x="1164" y="540"/>
                    </a:lnTo>
                    <a:lnTo>
                      <a:pt x="1181" y="503"/>
                    </a:lnTo>
                    <a:lnTo>
                      <a:pt x="1196" y="466"/>
                    </a:lnTo>
                    <a:lnTo>
                      <a:pt x="1211" y="428"/>
                    </a:lnTo>
                    <a:lnTo>
                      <a:pt x="1226" y="390"/>
                    </a:lnTo>
                    <a:lnTo>
                      <a:pt x="1240" y="353"/>
                    </a:lnTo>
                    <a:lnTo>
                      <a:pt x="1255" y="315"/>
                    </a:lnTo>
                    <a:lnTo>
                      <a:pt x="1270" y="277"/>
                    </a:lnTo>
                    <a:lnTo>
                      <a:pt x="1286" y="241"/>
                    </a:lnTo>
                    <a:lnTo>
                      <a:pt x="1290" y="243"/>
                    </a:lnTo>
                    <a:lnTo>
                      <a:pt x="1294" y="245"/>
                    </a:lnTo>
                    <a:lnTo>
                      <a:pt x="1297" y="249"/>
                    </a:lnTo>
                    <a:lnTo>
                      <a:pt x="1298" y="252"/>
                    </a:lnTo>
                    <a:lnTo>
                      <a:pt x="1286" y="281"/>
                    </a:lnTo>
                    <a:lnTo>
                      <a:pt x="1273" y="312"/>
                    </a:lnTo>
                    <a:lnTo>
                      <a:pt x="1262" y="344"/>
                    </a:lnTo>
                    <a:lnTo>
                      <a:pt x="1249" y="377"/>
                    </a:lnTo>
                    <a:lnTo>
                      <a:pt x="1237" y="410"/>
                    </a:lnTo>
                    <a:lnTo>
                      <a:pt x="1226" y="442"/>
                    </a:lnTo>
                    <a:lnTo>
                      <a:pt x="1214" y="474"/>
                    </a:lnTo>
                    <a:lnTo>
                      <a:pt x="1203" y="507"/>
                    </a:lnTo>
                    <a:lnTo>
                      <a:pt x="1287" y="519"/>
                    </a:lnTo>
                    <a:lnTo>
                      <a:pt x="1301" y="480"/>
                    </a:lnTo>
                    <a:lnTo>
                      <a:pt x="1316" y="440"/>
                    </a:lnTo>
                    <a:lnTo>
                      <a:pt x="1330" y="401"/>
                    </a:lnTo>
                    <a:lnTo>
                      <a:pt x="1344" y="360"/>
                    </a:lnTo>
                    <a:lnTo>
                      <a:pt x="1357" y="320"/>
                    </a:lnTo>
                    <a:lnTo>
                      <a:pt x="1370" y="281"/>
                    </a:lnTo>
                    <a:lnTo>
                      <a:pt x="1381" y="239"/>
                    </a:lnTo>
                    <a:lnTo>
                      <a:pt x="1392" y="199"/>
                    </a:lnTo>
                    <a:lnTo>
                      <a:pt x="1386" y="197"/>
                    </a:lnTo>
                    <a:lnTo>
                      <a:pt x="1378" y="193"/>
                    </a:lnTo>
                    <a:lnTo>
                      <a:pt x="1368" y="188"/>
                    </a:lnTo>
                    <a:lnTo>
                      <a:pt x="1356" y="181"/>
                    </a:lnTo>
                    <a:lnTo>
                      <a:pt x="1343" y="175"/>
                    </a:lnTo>
                    <a:lnTo>
                      <a:pt x="1332" y="169"/>
                    </a:lnTo>
                    <a:lnTo>
                      <a:pt x="1321" y="163"/>
                    </a:lnTo>
                    <a:lnTo>
                      <a:pt x="1313" y="160"/>
                    </a:lnTo>
                    <a:lnTo>
                      <a:pt x="1321" y="132"/>
                    </a:lnTo>
                    <a:lnTo>
                      <a:pt x="1331" y="106"/>
                    </a:lnTo>
                    <a:lnTo>
                      <a:pt x="1336" y="78"/>
                    </a:lnTo>
                    <a:lnTo>
                      <a:pt x="1336" y="49"/>
                    </a:lnTo>
                    <a:lnTo>
                      <a:pt x="1335" y="42"/>
                    </a:lnTo>
                    <a:lnTo>
                      <a:pt x="1332" y="37"/>
                    </a:lnTo>
                    <a:lnTo>
                      <a:pt x="1328" y="31"/>
                    </a:lnTo>
                    <a:lnTo>
                      <a:pt x="1323" y="25"/>
                    </a:lnTo>
                    <a:lnTo>
                      <a:pt x="1317" y="21"/>
                    </a:lnTo>
                    <a:lnTo>
                      <a:pt x="1311" y="17"/>
                    </a:lnTo>
                    <a:lnTo>
                      <a:pt x="1304" y="14"/>
                    </a:lnTo>
                    <a:lnTo>
                      <a:pt x="1297" y="11"/>
                    </a:lnTo>
                    <a:lnTo>
                      <a:pt x="1289" y="9"/>
                    </a:lnTo>
                    <a:lnTo>
                      <a:pt x="1281" y="7"/>
                    </a:lnTo>
                    <a:lnTo>
                      <a:pt x="1272" y="4"/>
                    </a:lnTo>
                    <a:lnTo>
                      <a:pt x="1263" y="2"/>
                    </a:lnTo>
                    <a:lnTo>
                      <a:pt x="1253" y="1"/>
                    </a:lnTo>
                    <a:lnTo>
                      <a:pt x="1244" y="0"/>
                    </a:lnTo>
                    <a:lnTo>
                      <a:pt x="1236" y="1"/>
                    </a:lnTo>
                    <a:lnTo>
                      <a:pt x="1228" y="2"/>
                    </a:lnTo>
                    <a:lnTo>
                      <a:pt x="1221" y="4"/>
                    </a:lnTo>
                    <a:lnTo>
                      <a:pt x="1215" y="8"/>
                    </a:lnTo>
                    <a:lnTo>
                      <a:pt x="1209" y="11"/>
                    </a:lnTo>
                    <a:lnTo>
                      <a:pt x="1202" y="16"/>
                    </a:lnTo>
                    <a:lnTo>
                      <a:pt x="1195" y="21"/>
                    </a:lnTo>
                    <a:lnTo>
                      <a:pt x="1189" y="26"/>
                    </a:lnTo>
                    <a:lnTo>
                      <a:pt x="1183" y="32"/>
                    </a:lnTo>
                    <a:lnTo>
                      <a:pt x="1179" y="38"/>
                    </a:lnTo>
                    <a:lnTo>
                      <a:pt x="1153" y="69"/>
                    </a:lnTo>
                    <a:lnTo>
                      <a:pt x="1129" y="101"/>
                    </a:lnTo>
                    <a:lnTo>
                      <a:pt x="1105" y="132"/>
                    </a:lnTo>
                    <a:lnTo>
                      <a:pt x="1081" y="165"/>
                    </a:lnTo>
                    <a:lnTo>
                      <a:pt x="1057" y="197"/>
                    </a:lnTo>
                    <a:lnTo>
                      <a:pt x="1032" y="229"/>
                    </a:lnTo>
                    <a:lnTo>
                      <a:pt x="1008" y="261"/>
                    </a:lnTo>
                    <a:lnTo>
                      <a:pt x="985" y="292"/>
                    </a:lnTo>
                    <a:lnTo>
                      <a:pt x="961" y="325"/>
                    </a:lnTo>
                    <a:lnTo>
                      <a:pt x="937" y="357"/>
                    </a:lnTo>
                    <a:lnTo>
                      <a:pt x="913" y="389"/>
                    </a:lnTo>
                    <a:lnTo>
                      <a:pt x="887" y="420"/>
                    </a:lnTo>
                    <a:lnTo>
                      <a:pt x="863" y="451"/>
                    </a:lnTo>
                    <a:lnTo>
                      <a:pt x="838" y="484"/>
                    </a:lnTo>
                    <a:lnTo>
                      <a:pt x="812" y="514"/>
                    </a:lnTo>
                    <a:lnTo>
                      <a:pt x="787" y="545"/>
                    </a:lnTo>
                    <a:lnTo>
                      <a:pt x="781" y="555"/>
                    </a:lnTo>
                    <a:lnTo>
                      <a:pt x="782" y="564"/>
                    </a:lnTo>
                    <a:lnTo>
                      <a:pt x="786" y="574"/>
                    </a:lnTo>
                    <a:lnTo>
                      <a:pt x="789" y="584"/>
                    </a:lnTo>
                    <a:lnTo>
                      <a:pt x="792" y="587"/>
                    </a:lnTo>
                    <a:lnTo>
                      <a:pt x="796" y="591"/>
                    </a:lnTo>
                    <a:lnTo>
                      <a:pt x="800" y="594"/>
                    </a:lnTo>
                    <a:lnTo>
                      <a:pt x="797" y="600"/>
                    </a:lnTo>
                    <a:lnTo>
                      <a:pt x="779" y="628"/>
                    </a:lnTo>
                    <a:lnTo>
                      <a:pt x="762" y="655"/>
                    </a:lnTo>
                    <a:lnTo>
                      <a:pt x="744" y="684"/>
                    </a:lnTo>
                    <a:lnTo>
                      <a:pt x="728" y="712"/>
                    </a:lnTo>
                    <a:lnTo>
                      <a:pt x="711" y="741"/>
                    </a:lnTo>
                    <a:lnTo>
                      <a:pt x="695" y="768"/>
                    </a:lnTo>
                    <a:lnTo>
                      <a:pt x="678" y="797"/>
                    </a:lnTo>
                    <a:lnTo>
                      <a:pt x="660" y="825"/>
                    </a:lnTo>
                    <a:lnTo>
                      <a:pt x="641" y="857"/>
                    </a:lnTo>
                    <a:lnTo>
                      <a:pt x="621" y="890"/>
                    </a:lnTo>
                    <a:lnTo>
                      <a:pt x="602" y="924"/>
                    </a:lnTo>
                    <a:lnTo>
                      <a:pt x="583" y="957"/>
                    </a:lnTo>
                    <a:lnTo>
                      <a:pt x="565" y="991"/>
                    </a:lnTo>
                    <a:lnTo>
                      <a:pt x="546" y="1025"/>
                    </a:lnTo>
                    <a:lnTo>
                      <a:pt x="528" y="1058"/>
                    </a:lnTo>
                    <a:lnTo>
                      <a:pt x="511" y="1093"/>
                    </a:lnTo>
                    <a:lnTo>
                      <a:pt x="492" y="1126"/>
                    </a:lnTo>
                    <a:lnTo>
                      <a:pt x="474" y="1161"/>
                    </a:lnTo>
                    <a:lnTo>
                      <a:pt x="455" y="1194"/>
                    </a:lnTo>
                    <a:lnTo>
                      <a:pt x="437" y="1228"/>
                    </a:lnTo>
                    <a:lnTo>
                      <a:pt x="418" y="1261"/>
                    </a:lnTo>
                    <a:lnTo>
                      <a:pt x="399" y="1296"/>
                    </a:lnTo>
                    <a:lnTo>
                      <a:pt x="379" y="1328"/>
                    </a:lnTo>
                    <a:lnTo>
                      <a:pt x="360" y="1361"/>
                    </a:lnTo>
                    <a:lnTo>
                      <a:pt x="354" y="1367"/>
                    </a:lnTo>
                    <a:lnTo>
                      <a:pt x="347" y="1372"/>
                    </a:lnTo>
                    <a:lnTo>
                      <a:pt x="339" y="1375"/>
                    </a:lnTo>
                    <a:lnTo>
                      <a:pt x="331" y="1379"/>
                    </a:lnTo>
                    <a:lnTo>
                      <a:pt x="322" y="1383"/>
                    </a:lnTo>
                    <a:lnTo>
                      <a:pt x="312" y="1389"/>
                    </a:lnTo>
                    <a:lnTo>
                      <a:pt x="303" y="1395"/>
                    </a:lnTo>
                    <a:lnTo>
                      <a:pt x="295" y="1402"/>
                    </a:lnTo>
                    <a:lnTo>
                      <a:pt x="288" y="1410"/>
                    </a:lnTo>
                    <a:lnTo>
                      <a:pt x="281" y="1418"/>
                    </a:lnTo>
                    <a:lnTo>
                      <a:pt x="277" y="1427"/>
                    </a:lnTo>
                    <a:lnTo>
                      <a:pt x="274" y="1437"/>
                    </a:lnTo>
                    <a:lnTo>
                      <a:pt x="276" y="1450"/>
                    </a:lnTo>
                    <a:lnTo>
                      <a:pt x="282" y="1461"/>
                    </a:lnTo>
                    <a:lnTo>
                      <a:pt x="293" y="1470"/>
                    </a:lnTo>
                    <a:lnTo>
                      <a:pt x="303" y="1478"/>
                    </a:lnTo>
                    <a:lnTo>
                      <a:pt x="285" y="1509"/>
                    </a:lnTo>
                    <a:lnTo>
                      <a:pt x="269" y="1541"/>
                    </a:lnTo>
                    <a:lnTo>
                      <a:pt x="255" y="1576"/>
                    </a:lnTo>
                    <a:lnTo>
                      <a:pt x="241" y="1609"/>
                    </a:lnTo>
                    <a:lnTo>
                      <a:pt x="227" y="1644"/>
                    </a:lnTo>
                    <a:lnTo>
                      <a:pt x="213" y="1678"/>
                    </a:lnTo>
                    <a:lnTo>
                      <a:pt x="197" y="1710"/>
                    </a:lnTo>
                    <a:lnTo>
                      <a:pt x="178" y="1742"/>
                    </a:lnTo>
                    <a:lnTo>
                      <a:pt x="170" y="1750"/>
                    </a:lnTo>
                    <a:lnTo>
                      <a:pt x="160" y="1757"/>
                    </a:lnTo>
                    <a:lnTo>
                      <a:pt x="150" y="1761"/>
                    </a:lnTo>
                    <a:lnTo>
                      <a:pt x="138" y="1766"/>
                    </a:lnTo>
                    <a:lnTo>
                      <a:pt x="128" y="1772"/>
                    </a:lnTo>
                    <a:lnTo>
                      <a:pt x="118" y="1777"/>
                    </a:lnTo>
                    <a:lnTo>
                      <a:pt x="110" y="1784"/>
                    </a:lnTo>
                    <a:lnTo>
                      <a:pt x="103" y="1795"/>
                    </a:lnTo>
                    <a:lnTo>
                      <a:pt x="107" y="1807"/>
                    </a:lnTo>
                    <a:lnTo>
                      <a:pt x="114" y="1820"/>
                    </a:lnTo>
                    <a:lnTo>
                      <a:pt x="121" y="1834"/>
                    </a:lnTo>
                    <a:lnTo>
                      <a:pt x="129" y="1846"/>
                    </a:lnTo>
                    <a:lnTo>
                      <a:pt x="125" y="1853"/>
                    </a:lnTo>
                    <a:lnTo>
                      <a:pt x="120" y="1860"/>
                    </a:lnTo>
                    <a:lnTo>
                      <a:pt x="115" y="1867"/>
                    </a:lnTo>
                    <a:lnTo>
                      <a:pt x="110" y="1874"/>
                    </a:lnTo>
                    <a:lnTo>
                      <a:pt x="104" y="1880"/>
                    </a:lnTo>
                    <a:lnTo>
                      <a:pt x="99" y="1887"/>
                    </a:lnTo>
                    <a:lnTo>
                      <a:pt x="94" y="1892"/>
                    </a:lnTo>
                    <a:lnTo>
                      <a:pt x="88" y="1899"/>
                    </a:lnTo>
                    <a:lnTo>
                      <a:pt x="80" y="1907"/>
                    </a:lnTo>
                    <a:lnTo>
                      <a:pt x="71" y="1916"/>
                    </a:lnTo>
                    <a:lnTo>
                      <a:pt x="60" y="1922"/>
                    </a:lnTo>
                    <a:lnTo>
                      <a:pt x="50" y="1929"/>
                    </a:lnTo>
                    <a:lnTo>
                      <a:pt x="39" y="1935"/>
                    </a:lnTo>
                    <a:lnTo>
                      <a:pt x="29" y="1940"/>
                    </a:lnTo>
                    <a:lnTo>
                      <a:pt x="19" y="1945"/>
                    </a:lnTo>
                    <a:lnTo>
                      <a:pt x="8" y="1950"/>
                    </a:lnTo>
                    <a:lnTo>
                      <a:pt x="7" y="2010"/>
                    </a:lnTo>
                    <a:lnTo>
                      <a:pt x="6" y="2071"/>
                    </a:lnTo>
                    <a:lnTo>
                      <a:pt x="4" y="2131"/>
                    </a:lnTo>
                    <a:lnTo>
                      <a:pt x="0" y="2190"/>
                    </a:lnTo>
                    <a:lnTo>
                      <a:pt x="6" y="2190"/>
                    </a:lnTo>
                    <a:lnTo>
                      <a:pt x="13" y="2189"/>
                    </a:lnTo>
                    <a:lnTo>
                      <a:pt x="19" y="2186"/>
                    </a:lnTo>
                    <a:lnTo>
                      <a:pt x="26" y="2183"/>
                    </a:lnTo>
                    <a:lnTo>
                      <a:pt x="39" y="2164"/>
                    </a:lnTo>
                    <a:lnTo>
                      <a:pt x="54" y="2147"/>
                    </a:lnTo>
                    <a:lnTo>
                      <a:pt x="72" y="2131"/>
                    </a:lnTo>
                    <a:lnTo>
                      <a:pt x="90" y="2116"/>
                    </a:lnTo>
                    <a:lnTo>
                      <a:pt x="110" y="2102"/>
                    </a:lnTo>
                    <a:lnTo>
                      <a:pt x="130" y="2088"/>
                    </a:lnTo>
                    <a:lnTo>
                      <a:pt x="152" y="2078"/>
                    </a:lnTo>
                    <a:lnTo>
                      <a:pt x="174" y="2068"/>
                    </a:lnTo>
                    <a:lnTo>
                      <a:pt x="181" y="2066"/>
                    </a:lnTo>
                    <a:lnTo>
                      <a:pt x="188" y="2066"/>
                    </a:lnTo>
                    <a:lnTo>
                      <a:pt x="194" y="2064"/>
                    </a:lnTo>
                    <a:lnTo>
                      <a:pt x="195" y="2057"/>
                    </a:lnTo>
                    <a:lnTo>
                      <a:pt x="193" y="2038"/>
                    </a:lnTo>
                    <a:lnTo>
                      <a:pt x="193" y="2018"/>
                    </a:lnTo>
                    <a:lnTo>
                      <a:pt x="194" y="1998"/>
                    </a:lnTo>
                    <a:lnTo>
                      <a:pt x="197" y="1980"/>
                    </a:lnTo>
                    <a:lnTo>
                      <a:pt x="203" y="1963"/>
                    </a:lnTo>
                    <a:lnTo>
                      <a:pt x="211" y="1947"/>
                    </a:lnTo>
                    <a:lnTo>
                      <a:pt x="221" y="1931"/>
                    </a:lnTo>
                    <a:lnTo>
                      <a:pt x="235" y="1917"/>
                    </a:lnTo>
                    <a:lnTo>
                      <a:pt x="241" y="1917"/>
                    </a:lnTo>
                    <a:lnTo>
                      <a:pt x="247" y="1918"/>
                    </a:lnTo>
                    <a:lnTo>
                      <a:pt x="253" y="1918"/>
                    </a:lnTo>
                    <a:lnTo>
                      <a:pt x="259" y="1918"/>
                    </a:lnTo>
                    <a:lnTo>
                      <a:pt x="265" y="1918"/>
                    </a:lnTo>
                    <a:lnTo>
                      <a:pt x="271" y="1918"/>
                    </a:lnTo>
                    <a:lnTo>
                      <a:pt x="276" y="1917"/>
                    </a:lnTo>
                    <a:lnTo>
                      <a:pt x="280" y="1916"/>
                    </a:lnTo>
                    <a:lnTo>
                      <a:pt x="285" y="1911"/>
                    </a:lnTo>
                    <a:lnTo>
                      <a:pt x="286" y="1904"/>
                    </a:lnTo>
                    <a:lnTo>
                      <a:pt x="287" y="1897"/>
                    </a:lnTo>
                    <a:lnTo>
                      <a:pt x="288" y="1890"/>
                    </a:lnTo>
                    <a:lnTo>
                      <a:pt x="289" y="1881"/>
                    </a:lnTo>
                    <a:lnTo>
                      <a:pt x="287" y="1872"/>
                    </a:lnTo>
                    <a:lnTo>
                      <a:pt x="284" y="1863"/>
                    </a:lnTo>
                    <a:lnTo>
                      <a:pt x="281" y="1853"/>
                    </a:lnTo>
                    <a:lnTo>
                      <a:pt x="302" y="1831"/>
                    </a:lnTo>
                    <a:lnTo>
                      <a:pt x="323" y="1808"/>
                    </a:lnTo>
                    <a:lnTo>
                      <a:pt x="342" y="1787"/>
                    </a:lnTo>
                    <a:lnTo>
                      <a:pt x="363" y="1765"/>
                    </a:lnTo>
                    <a:lnTo>
                      <a:pt x="384" y="1742"/>
                    </a:lnTo>
                    <a:lnTo>
                      <a:pt x="403" y="1720"/>
                    </a:lnTo>
                    <a:lnTo>
                      <a:pt x="423" y="1697"/>
                    </a:lnTo>
                    <a:lnTo>
                      <a:pt x="443" y="1674"/>
                    </a:lnTo>
                    <a:lnTo>
                      <a:pt x="451" y="1664"/>
                    </a:lnTo>
                    <a:lnTo>
                      <a:pt x="458" y="1654"/>
                    </a:lnTo>
                    <a:lnTo>
                      <a:pt x="466" y="1644"/>
                    </a:lnTo>
                    <a:lnTo>
                      <a:pt x="473" y="1633"/>
                    </a:lnTo>
                    <a:lnTo>
                      <a:pt x="479" y="1623"/>
                    </a:lnTo>
                    <a:lnTo>
                      <a:pt x="485" y="1613"/>
                    </a:lnTo>
                    <a:lnTo>
                      <a:pt x="491" y="1602"/>
                    </a:lnTo>
                    <a:lnTo>
                      <a:pt x="497" y="1591"/>
                    </a:lnTo>
                    <a:lnTo>
                      <a:pt x="499" y="1586"/>
                    </a:lnTo>
                    <a:lnTo>
                      <a:pt x="504" y="1585"/>
                    </a:lnTo>
                    <a:lnTo>
                      <a:pt x="508" y="1586"/>
                    </a:lnTo>
                    <a:lnTo>
                      <a:pt x="514" y="1587"/>
                    </a:lnTo>
                    <a:lnTo>
                      <a:pt x="520" y="1590"/>
                    </a:lnTo>
                    <a:lnTo>
                      <a:pt x="526" y="1591"/>
                    </a:lnTo>
                    <a:lnTo>
                      <a:pt x="531" y="1592"/>
                    </a:lnTo>
                    <a:lnTo>
                      <a:pt x="536" y="1591"/>
                    </a:lnTo>
                    <a:lnTo>
                      <a:pt x="549" y="1561"/>
                    </a:lnTo>
                    <a:lnTo>
                      <a:pt x="555" y="1532"/>
                    </a:lnTo>
                    <a:lnTo>
                      <a:pt x="560" y="1508"/>
                    </a:lnTo>
                    <a:lnTo>
                      <a:pt x="564" y="1492"/>
                    </a:lnTo>
                    <a:lnTo>
                      <a:pt x="588" y="1463"/>
                    </a:lnTo>
                    <a:lnTo>
                      <a:pt x="612" y="1433"/>
                    </a:lnTo>
                    <a:lnTo>
                      <a:pt x="637" y="1402"/>
                    </a:lnTo>
                    <a:lnTo>
                      <a:pt x="661" y="1370"/>
                    </a:lnTo>
                    <a:lnTo>
                      <a:pt x="686" y="1336"/>
                    </a:lnTo>
                    <a:lnTo>
                      <a:pt x="709" y="1303"/>
                    </a:lnTo>
                    <a:lnTo>
                      <a:pt x="733" y="1268"/>
                    </a:lnTo>
                    <a:lnTo>
                      <a:pt x="756" y="1234"/>
                    </a:lnTo>
                    <a:lnTo>
                      <a:pt x="779" y="1199"/>
                    </a:lnTo>
                    <a:lnTo>
                      <a:pt x="802" y="1163"/>
                    </a:lnTo>
                    <a:lnTo>
                      <a:pt x="824" y="1128"/>
                    </a:lnTo>
                    <a:lnTo>
                      <a:pt x="846" y="1092"/>
                    </a:lnTo>
                    <a:lnTo>
                      <a:pt x="866" y="1057"/>
                    </a:lnTo>
                    <a:lnTo>
                      <a:pt x="887" y="1022"/>
                    </a:lnTo>
                    <a:lnTo>
                      <a:pt x="907" y="987"/>
                    </a:lnTo>
                    <a:lnTo>
                      <a:pt x="926" y="953"/>
                    </a:lnTo>
                    <a:lnTo>
                      <a:pt x="940" y="927"/>
                    </a:lnTo>
                    <a:lnTo>
                      <a:pt x="955" y="902"/>
                    </a:lnTo>
                    <a:lnTo>
                      <a:pt x="970" y="875"/>
                    </a:lnTo>
                    <a:lnTo>
                      <a:pt x="985" y="849"/>
                    </a:lnTo>
                    <a:lnTo>
                      <a:pt x="1000" y="822"/>
                    </a:lnTo>
                    <a:lnTo>
                      <a:pt x="1013" y="796"/>
                    </a:lnTo>
                    <a:lnTo>
                      <a:pt x="1025" y="769"/>
                    </a:lnTo>
                    <a:lnTo>
                      <a:pt x="1037" y="743"/>
                    </a:lnTo>
                    <a:lnTo>
                      <a:pt x="1057" y="758"/>
                    </a:lnTo>
                    <a:lnTo>
                      <a:pt x="1066" y="753"/>
                    </a:lnTo>
                    <a:lnTo>
                      <a:pt x="1075" y="742"/>
                    </a:lnTo>
                    <a:lnTo>
                      <a:pt x="1084" y="727"/>
                    </a:lnTo>
                    <a:lnTo>
                      <a:pt x="1092" y="709"/>
                    </a:lnTo>
                    <a:lnTo>
                      <a:pt x="1099" y="692"/>
                    </a:lnTo>
                    <a:lnTo>
                      <a:pt x="1104" y="677"/>
                    </a:lnTo>
                    <a:lnTo>
                      <a:pt x="1107" y="667"/>
                    </a:lnTo>
                    <a:lnTo>
                      <a:pt x="1108" y="663"/>
                    </a:lnTo>
                    <a:lnTo>
                      <a:pt x="1113" y="670"/>
                    </a:lnTo>
                    <a:lnTo>
                      <a:pt x="1119" y="677"/>
                    </a:lnTo>
                    <a:lnTo>
                      <a:pt x="1126" y="683"/>
                    </a:lnTo>
                    <a:lnTo>
                      <a:pt x="1133" y="689"/>
                    </a:lnTo>
                    <a:lnTo>
                      <a:pt x="1141" y="693"/>
                    </a:lnTo>
                    <a:lnTo>
                      <a:pt x="1149" y="696"/>
                    </a:lnTo>
                    <a:lnTo>
                      <a:pt x="1156" y="697"/>
                    </a:lnTo>
                    <a:lnTo>
                      <a:pt x="1164" y="697"/>
                    </a:lnTo>
                    <a:lnTo>
                      <a:pt x="1182" y="691"/>
                    </a:lnTo>
                    <a:lnTo>
                      <a:pt x="1198" y="682"/>
                    </a:lnTo>
                    <a:lnTo>
                      <a:pt x="1213" y="670"/>
                    </a:lnTo>
                    <a:lnTo>
                      <a:pt x="1227" y="655"/>
                    </a:lnTo>
                    <a:lnTo>
                      <a:pt x="1239" y="639"/>
                    </a:lnTo>
                    <a:lnTo>
                      <a:pt x="1249" y="622"/>
                    </a:lnTo>
                    <a:lnTo>
                      <a:pt x="1258" y="603"/>
                    </a:lnTo>
                    <a:lnTo>
                      <a:pt x="1265" y="585"/>
                    </a:lnTo>
                    <a:lnTo>
                      <a:pt x="1271" y="569"/>
                    </a:lnTo>
                    <a:lnTo>
                      <a:pt x="1277" y="552"/>
                    </a:lnTo>
                    <a:lnTo>
                      <a:pt x="1281" y="536"/>
                    </a:lnTo>
                    <a:lnTo>
                      <a:pt x="1287" y="519"/>
                    </a:lnTo>
                    <a:lnTo>
                      <a:pt x="1203" y="5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6" name="Freeform 182"/>
              <p:cNvSpPr>
                <a:spLocks/>
              </p:cNvSpPr>
              <p:nvPr/>
            </p:nvSpPr>
            <p:spPr bwMode="auto">
              <a:xfrm>
                <a:off x="5006" y="1198"/>
                <a:ext cx="111" cy="234"/>
              </a:xfrm>
              <a:custGeom>
                <a:avLst/>
                <a:gdLst/>
                <a:ahLst/>
                <a:cxnLst>
                  <a:cxn ang="0">
                    <a:pos x="214" y="45"/>
                  </a:cxn>
                  <a:cxn ang="0">
                    <a:pos x="181" y="163"/>
                  </a:cxn>
                  <a:cxn ang="0">
                    <a:pos x="138" y="301"/>
                  </a:cxn>
                  <a:cxn ang="0">
                    <a:pos x="102" y="406"/>
                  </a:cxn>
                  <a:cxn ang="0">
                    <a:pos x="88" y="430"/>
                  </a:cxn>
                  <a:cxn ang="0">
                    <a:pos x="77" y="443"/>
                  </a:cxn>
                  <a:cxn ang="0">
                    <a:pos x="60" y="459"/>
                  </a:cxn>
                  <a:cxn ang="0">
                    <a:pos x="38" y="469"/>
                  </a:cxn>
                  <a:cxn ang="0">
                    <a:pos x="20" y="468"/>
                  </a:cxn>
                  <a:cxn ang="0">
                    <a:pos x="9" y="466"/>
                  </a:cxn>
                  <a:cxn ang="0">
                    <a:pos x="3" y="450"/>
                  </a:cxn>
                  <a:cxn ang="0">
                    <a:pos x="0" y="427"/>
                  </a:cxn>
                  <a:cxn ang="0">
                    <a:pos x="7" y="407"/>
                  </a:cxn>
                  <a:cxn ang="0">
                    <a:pos x="16" y="383"/>
                  </a:cxn>
                  <a:cxn ang="0">
                    <a:pos x="30" y="381"/>
                  </a:cxn>
                  <a:cxn ang="0">
                    <a:pos x="34" y="405"/>
                  </a:cxn>
                  <a:cxn ang="0">
                    <a:pos x="38" y="420"/>
                  </a:cxn>
                  <a:cxn ang="0">
                    <a:pos x="50" y="421"/>
                  </a:cxn>
                  <a:cxn ang="0">
                    <a:pos x="61" y="401"/>
                  </a:cxn>
                  <a:cxn ang="0">
                    <a:pos x="75" y="368"/>
                  </a:cxn>
                  <a:cxn ang="0">
                    <a:pos x="89" y="334"/>
                  </a:cxn>
                  <a:cxn ang="0">
                    <a:pos x="103" y="302"/>
                  </a:cxn>
                  <a:cxn ang="0">
                    <a:pos x="121" y="254"/>
                  </a:cxn>
                  <a:cxn ang="0">
                    <a:pos x="144" y="190"/>
                  </a:cxn>
                  <a:cxn ang="0">
                    <a:pos x="167" y="127"/>
                  </a:cxn>
                  <a:cxn ang="0">
                    <a:pos x="189" y="65"/>
                  </a:cxn>
                  <a:cxn ang="0">
                    <a:pos x="194" y="28"/>
                  </a:cxn>
                  <a:cxn ang="0">
                    <a:pos x="176" y="19"/>
                  </a:cxn>
                  <a:cxn ang="0">
                    <a:pos x="172" y="0"/>
                  </a:cxn>
                  <a:cxn ang="0">
                    <a:pos x="185" y="3"/>
                  </a:cxn>
                  <a:cxn ang="0">
                    <a:pos x="197" y="6"/>
                  </a:cxn>
                  <a:cxn ang="0">
                    <a:pos x="210" y="11"/>
                  </a:cxn>
                  <a:cxn ang="0">
                    <a:pos x="223" y="12"/>
                  </a:cxn>
                </a:cxnLst>
                <a:rect l="0" t="0" r="r" b="b"/>
                <a:pathLst>
                  <a:path w="223" h="469">
                    <a:moveTo>
                      <a:pt x="223" y="12"/>
                    </a:moveTo>
                    <a:lnTo>
                      <a:pt x="214" y="45"/>
                    </a:lnTo>
                    <a:lnTo>
                      <a:pt x="200" y="98"/>
                    </a:lnTo>
                    <a:lnTo>
                      <a:pt x="181" y="163"/>
                    </a:lnTo>
                    <a:lnTo>
                      <a:pt x="160" y="232"/>
                    </a:lnTo>
                    <a:lnTo>
                      <a:pt x="138" y="301"/>
                    </a:lnTo>
                    <a:lnTo>
                      <a:pt x="118" y="361"/>
                    </a:lnTo>
                    <a:lnTo>
                      <a:pt x="102" y="406"/>
                    </a:lnTo>
                    <a:lnTo>
                      <a:pt x="89" y="428"/>
                    </a:lnTo>
                    <a:lnTo>
                      <a:pt x="88" y="430"/>
                    </a:lnTo>
                    <a:lnTo>
                      <a:pt x="83" y="436"/>
                    </a:lnTo>
                    <a:lnTo>
                      <a:pt x="77" y="443"/>
                    </a:lnTo>
                    <a:lnTo>
                      <a:pt x="69" y="451"/>
                    </a:lnTo>
                    <a:lnTo>
                      <a:pt x="60" y="459"/>
                    </a:lnTo>
                    <a:lnTo>
                      <a:pt x="50" y="466"/>
                    </a:lnTo>
                    <a:lnTo>
                      <a:pt x="38" y="469"/>
                    </a:lnTo>
                    <a:lnTo>
                      <a:pt x="27" y="468"/>
                    </a:lnTo>
                    <a:lnTo>
                      <a:pt x="20" y="468"/>
                    </a:lnTo>
                    <a:lnTo>
                      <a:pt x="14" y="468"/>
                    </a:lnTo>
                    <a:lnTo>
                      <a:pt x="9" y="466"/>
                    </a:lnTo>
                    <a:lnTo>
                      <a:pt x="6" y="459"/>
                    </a:lnTo>
                    <a:lnTo>
                      <a:pt x="3" y="450"/>
                    </a:lnTo>
                    <a:lnTo>
                      <a:pt x="0" y="438"/>
                    </a:lnTo>
                    <a:lnTo>
                      <a:pt x="0" y="427"/>
                    </a:lnTo>
                    <a:lnTo>
                      <a:pt x="1" y="419"/>
                    </a:lnTo>
                    <a:lnTo>
                      <a:pt x="7" y="407"/>
                    </a:lnTo>
                    <a:lnTo>
                      <a:pt x="12" y="395"/>
                    </a:lnTo>
                    <a:lnTo>
                      <a:pt x="16" y="383"/>
                    </a:lnTo>
                    <a:lnTo>
                      <a:pt x="22" y="372"/>
                    </a:lnTo>
                    <a:lnTo>
                      <a:pt x="30" y="381"/>
                    </a:lnTo>
                    <a:lnTo>
                      <a:pt x="33" y="392"/>
                    </a:lnTo>
                    <a:lnTo>
                      <a:pt x="34" y="405"/>
                    </a:lnTo>
                    <a:lnTo>
                      <a:pt x="35" y="415"/>
                    </a:lnTo>
                    <a:lnTo>
                      <a:pt x="38" y="420"/>
                    </a:lnTo>
                    <a:lnTo>
                      <a:pt x="43" y="422"/>
                    </a:lnTo>
                    <a:lnTo>
                      <a:pt x="50" y="421"/>
                    </a:lnTo>
                    <a:lnTo>
                      <a:pt x="56" y="419"/>
                    </a:lnTo>
                    <a:lnTo>
                      <a:pt x="61" y="401"/>
                    </a:lnTo>
                    <a:lnTo>
                      <a:pt x="68" y="384"/>
                    </a:lnTo>
                    <a:lnTo>
                      <a:pt x="75" y="368"/>
                    </a:lnTo>
                    <a:lnTo>
                      <a:pt x="82" y="352"/>
                    </a:lnTo>
                    <a:lnTo>
                      <a:pt x="89" y="334"/>
                    </a:lnTo>
                    <a:lnTo>
                      <a:pt x="97" y="318"/>
                    </a:lnTo>
                    <a:lnTo>
                      <a:pt x="103" y="302"/>
                    </a:lnTo>
                    <a:lnTo>
                      <a:pt x="110" y="285"/>
                    </a:lnTo>
                    <a:lnTo>
                      <a:pt x="121" y="254"/>
                    </a:lnTo>
                    <a:lnTo>
                      <a:pt x="133" y="222"/>
                    </a:lnTo>
                    <a:lnTo>
                      <a:pt x="144" y="190"/>
                    </a:lnTo>
                    <a:lnTo>
                      <a:pt x="156" y="159"/>
                    </a:lnTo>
                    <a:lnTo>
                      <a:pt x="167" y="127"/>
                    </a:lnTo>
                    <a:lnTo>
                      <a:pt x="179" y="96"/>
                    </a:lnTo>
                    <a:lnTo>
                      <a:pt x="189" y="65"/>
                    </a:lnTo>
                    <a:lnTo>
                      <a:pt x="201" y="34"/>
                    </a:lnTo>
                    <a:lnTo>
                      <a:pt x="194" y="28"/>
                    </a:lnTo>
                    <a:lnTo>
                      <a:pt x="185" y="23"/>
                    </a:lnTo>
                    <a:lnTo>
                      <a:pt x="176" y="19"/>
                    </a:lnTo>
                    <a:lnTo>
                      <a:pt x="168" y="17"/>
                    </a:lnTo>
                    <a:lnTo>
                      <a:pt x="172" y="0"/>
                    </a:lnTo>
                    <a:lnTo>
                      <a:pt x="178" y="2"/>
                    </a:lnTo>
                    <a:lnTo>
                      <a:pt x="185" y="3"/>
                    </a:lnTo>
                    <a:lnTo>
                      <a:pt x="190" y="5"/>
                    </a:lnTo>
                    <a:lnTo>
                      <a:pt x="197" y="6"/>
                    </a:lnTo>
                    <a:lnTo>
                      <a:pt x="204" y="8"/>
                    </a:lnTo>
                    <a:lnTo>
                      <a:pt x="210" y="11"/>
                    </a:lnTo>
                    <a:lnTo>
                      <a:pt x="217" y="12"/>
                    </a:lnTo>
                    <a:lnTo>
                      <a:pt x="223" y="1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7" name="Freeform 183"/>
              <p:cNvSpPr>
                <a:spLocks/>
              </p:cNvSpPr>
              <p:nvPr/>
            </p:nvSpPr>
            <p:spPr bwMode="auto">
              <a:xfrm>
                <a:off x="4856" y="1124"/>
                <a:ext cx="231" cy="326"/>
              </a:xfrm>
              <a:custGeom>
                <a:avLst/>
                <a:gdLst/>
                <a:ahLst/>
                <a:cxnLst>
                  <a:cxn ang="0">
                    <a:pos x="403" y="244"/>
                  </a:cxn>
                  <a:cxn ang="0">
                    <a:pos x="376" y="311"/>
                  </a:cxn>
                  <a:cxn ang="0">
                    <a:pos x="349" y="377"/>
                  </a:cxn>
                  <a:cxn ang="0">
                    <a:pos x="320" y="441"/>
                  </a:cxn>
                  <a:cxn ang="0">
                    <a:pos x="294" y="496"/>
                  </a:cxn>
                  <a:cxn ang="0">
                    <a:pos x="274" y="541"/>
                  </a:cxn>
                  <a:cxn ang="0">
                    <a:pos x="252" y="586"/>
                  </a:cxn>
                  <a:cxn ang="0">
                    <a:pos x="229" y="630"/>
                  </a:cxn>
                  <a:cxn ang="0">
                    <a:pos x="209" y="648"/>
                  </a:cxn>
                  <a:cxn ang="0">
                    <a:pos x="198" y="639"/>
                  </a:cxn>
                  <a:cxn ang="0">
                    <a:pos x="187" y="629"/>
                  </a:cxn>
                  <a:cxn ang="0">
                    <a:pos x="177" y="619"/>
                  </a:cxn>
                  <a:cxn ang="0">
                    <a:pos x="152" y="597"/>
                  </a:cxn>
                  <a:cxn ang="0">
                    <a:pos x="110" y="567"/>
                  </a:cxn>
                  <a:cxn ang="0">
                    <a:pos x="68" y="541"/>
                  </a:cxn>
                  <a:cxn ang="0">
                    <a:pos x="23" y="519"/>
                  </a:cxn>
                  <a:cxn ang="0">
                    <a:pos x="20" y="490"/>
                  </a:cxn>
                  <a:cxn ang="0">
                    <a:pos x="57" y="447"/>
                  </a:cxn>
                  <a:cxn ang="0">
                    <a:pos x="92" y="401"/>
                  </a:cxn>
                  <a:cxn ang="0">
                    <a:pos x="125" y="356"/>
                  </a:cxn>
                  <a:cxn ang="0">
                    <a:pos x="156" y="313"/>
                  </a:cxn>
                  <a:cxn ang="0">
                    <a:pos x="186" y="273"/>
                  </a:cxn>
                  <a:cxn ang="0">
                    <a:pos x="216" y="233"/>
                  </a:cxn>
                  <a:cxn ang="0">
                    <a:pos x="246" y="193"/>
                  </a:cxn>
                  <a:cxn ang="0">
                    <a:pos x="276" y="153"/>
                  </a:cxn>
                  <a:cxn ang="0">
                    <a:pos x="307" y="114"/>
                  </a:cxn>
                  <a:cxn ang="0">
                    <a:pos x="337" y="75"/>
                  </a:cxn>
                  <a:cxn ang="0">
                    <a:pos x="368" y="34"/>
                  </a:cxn>
                  <a:cxn ang="0">
                    <a:pos x="389" y="9"/>
                  </a:cxn>
                  <a:cxn ang="0">
                    <a:pos x="403" y="2"/>
                  </a:cxn>
                  <a:cxn ang="0">
                    <a:pos x="415" y="1"/>
                  </a:cxn>
                  <a:cxn ang="0">
                    <a:pos x="426" y="0"/>
                  </a:cxn>
                  <a:cxn ang="0">
                    <a:pos x="437" y="2"/>
                  </a:cxn>
                  <a:cxn ang="0">
                    <a:pos x="448" y="6"/>
                  </a:cxn>
                  <a:cxn ang="0">
                    <a:pos x="459" y="18"/>
                  </a:cxn>
                  <a:cxn ang="0">
                    <a:pos x="459" y="61"/>
                  </a:cxn>
                  <a:cxn ang="0">
                    <a:pos x="444" y="122"/>
                  </a:cxn>
                  <a:cxn ang="0">
                    <a:pos x="425" y="184"/>
                  </a:cxn>
                </a:cxnLst>
                <a:rect l="0" t="0" r="r" b="b"/>
                <a:pathLst>
                  <a:path w="462" h="652">
                    <a:moveTo>
                      <a:pt x="415" y="211"/>
                    </a:moveTo>
                    <a:lnTo>
                      <a:pt x="403" y="244"/>
                    </a:lnTo>
                    <a:lnTo>
                      <a:pt x="390" y="278"/>
                    </a:lnTo>
                    <a:lnTo>
                      <a:pt x="376" y="311"/>
                    </a:lnTo>
                    <a:lnTo>
                      <a:pt x="362" y="343"/>
                    </a:lnTo>
                    <a:lnTo>
                      <a:pt x="349" y="377"/>
                    </a:lnTo>
                    <a:lnTo>
                      <a:pt x="335" y="409"/>
                    </a:lnTo>
                    <a:lnTo>
                      <a:pt x="320" y="441"/>
                    </a:lnTo>
                    <a:lnTo>
                      <a:pt x="305" y="473"/>
                    </a:lnTo>
                    <a:lnTo>
                      <a:pt x="294" y="496"/>
                    </a:lnTo>
                    <a:lnTo>
                      <a:pt x="284" y="518"/>
                    </a:lnTo>
                    <a:lnTo>
                      <a:pt x="274" y="541"/>
                    </a:lnTo>
                    <a:lnTo>
                      <a:pt x="263" y="564"/>
                    </a:lnTo>
                    <a:lnTo>
                      <a:pt x="252" y="586"/>
                    </a:lnTo>
                    <a:lnTo>
                      <a:pt x="242" y="608"/>
                    </a:lnTo>
                    <a:lnTo>
                      <a:pt x="229" y="630"/>
                    </a:lnTo>
                    <a:lnTo>
                      <a:pt x="216" y="652"/>
                    </a:lnTo>
                    <a:lnTo>
                      <a:pt x="209" y="648"/>
                    </a:lnTo>
                    <a:lnTo>
                      <a:pt x="203" y="644"/>
                    </a:lnTo>
                    <a:lnTo>
                      <a:pt x="198" y="639"/>
                    </a:lnTo>
                    <a:lnTo>
                      <a:pt x="192" y="635"/>
                    </a:lnTo>
                    <a:lnTo>
                      <a:pt x="187" y="629"/>
                    </a:lnTo>
                    <a:lnTo>
                      <a:pt x="182" y="623"/>
                    </a:lnTo>
                    <a:lnTo>
                      <a:pt x="177" y="619"/>
                    </a:lnTo>
                    <a:lnTo>
                      <a:pt x="171" y="613"/>
                    </a:lnTo>
                    <a:lnTo>
                      <a:pt x="152" y="597"/>
                    </a:lnTo>
                    <a:lnTo>
                      <a:pt x="132" y="581"/>
                    </a:lnTo>
                    <a:lnTo>
                      <a:pt x="110" y="567"/>
                    </a:lnTo>
                    <a:lnTo>
                      <a:pt x="89" y="554"/>
                    </a:lnTo>
                    <a:lnTo>
                      <a:pt x="68" y="541"/>
                    </a:lnTo>
                    <a:lnTo>
                      <a:pt x="45" y="531"/>
                    </a:lnTo>
                    <a:lnTo>
                      <a:pt x="23" y="519"/>
                    </a:lnTo>
                    <a:lnTo>
                      <a:pt x="0" y="509"/>
                    </a:lnTo>
                    <a:lnTo>
                      <a:pt x="20" y="490"/>
                    </a:lnTo>
                    <a:lnTo>
                      <a:pt x="39" y="468"/>
                    </a:lnTo>
                    <a:lnTo>
                      <a:pt x="57" y="447"/>
                    </a:lnTo>
                    <a:lnTo>
                      <a:pt x="74" y="424"/>
                    </a:lnTo>
                    <a:lnTo>
                      <a:pt x="92" y="401"/>
                    </a:lnTo>
                    <a:lnTo>
                      <a:pt x="109" y="379"/>
                    </a:lnTo>
                    <a:lnTo>
                      <a:pt x="125" y="356"/>
                    </a:lnTo>
                    <a:lnTo>
                      <a:pt x="141" y="333"/>
                    </a:lnTo>
                    <a:lnTo>
                      <a:pt x="156" y="313"/>
                    </a:lnTo>
                    <a:lnTo>
                      <a:pt x="171" y="293"/>
                    </a:lnTo>
                    <a:lnTo>
                      <a:pt x="186" y="273"/>
                    </a:lnTo>
                    <a:lnTo>
                      <a:pt x="201" y="253"/>
                    </a:lnTo>
                    <a:lnTo>
                      <a:pt x="216" y="233"/>
                    </a:lnTo>
                    <a:lnTo>
                      <a:pt x="231" y="213"/>
                    </a:lnTo>
                    <a:lnTo>
                      <a:pt x="246" y="193"/>
                    </a:lnTo>
                    <a:lnTo>
                      <a:pt x="261" y="174"/>
                    </a:lnTo>
                    <a:lnTo>
                      <a:pt x="276" y="153"/>
                    </a:lnTo>
                    <a:lnTo>
                      <a:pt x="292" y="134"/>
                    </a:lnTo>
                    <a:lnTo>
                      <a:pt x="307" y="114"/>
                    </a:lnTo>
                    <a:lnTo>
                      <a:pt x="322" y="94"/>
                    </a:lnTo>
                    <a:lnTo>
                      <a:pt x="337" y="75"/>
                    </a:lnTo>
                    <a:lnTo>
                      <a:pt x="353" y="54"/>
                    </a:lnTo>
                    <a:lnTo>
                      <a:pt x="368" y="34"/>
                    </a:lnTo>
                    <a:lnTo>
                      <a:pt x="383" y="15"/>
                    </a:lnTo>
                    <a:lnTo>
                      <a:pt x="389" y="9"/>
                    </a:lnTo>
                    <a:lnTo>
                      <a:pt x="396" y="5"/>
                    </a:lnTo>
                    <a:lnTo>
                      <a:pt x="403" y="2"/>
                    </a:lnTo>
                    <a:lnTo>
                      <a:pt x="411" y="3"/>
                    </a:lnTo>
                    <a:lnTo>
                      <a:pt x="415" y="1"/>
                    </a:lnTo>
                    <a:lnTo>
                      <a:pt x="421" y="0"/>
                    </a:lnTo>
                    <a:lnTo>
                      <a:pt x="426" y="0"/>
                    </a:lnTo>
                    <a:lnTo>
                      <a:pt x="432" y="0"/>
                    </a:lnTo>
                    <a:lnTo>
                      <a:pt x="437" y="2"/>
                    </a:lnTo>
                    <a:lnTo>
                      <a:pt x="442" y="3"/>
                    </a:lnTo>
                    <a:lnTo>
                      <a:pt x="448" y="6"/>
                    </a:lnTo>
                    <a:lnTo>
                      <a:pt x="452" y="8"/>
                    </a:lnTo>
                    <a:lnTo>
                      <a:pt x="459" y="18"/>
                    </a:lnTo>
                    <a:lnTo>
                      <a:pt x="462" y="37"/>
                    </a:lnTo>
                    <a:lnTo>
                      <a:pt x="459" y="61"/>
                    </a:lnTo>
                    <a:lnTo>
                      <a:pt x="453" y="91"/>
                    </a:lnTo>
                    <a:lnTo>
                      <a:pt x="444" y="122"/>
                    </a:lnTo>
                    <a:lnTo>
                      <a:pt x="435" y="154"/>
                    </a:lnTo>
                    <a:lnTo>
                      <a:pt x="425" y="184"/>
                    </a:lnTo>
                    <a:lnTo>
                      <a:pt x="415" y="211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8" name="Freeform 184"/>
              <p:cNvSpPr>
                <a:spLocks/>
              </p:cNvSpPr>
              <p:nvPr/>
            </p:nvSpPr>
            <p:spPr bwMode="auto">
              <a:xfrm>
                <a:off x="4601" y="1407"/>
                <a:ext cx="336" cy="466"/>
              </a:xfrm>
              <a:custGeom>
                <a:avLst/>
                <a:gdLst/>
                <a:ahLst/>
                <a:cxnLst>
                  <a:cxn ang="0">
                    <a:pos x="659" y="133"/>
                  </a:cxn>
                  <a:cxn ang="0">
                    <a:pos x="627" y="207"/>
                  </a:cxn>
                  <a:cxn ang="0">
                    <a:pos x="590" y="278"/>
                  </a:cxn>
                  <a:cxn ang="0">
                    <a:pos x="550" y="350"/>
                  </a:cxn>
                  <a:cxn ang="0">
                    <a:pos x="519" y="405"/>
                  </a:cxn>
                  <a:cxn ang="0">
                    <a:pos x="495" y="448"/>
                  </a:cxn>
                  <a:cxn ang="0">
                    <a:pos x="470" y="489"/>
                  </a:cxn>
                  <a:cxn ang="0">
                    <a:pos x="446" y="532"/>
                  </a:cxn>
                  <a:cxn ang="0">
                    <a:pos x="421" y="573"/>
                  </a:cxn>
                  <a:cxn ang="0">
                    <a:pos x="396" y="614"/>
                  </a:cxn>
                  <a:cxn ang="0">
                    <a:pos x="370" y="655"/>
                  </a:cxn>
                  <a:cxn ang="0">
                    <a:pos x="344" y="695"/>
                  </a:cxn>
                  <a:cxn ang="0">
                    <a:pos x="315" y="736"/>
                  </a:cxn>
                  <a:cxn ang="0">
                    <a:pos x="282" y="777"/>
                  </a:cxn>
                  <a:cxn ang="0">
                    <a:pos x="247" y="817"/>
                  </a:cxn>
                  <a:cxn ang="0">
                    <a:pos x="215" y="858"/>
                  </a:cxn>
                  <a:cxn ang="0">
                    <a:pos x="196" y="892"/>
                  </a:cxn>
                  <a:cxn ang="0">
                    <a:pos x="188" y="919"/>
                  </a:cxn>
                  <a:cxn ang="0">
                    <a:pos x="179" y="931"/>
                  </a:cxn>
                  <a:cxn ang="0">
                    <a:pos x="170" y="930"/>
                  </a:cxn>
                  <a:cxn ang="0">
                    <a:pos x="162" y="926"/>
                  </a:cxn>
                  <a:cxn ang="0">
                    <a:pos x="153" y="921"/>
                  </a:cxn>
                  <a:cxn ang="0">
                    <a:pos x="128" y="911"/>
                  </a:cxn>
                  <a:cxn ang="0">
                    <a:pos x="90" y="892"/>
                  </a:cxn>
                  <a:cxn ang="0">
                    <a:pos x="53" y="872"/>
                  </a:cxn>
                  <a:cxn ang="0">
                    <a:pos x="18" y="847"/>
                  </a:cxn>
                  <a:cxn ang="0">
                    <a:pos x="5" y="824"/>
                  </a:cxn>
                  <a:cxn ang="0">
                    <a:pos x="22" y="811"/>
                  </a:cxn>
                  <a:cxn ang="0">
                    <a:pos x="57" y="787"/>
                  </a:cxn>
                  <a:cxn ang="0">
                    <a:pos x="95" y="743"/>
                  </a:cxn>
                  <a:cxn ang="0">
                    <a:pos x="124" y="690"/>
                  </a:cxn>
                  <a:cxn ang="0">
                    <a:pos x="149" y="634"/>
                  </a:cxn>
                  <a:cxn ang="0">
                    <a:pos x="182" y="573"/>
                  </a:cxn>
                  <a:cxn ang="0">
                    <a:pos x="220" y="504"/>
                  </a:cxn>
                  <a:cxn ang="0">
                    <a:pos x="260" y="434"/>
                  </a:cxn>
                  <a:cxn ang="0">
                    <a:pos x="298" y="366"/>
                  </a:cxn>
                  <a:cxn ang="0">
                    <a:pos x="338" y="297"/>
                  </a:cxn>
                  <a:cxn ang="0">
                    <a:pos x="377" y="228"/>
                  </a:cxn>
                  <a:cxn ang="0">
                    <a:pos x="417" y="160"/>
                  </a:cxn>
                  <a:cxn ang="0">
                    <a:pos x="459" y="92"/>
                  </a:cxn>
                  <a:cxn ang="0">
                    <a:pos x="485" y="50"/>
                  </a:cxn>
                  <a:cxn ang="0">
                    <a:pos x="497" y="35"/>
                  </a:cxn>
                  <a:cxn ang="0">
                    <a:pos x="510" y="21"/>
                  </a:cxn>
                  <a:cxn ang="0">
                    <a:pos x="522" y="8"/>
                  </a:cxn>
                  <a:cxn ang="0">
                    <a:pos x="548" y="10"/>
                  </a:cxn>
                  <a:cxn ang="0">
                    <a:pos x="584" y="32"/>
                  </a:cxn>
                  <a:cxn ang="0">
                    <a:pos x="620" y="56"/>
                  </a:cxn>
                  <a:cxn ang="0">
                    <a:pos x="655" y="82"/>
                  </a:cxn>
                </a:cxnLst>
                <a:rect l="0" t="0" r="r" b="b"/>
                <a:pathLst>
                  <a:path w="672" h="931">
                    <a:moveTo>
                      <a:pt x="672" y="96"/>
                    </a:moveTo>
                    <a:lnTo>
                      <a:pt x="659" y="133"/>
                    </a:lnTo>
                    <a:lnTo>
                      <a:pt x="644" y="170"/>
                    </a:lnTo>
                    <a:lnTo>
                      <a:pt x="627" y="207"/>
                    </a:lnTo>
                    <a:lnTo>
                      <a:pt x="609" y="243"/>
                    </a:lnTo>
                    <a:lnTo>
                      <a:pt x="590" y="278"/>
                    </a:lnTo>
                    <a:lnTo>
                      <a:pt x="570" y="314"/>
                    </a:lnTo>
                    <a:lnTo>
                      <a:pt x="550" y="350"/>
                    </a:lnTo>
                    <a:lnTo>
                      <a:pt x="530" y="384"/>
                    </a:lnTo>
                    <a:lnTo>
                      <a:pt x="519" y="405"/>
                    </a:lnTo>
                    <a:lnTo>
                      <a:pt x="506" y="427"/>
                    </a:lnTo>
                    <a:lnTo>
                      <a:pt x="495" y="448"/>
                    </a:lnTo>
                    <a:lnTo>
                      <a:pt x="482" y="468"/>
                    </a:lnTo>
                    <a:lnTo>
                      <a:pt x="470" y="489"/>
                    </a:lnTo>
                    <a:lnTo>
                      <a:pt x="458" y="511"/>
                    </a:lnTo>
                    <a:lnTo>
                      <a:pt x="446" y="532"/>
                    </a:lnTo>
                    <a:lnTo>
                      <a:pt x="434" y="552"/>
                    </a:lnTo>
                    <a:lnTo>
                      <a:pt x="421" y="573"/>
                    </a:lnTo>
                    <a:lnTo>
                      <a:pt x="408" y="594"/>
                    </a:lnTo>
                    <a:lnTo>
                      <a:pt x="396" y="614"/>
                    </a:lnTo>
                    <a:lnTo>
                      <a:pt x="383" y="634"/>
                    </a:lnTo>
                    <a:lnTo>
                      <a:pt x="370" y="655"/>
                    </a:lnTo>
                    <a:lnTo>
                      <a:pt x="356" y="675"/>
                    </a:lnTo>
                    <a:lnTo>
                      <a:pt x="344" y="695"/>
                    </a:lnTo>
                    <a:lnTo>
                      <a:pt x="330" y="715"/>
                    </a:lnTo>
                    <a:lnTo>
                      <a:pt x="315" y="736"/>
                    </a:lnTo>
                    <a:lnTo>
                      <a:pt x="299" y="756"/>
                    </a:lnTo>
                    <a:lnTo>
                      <a:pt x="282" y="777"/>
                    </a:lnTo>
                    <a:lnTo>
                      <a:pt x="264" y="797"/>
                    </a:lnTo>
                    <a:lnTo>
                      <a:pt x="247" y="817"/>
                    </a:lnTo>
                    <a:lnTo>
                      <a:pt x="231" y="837"/>
                    </a:lnTo>
                    <a:lnTo>
                      <a:pt x="215" y="858"/>
                    </a:lnTo>
                    <a:lnTo>
                      <a:pt x="199" y="878"/>
                    </a:lnTo>
                    <a:lnTo>
                      <a:pt x="196" y="892"/>
                    </a:lnTo>
                    <a:lnTo>
                      <a:pt x="192" y="906"/>
                    </a:lnTo>
                    <a:lnTo>
                      <a:pt x="188" y="919"/>
                    </a:lnTo>
                    <a:lnTo>
                      <a:pt x="185" y="930"/>
                    </a:lnTo>
                    <a:lnTo>
                      <a:pt x="179" y="931"/>
                    </a:lnTo>
                    <a:lnTo>
                      <a:pt x="174" y="931"/>
                    </a:lnTo>
                    <a:lnTo>
                      <a:pt x="170" y="930"/>
                    </a:lnTo>
                    <a:lnTo>
                      <a:pt x="165" y="928"/>
                    </a:lnTo>
                    <a:lnTo>
                      <a:pt x="162" y="926"/>
                    </a:lnTo>
                    <a:lnTo>
                      <a:pt x="157" y="923"/>
                    </a:lnTo>
                    <a:lnTo>
                      <a:pt x="153" y="921"/>
                    </a:lnTo>
                    <a:lnTo>
                      <a:pt x="148" y="919"/>
                    </a:lnTo>
                    <a:lnTo>
                      <a:pt x="128" y="911"/>
                    </a:lnTo>
                    <a:lnTo>
                      <a:pt x="109" y="902"/>
                    </a:lnTo>
                    <a:lnTo>
                      <a:pt x="90" y="892"/>
                    </a:lnTo>
                    <a:lnTo>
                      <a:pt x="71" y="882"/>
                    </a:lnTo>
                    <a:lnTo>
                      <a:pt x="53" y="872"/>
                    </a:lnTo>
                    <a:lnTo>
                      <a:pt x="35" y="860"/>
                    </a:lnTo>
                    <a:lnTo>
                      <a:pt x="18" y="847"/>
                    </a:lnTo>
                    <a:lnTo>
                      <a:pt x="0" y="835"/>
                    </a:lnTo>
                    <a:lnTo>
                      <a:pt x="5" y="824"/>
                    </a:lnTo>
                    <a:lnTo>
                      <a:pt x="12" y="817"/>
                    </a:lnTo>
                    <a:lnTo>
                      <a:pt x="22" y="811"/>
                    </a:lnTo>
                    <a:lnTo>
                      <a:pt x="33" y="805"/>
                    </a:lnTo>
                    <a:lnTo>
                      <a:pt x="57" y="787"/>
                    </a:lnTo>
                    <a:lnTo>
                      <a:pt x="78" y="767"/>
                    </a:lnTo>
                    <a:lnTo>
                      <a:pt x="95" y="743"/>
                    </a:lnTo>
                    <a:lnTo>
                      <a:pt x="110" y="716"/>
                    </a:lnTo>
                    <a:lnTo>
                      <a:pt x="124" y="690"/>
                    </a:lnTo>
                    <a:lnTo>
                      <a:pt x="136" y="662"/>
                    </a:lnTo>
                    <a:lnTo>
                      <a:pt x="149" y="634"/>
                    </a:lnTo>
                    <a:lnTo>
                      <a:pt x="163" y="608"/>
                    </a:lnTo>
                    <a:lnTo>
                      <a:pt x="182" y="573"/>
                    </a:lnTo>
                    <a:lnTo>
                      <a:pt x="201" y="539"/>
                    </a:lnTo>
                    <a:lnTo>
                      <a:pt x="220" y="504"/>
                    </a:lnTo>
                    <a:lnTo>
                      <a:pt x="240" y="468"/>
                    </a:lnTo>
                    <a:lnTo>
                      <a:pt x="260" y="434"/>
                    </a:lnTo>
                    <a:lnTo>
                      <a:pt x="279" y="399"/>
                    </a:lnTo>
                    <a:lnTo>
                      <a:pt x="298" y="366"/>
                    </a:lnTo>
                    <a:lnTo>
                      <a:pt x="318" y="331"/>
                    </a:lnTo>
                    <a:lnTo>
                      <a:pt x="338" y="297"/>
                    </a:lnTo>
                    <a:lnTo>
                      <a:pt x="358" y="262"/>
                    </a:lnTo>
                    <a:lnTo>
                      <a:pt x="377" y="228"/>
                    </a:lnTo>
                    <a:lnTo>
                      <a:pt x="398" y="194"/>
                    </a:lnTo>
                    <a:lnTo>
                      <a:pt x="417" y="160"/>
                    </a:lnTo>
                    <a:lnTo>
                      <a:pt x="438" y="126"/>
                    </a:lnTo>
                    <a:lnTo>
                      <a:pt x="459" y="92"/>
                    </a:lnTo>
                    <a:lnTo>
                      <a:pt x="480" y="58"/>
                    </a:lnTo>
                    <a:lnTo>
                      <a:pt x="485" y="50"/>
                    </a:lnTo>
                    <a:lnTo>
                      <a:pt x="491" y="43"/>
                    </a:lnTo>
                    <a:lnTo>
                      <a:pt x="497" y="35"/>
                    </a:lnTo>
                    <a:lnTo>
                      <a:pt x="503" y="28"/>
                    </a:lnTo>
                    <a:lnTo>
                      <a:pt x="510" y="21"/>
                    </a:lnTo>
                    <a:lnTo>
                      <a:pt x="515" y="15"/>
                    </a:lnTo>
                    <a:lnTo>
                      <a:pt x="522" y="8"/>
                    </a:lnTo>
                    <a:lnTo>
                      <a:pt x="528" y="0"/>
                    </a:lnTo>
                    <a:lnTo>
                      <a:pt x="548" y="10"/>
                    </a:lnTo>
                    <a:lnTo>
                      <a:pt x="566" y="20"/>
                    </a:lnTo>
                    <a:lnTo>
                      <a:pt x="584" y="32"/>
                    </a:lnTo>
                    <a:lnTo>
                      <a:pt x="603" y="43"/>
                    </a:lnTo>
                    <a:lnTo>
                      <a:pt x="620" y="56"/>
                    </a:lnTo>
                    <a:lnTo>
                      <a:pt x="637" y="69"/>
                    </a:lnTo>
                    <a:lnTo>
                      <a:pt x="655" y="82"/>
                    </a:lnTo>
                    <a:lnTo>
                      <a:pt x="672" y="96"/>
                    </a:lnTo>
                    <a:close/>
                  </a:path>
                </a:pathLst>
              </a:custGeom>
              <a:solidFill>
                <a:srgbClr val="7F7F7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9" name="Freeform 185"/>
              <p:cNvSpPr>
                <a:spLocks/>
              </p:cNvSpPr>
              <p:nvPr/>
            </p:nvSpPr>
            <p:spPr bwMode="auto">
              <a:xfrm>
                <a:off x="4511" y="1853"/>
                <a:ext cx="161" cy="193"/>
              </a:xfrm>
              <a:custGeom>
                <a:avLst/>
                <a:gdLst/>
                <a:ahLst/>
                <a:cxnLst>
                  <a:cxn ang="0">
                    <a:pos x="230" y="22"/>
                  </a:cxn>
                  <a:cxn ang="0">
                    <a:pos x="256" y="37"/>
                  </a:cxn>
                  <a:cxn ang="0">
                    <a:pos x="281" y="51"/>
                  </a:cxn>
                  <a:cxn ang="0">
                    <a:pos x="307" y="62"/>
                  </a:cxn>
                  <a:cxn ang="0">
                    <a:pos x="315" y="83"/>
                  </a:cxn>
                  <a:cxn ang="0">
                    <a:pos x="299" y="110"/>
                  </a:cxn>
                  <a:cxn ang="0">
                    <a:pos x="281" y="136"/>
                  </a:cxn>
                  <a:cxn ang="0">
                    <a:pos x="261" y="163"/>
                  </a:cxn>
                  <a:cxn ang="0">
                    <a:pos x="236" y="194"/>
                  </a:cxn>
                  <a:cxn ang="0">
                    <a:pos x="205" y="228"/>
                  </a:cxn>
                  <a:cxn ang="0">
                    <a:pos x="173" y="263"/>
                  </a:cxn>
                  <a:cxn ang="0">
                    <a:pos x="140" y="297"/>
                  </a:cxn>
                  <a:cxn ang="0">
                    <a:pos x="121" y="331"/>
                  </a:cxn>
                  <a:cxn ang="0">
                    <a:pos x="112" y="359"/>
                  </a:cxn>
                  <a:cxn ang="0">
                    <a:pos x="120" y="377"/>
                  </a:cxn>
                  <a:cxn ang="0">
                    <a:pos x="114" y="386"/>
                  </a:cxn>
                  <a:cxn ang="0">
                    <a:pos x="102" y="380"/>
                  </a:cxn>
                  <a:cxn ang="0">
                    <a:pos x="88" y="376"/>
                  </a:cxn>
                  <a:cxn ang="0">
                    <a:pos x="71" y="368"/>
                  </a:cxn>
                  <a:cxn ang="0">
                    <a:pos x="50" y="355"/>
                  </a:cxn>
                  <a:cxn ang="0">
                    <a:pos x="32" y="339"/>
                  </a:cxn>
                  <a:cxn ang="0">
                    <a:pos x="14" y="322"/>
                  </a:cxn>
                  <a:cxn ang="0">
                    <a:pos x="0" y="300"/>
                  </a:cxn>
                  <a:cxn ang="0">
                    <a:pos x="8" y="296"/>
                  </a:cxn>
                  <a:cxn ang="0">
                    <a:pos x="17" y="293"/>
                  </a:cxn>
                  <a:cxn ang="0">
                    <a:pos x="26" y="291"/>
                  </a:cxn>
                  <a:cxn ang="0">
                    <a:pos x="34" y="285"/>
                  </a:cxn>
                  <a:cxn ang="0">
                    <a:pos x="82" y="219"/>
                  </a:cxn>
                  <a:cxn ang="0">
                    <a:pos x="116" y="144"/>
                  </a:cxn>
                  <a:cxn ang="0">
                    <a:pos x="148" y="69"/>
                  </a:cxn>
                  <a:cxn ang="0">
                    <a:pos x="192" y="0"/>
                  </a:cxn>
                  <a:cxn ang="0">
                    <a:pos x="205" y="7"/>
                  </a:cxn>
                  <a:cxn ang="0">
                    <a:pos x="217" y="15"/>
                  </a:cxn>
                </a:cxnLst>
                <a:rect l="0" t="0" r="r" b="b"/>
                <a:pathLst>
                  <a:path w="321" h="386">
                    <a:moveTo>
                      <a:pt x="217" y="15"/>
                    </a:moveTo>
                    <a:lnTo>
                      <a:pt x="230" y="22"/>
                    </a:lnTo>
                    <a:lnTo>
                      <a:pt x="243" y="30"/>
                    </a:lnTo>
                    <a:lnTo>
                      <a:pt x="256" y="37"/>
                    </a:lnTo>
                    <a:lnTo>
                      <a:pt x="268" y="44"/>
                    </a:lnTo>
                    <a:lnTo>
                      <a:pt x="281" y="51"/>
                    </a:lnTo>
                    <a:lnTo>
                      <a:pt x="295" y="57"/>
                    </a:lnTo>
                    <a:lnTo>
                      <a:pt x="307" y="62"/>
                    </a:lnTo>
                    <a:lnTo>
                      <a:pt x="321" y="68"/>
                    </a:lnTo>
                    <a:lnTo>
                      <a:pt x="315" y="83"/>
                    </a:lnTo>
                    <a:lnTo>
                      <a:pt x="307" y="97"/>
                    </a:lnTo>
                    <a:lnTo>
                      <a:pt x="299" y="110"/>
                    </a:lnTo>
                    <a:lnTo>
                      <a:pt x="290" y="124"/>
                    </a:lnTo>
                    <a:lnTo>
                      <a:pt x="281" y="136"/>
                    </a:lnTo>
                    <a:lnTo>
                      <a:pt x="270" y="150"/>
                    </a:lnTo>
                    <a:lnTo>
                      <a:pt x="261" y="163"/>
                    </a:lnTo>
                    <a:lnTo>
                      <a:pt x="251" y="175"/>
                    </a:lnTo>
                    <a:lnTo>
                      <a:pt x="236" y="194"/>
                    </a:lnTo>
                    <a:lnTo>
                      <a:pt x="221" y="211"/>
                    </a:lnTo>
                    <a:lnTo>
                      <a:pt x="205" y="228"/>
                    </a:lnTo>
                    <a:lnTo>
                      <a:pt x="189" y="246"/>
                    </a:lnTo>
                    <a:lnTo>
                      <a:pt x="173" y="263"/>
                    </a:lnTo>
                    <a:lnTo>
                      <a:pt x="155" y="280"/>
                    </a:lnTo>
                    <a:lnTo>
                      <a:pt x="140" y="297"/>
                    </a:lnTo>
                    <a:lnTo>
                      <a:pt x="125" y="316"/>
                    </a:lnTo>
                    <a:lnTo>
                      <a:pt x="121" y="331"/>
                    </a:lnTo>
                    <a:lnTo>
                      <a:pt x="115" y="345"/>
                    </a:lnTo>
                    <a:lnTo>
                      <a:pt x="112" y="359"/>
                    </a:lnTo>
                    <a:lnTo>
                      <a:pt x="120" y="371"/>
                    </a:lnTo>
                    <a:lnTo>
                      <a:pt x="120" y="377"/>
                    </a:lnTo>
                    <a:lnTo>
                      <a:pt x="117" y="383"/>
                    </a:lnTo>
                    <a:lnTo>
                      <a:pt x="114" y="386"/>
                    </a:lnTo>
                    <a:lnTo>
                      <a:pt x="109" y="385"/>
                    </a:lnTo>
                    <a:lnTo>
                      <a:pt x="102" y="380"/>
                    </a:lnTo>
                    <a:lnTo>
                      <a:pt x="95" y="378"/>
                    </a:lnTo>
                    <a:lnTo>
                      <a:pt x="88" y="376"/>
                    </a:lnTo>
                    <a:lnTo>
                      <a:pt x="83" y="374"/>
                    </a:lnTo>
                    <a:lnTo>
                      <a:pt x="71" y="368"/>
                    </a:lnTo>
                    <a:lnTo>
                      <a:pt x="61" y="362"/>
                    </a:lnTo>
                    <a:lnTo>
                      <a:pt x="50" y="355"/>
                    </a:lnTo>
                    <a:lnTo>
                      <a:pt x="41" y="347"/>
                    </a:lnTo>
                    <a:lnTo>
                      <a:pt x="32" y="339"/>
                    </a:lnTo>
                    <a:lnTo>
                      <a:pt x="23" y="331"/>
                    </a:lnTo>
                    <a:lnTo>
                      <a:pt x="14" y="322"/>
                    </a:lnTo>
                    <a:lnTo>
                      <a:pt x="4" y="312"/>
                    </a:lnTo>
                    <a:lnTo>
                      <a:pt x="0" y="300"/>
                    </a:lnTo>
                    <a:lnTo>
                      <a:pt x="4" y="297"/>
                    </a:lnTo>
                    <a:lnTo>
                      <a:pt x="8" y="296"/>
                    </a:lnTo>
                    <a:lnTo>
                      <a:pt x="12" y="294"/>
                    </a:lnTo>
                    <a:lnTo>
                      <a:pt x="17" y="293"/>
                    </a:lnTo>
                    <a:lnTo>
                      <a:pt x="22" y="292"/>
                    </a:lnTo>
                    <a:lnTo>
                      <a:pt x="26" y="291"/>
                    </a:lnTo>
                    <a:lnTo>
                      <a:pt x="31" y="288"/>
                    </a:lnTo>
                    <a:lnTo>
                      <a:pt x="34" y="285"/>
                    </a:lnTo>
                    <a:lnTo>
                      <a:pt x="61" y="254"/>
                    </a:lnTo>
                    <a:lnTo>
                      <a:pt x="82" y="219"/>
                    </a:lnTo>
                    <a:lnTo>
                      <a:pt x="100" y="182"/>
                    </a:lnTo>
                    <a:lnTo>
                      <a:pt x="116" y="144"/>
                    </a:lnTo>
                    <a:lnTo>
                      <a:pt x="131" y="106"/>
                    </a:lnTo>
                    <a:lnTo>
                      <a:pt x="148" y="69"/>
                    </a:lnTo>
                    <a:lnTo>
                      <a:pt x="168" y="34"/>
                    </a:lnTo>
                    <a:lnTo>
                      <a:pt x="192" y="0"/>
                    </a:lnTo>
                    <a:lnTo>
                      <a:pt x="199" y="3"/>
                    </a:lnTo>
                    <a:lnTo>
                      <a:pt x="205" y="7"/>
                    </a:lnTo>
                    <a:lnTo>
                      <a:pt x="212" y="12"/>
                    </a:lnTo>
                    <a:lnTo>
                      <a:pt x="217" y="15"/>
                    </a:lnTo>
                    <a:close/>
                  </a:path>
                </a:pathLst>
              </a:custGeom>
              <a:solidFill>
                <a:srgbClr val="3F3F3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0" name="Freeform 186"/>
              <p:cNvSpPr>
                <a:spLocks/>
              </p:cNvSpPr>
              <p:nvPr/>
            </p:nvSpPr>
            <p:spPr bwMode="auto">
              <a:xfrm>
                <a:off x="4458" y="2038"/>
                <a:ext cx="80" cy="108"/>
              </a:xfrm>
              <a:custGeom>
                <a:avLst/>
                <a:gdLst/>
                <a:ahLst/>
                <a:cxnLst>
                  <a:cxn ang="0">
                    <a:pos x="159" y="25"/>
                  </a:cxn>
                  <a:cxn ang="0">
                    <a:pos x="158" y="35"/>
                  </a:cxn>
                  <a:cxn ang="0">
                    <a:pos x="153" y="43"/>
                  </a:cxn>
                  <a:cxn ang="0">
                    <a:pos x="148" y="52"/>
                  </a:cxn>
                  <a:cxn ang="0">
                    <a:pos x="144" y="61"/>
                  </a:cxn>
                  <a:cxn ang="0">
                    <a:pos x="135" y="85"/>
                  </a:cxn>
                  <a:cxn ang="0">
                    <a:pos x="127" y="112"/>
                  </a:cxn>
                  <a:cxn ang="0">
                    <a:pos x="123" y="138"/>
                  </a:cxn>
                  <a:cxn ang="0">
                    <a:pos x="128" y="165"/>
                  </a:cxn>
                  <a:cxn ang="0">
                    <a:pos x="120" y="167"/>
                  </a:cxn>
                  <a:cxn ang="0">
                    <a:pos x="112" y="171"/>
                  </a:cxn>
                  <a:cxn ang="0">
                    <a:pos x="103" y="173"/>
                  </a:cxn>
                  <a:cxn ang="0">
                    <a:pos x="95" y="176"/>
                  </a:cxn>
                  <a:cxn ang="0">
                    <a:pos x="89" y="180"/>
                  </a:cxn>
                  <a:cxn ang="0">
                    <a:pos x="80" y="184"/>
                  </a:cxn>
                  <a:cxn ang="0">
                    <a:pos x="74" y="189"/>
                  </a:cxn>
                  <a:cxn ang="0">
                    <a:pos x="67" y="194"/>
                  </a:cxn>
                  <a:cxn ang="0">
                    <a:pos x="37" y="214"/>
                  </a:cxn>
                  <a:cxn ang="0">
                    <a:pos x="46" y="198"/>
                  </a:cxn>
                  <a:cxn ang="0">
                    <a:pos x="54" y="182"/>
                  </a:cxn>
                  <a:cxn ang="0">
                    <a:pos x="62" y="165"/>
                  </a:cxn>
                  <a:cxn ang="0">
                    <a:pos x="68" y="148"/>
                  </a:cxn>
                  <a:cxn ang="0">
                    <a:pos x="75" y="146"/>
                  </a:cxn>
                  <a:cxn ang="0">
                    <a:pos x="80" y="144"/>
                  </a:cxn>
                  <a:cxn ang="0">
                    <a:pos x="86" y="142"/>
                  </a:cxn>
                  <a:cxn ang="0">
                    <a:pos x="90" y="136"/>
                  </a:cxn>
                  <a:cxn ang="0">
                    <a:pos x="91" y="126"/>
                  </a:cxn>
                  <a:cxn ang="0">
                    <a:pos x="91" y="116"/>
                  </a:cxn>
                  <a:cxn ang="0">
                    <a:pos x="89" y="108"/>
                  </a:cxn>
                  <a:cxn ang="0">
                    <a:pos x="83" y="103"/>
                  </a:cxn>
                  <a:cxn ang="0">
                    <a:pos x="76" y="99"/>
                  </a:cxn>
                  <a:cxn ang="0">
                    <a:pos x="68" y="98"/>
                  </a:cxn>
                  <a:cxn ang="0">
                    <a:pos x="59" y="99"/>
                  </a:cxn>
                  <a:cxn ang="0">
                    <a:pos x="52" y="104"/>
                  </a:cxn>
                  <a:cxn ang="0">
                    <a:pos x="44" y="119"/>
                  </a:cxn>
                  <a:cxn ang="0">
                    <a:pos x="45" y="134"/>
                  </a:cxn>
                  <a:cxn ang="0">
                    <a:pos x="46" y="149"/>
                  </a:cxn>
                  <a:cxn ang="0">
                    <a:pos x="38" y="164"/>
                  </a:cxn>
                  <a:cxn ang="0">
                    <a:pos x="29" y="175"/>
                  </a:cxn>
                  <a:cxn ang="0">
                    <a:pos x="23" y="190"/>
                  </a:cxn>
                  <a:cxn ang="0">
                    <a:pos x="16" y="204"/>
                  </a:cxn>
                  <a:cxn ang="0">
                    <a:pos x="8" y="217"/>
                  </a:cxn>
                  <a:cxn ang="0">
                    <a:pos x="8" y="191"/>
                  </a:cxn>
                  <a:cxn ang="0">
                    <a:pos x="7" y="167"/>
                  </a:cxn>
                  <a:cxn ang="0">
                    <a:pos x="4" y="143"/>
                  </a:cxn>
                  <a:cxn ang="0">
                    <a:pos x="0" y="119"/>
                  </a:cxn>
                  <a:cxn ang="0">
                    <a:pos x="17" y="105"/>
                  </a:cxn>
                  <a:cxn ang="0">
                    <a:pos x="33" y="92"/>
                  </a:cxn>
                  <a:cxn ang="0">
                    <a:pos x="49" y="78"/>
                  </a:cxn>
                  <a:cxn ang="0">
                    <a:pos x="65" y="63"/>
                  </a:cxn>
                  <a:cxn ang="0">
                    <a:pos x="79" y="48"/>
                  </a:cxn>
                  <a:cxn ang="0">
                    <a:pos x="93" y="33"/>
                  </a:cxn>
                  <a:cxn ang="0">
                    <a:pos x="106" y="17"/>
                  </a:cxn>
                  <a:cxn ang="0">
                    <a:pos x="117" y="0"/>
                  </a:cxn>
                  <a:cxn ang="0">
                    <a:pos x="159" y="25"/>
                  </a:cxn>
                </a:cxnLst>
                <a:rect l="0" t="0" r="r" b="b"/>
                <a:pathLst>
                  <a:path w="159" h="217">
                    <a:moveTo>
                      <a:pt x="159" y="25"/>
                    </a:moveTo>
                    <a:lnTo>
                      <a:pt x="158" y="35"/>
                    </a:lnTo>
                    <a:lnTo>
                      <a:pt x="153" y="43"/>
                    </a:lnTo>
                    <a:lnTo>
                      <a:pt x="148" y="52"/>
                    </a:lnTo>
                    <a:lnTo>
                      <a:pt x="144" y="61"/>
                    </a:lnTo>
                    <a:lnTo>
                      <a:pt x="135" y="85"/>
                    </a:lnTo>
                    <a:lnTo>
                      <a:pt x="127" y="112"/>
                    </a:lnTo>
                    <a:lnTo>
                      <a:pt x="123" y="138"/>
                    </a:lnTo>
                    <a:lnTo>
                      <a:pt x="128" y="165"/>
                    </a:lnTo>
                    <a:lnTo>
                      <a:pt x="120" y="167"/>
                    </a:lnTo>
                    <a:lnTo>
                      <a:pt x="112" y="171"/>
                    </a:lnTo>
                    <a:lnTo>
                      <a:pt x="103" y="173"/>
                    </a:lnTo>
                    <a:lnTo>
                      <a:pt x="95" y="176"/>
                    </a:lnTo>
                    <a:lnTo>
                      <a:pt x="89" y="180"/>
                    </a:lnTo>
                    <a:lnTo>
                      <a:pt x="80" y="184"/>
                    </a:lnTo>
                    <a:lnTo>
                      <a:pt x="74" y="189"/>
                    </a:lnTo>
                    <a:lnTo>
                      <a:pt x="67" y="194"/>
                    </a:lnTo>
                    <a:lnTo>
                      <a:pt x="37" y="214"/>
                    </a:lnTo>
                    <a:lnTo>
                      <a:pt x="46" y="198"/>
                    </a:lnTo>
                    <a:lnTo>
                      <a:pt x="54" y="182"/>
                    </a:lnTo>
                    <a:lnTo>
                      <a:pt x="62" y="165"/>
                    </a:lnTo>
                    <a:lnTo>
                      <a:pt x="68" y="148"/>
                    </a:lnTo>
                    <a:lnTo>
                      <a:pt x="75" y="146"/>
                    </a:lnTo>
                    <a:lnTo>
                      <a:pt x="80" y="144"/>
                    </a:lnTo>
                    <a:lnTo>
                      <a:pt x="86" y="142"/>
                    </a:lnTo>
                    <a:lnTo>
                      <a:pt x="90" y="136"/>
                    </a:lnTo>
                    <a:lnTo>
                      <a:pt x="91" y="126"/>
                    </a:lnTo>
                    <a:lnTo>
                      <a:pt x="91" y="116"/>
                    </a:lnTo>
                    <a:lnTo>
                      <a:pt x="89" y="108"/>
                    </a:lnTo>
                    <a:lnTo>
                      <a:pt x="83" y="103"/>
                    </a:lnTo>
                    <a:lnTo>
                      <a:pt x="76" y="99"/>
                    </a:lnTo>
                    <a:lnTo>
                      <a:pt x="68" y="98"/>
                    </a:lnTo>
                    <a:lnTo>
                      <a:pt x="59" y="99"/>
                    </a:lnTo>
                    <a:lnTo>
                      <a:pt x="52" y="104"/>
                    </a:lnTo>
                    <a:lnTo>
                      <a:pt x="44" y="119"/>
                    </a:lnTo>
                    <a:lnTo>
                      <a:pt x="45" y="134"/>
                    </a:lnTo>
                    <a:lnTo>
                      <a:pt x="46" y="149"/>
                    </a:lnTo>
                    <a:lnTo>
                      <a:pt x="38" y="164"/>
                    </a:lnTo>
                    <a:lnTo>
                      <a:pt x="29" y="175"/>
                    </a:lnTo>
                    <a:lnTo>
                      <a:pt x="23" y="190"/>
                    </a:lnTo>
                    <a:lnTo>
                      <a:pt x="16" y="204"/>
                    </a:lnTo>
                    <a:lnTo>
                      <a:pt x="8" y="217"/>
                    </a:lnTo>
                    <a:lnTo>
                      <a:pt x="8" y="191"/>
                    </a:lnTo>
                    <a:lnTo>
                      <a:pt x="7" y="167"/>
                    </a:lnTo>
                    <a:lnTo>
                      <a:pt x="4" y="143"/>
                    </a:lnTo>
                    <a:lnTo>
                      <a:pt x="0" y="119"/>
                    </a:lnTo>
                    <a:lnTo>
                      <a:pt x="17" y="105"/>
                    </a:lnTo>
                    <a:lnTo>
                      <a:pt x="33" y="92"/>
                    </a:lnTo>
                    <a:lnTo>
                      <a:pt x="49" y="78"/>
                    </a:lnTo>
                    <a:lnTo>
                      <a:pt x="65" y="63"/>
                    </a:lnTo>
                    <a:lnTo>
                      <a:pt x="79" y="48"/>
                    </a:lnTo>
                    <a:lnTo>
                      <a:pt x="93" y="33"/>
                    </a:lnTo>
                    <a:lnTo>
                      <a:pt x="106" y="17"/>
                    </a:lnTo>
                    <a:lnTo>
                      <a:pt x="117" y="0"/>
                    </a:lnTo>
                    <a:lnTo>
                      <a:pt x="159" y="25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602" name="Group 338"/>
            <p:cNvGrpSpPr>
              <a:grpSpLocks/>
            </p:cNvGrpSpPr>
            <p:nvPr/>
          </p:nvGrpSpPr>
          <p:grpSpPr bwMode="auto">
            <a:xfrm>
              <a:off x="5334000" y="152400"/>
              <a:ext cx="3606800" cy="3471863"/>
              <a:chOff x="3488" y="672"/>
              <a:chExt cx="2272" cy="2187"/>
            </a:xfrm>
          </p:grpSpPr>
          <p:sp>
            <p:nvSpPr>
              <p:cNvPr id="11452" name="AutoShape 188"/>
              <p:cNvSpPr>
                <a:spLocks noChangeAspect="1" noChangeArrowheads="1" noTextEdit="1"/>
              </p:cNvSpPr>
              <p:nvPr/>
            </p:nvSpPr>
            <p:spPr bwMode="auto">
              <a:xfrm>
                <a:off x="3488" y="672"/>
                <a:ext cx="2272" cy="21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0" name="Freeform 196"/>
              <p:cNvSpPr>
                <a:spLocks/>
              </p:cNvSpPr>
              <p:nvPr/>
            </p:nvSpPr>
            <p:spPr bwMode="auto">
              <a:xfrm>
                <a:off x="3488" y="672"/>
                <a:ext cx="2038" cy="2131"/>
              </a:xfrm>
              <a:custGeom>
                <a:avLst/>
                <a:gdLst/>
                <a:ahLst/>
                <a:cxnLst>
                  <a:cxn ang="0">
                    <a:pos x="647" y="82"/>
                  </a:cxn>
                  <a:cxn ang="0">
                    <a:pos x="762" y="169"/>
                  </a:cxn>
                  <a:cxn ang="0">
                    <a:pos x="751" y="352"/>
                  </a:cxn>
                  <a:cxn ang="0">
                    <a:pos x="824" y="378"/>
                  </a:cxn>
                  <a:cxn ang="0">
                    <a:pos x="903" y="582"/>
                  </a:cxn>
                  <a:cxn ang="0">
                    <a:pos x="680" y="934"/>
                  </a:cxn>
                  <a:cxn ang="0">
                    <a:pos x="586" y="1053"/>
                  </a:cxn>
                  <a:cxn ang="0">
                    <a:pos x="580" y="1372"/>
                  </a:cxn>
                  <a:cxn ang="0">
                    <a:pos x="719" y="1369"/>
                  </a:cxn>
                  <a:cxn ang="0">
                    <a:pos x="914" y="1254"/>
                  </a:cxn>
                  <a:cxn ang="0">
                    <a:pos x="1143" y="1139"/>
                  </a:cxn>
                  <a:cxn ang="0">
                    <a:pos x="1341" y="1128"/>
                  </a:cxn>
                  <a:cxn ang="0">
                    <a:pos x="1492" y="1214"/>
                  </a:cxn>
                  <a:cxn ang="0">
                    <a:pos x="1596" y="1377"/>
                  </a:cxn>
                  <a:cxn ang="0">
                    <a:pos x="1639" y="1437"/>
                  </a:cxn>
                  <a:cxn ang="0">
                    <a:pos x="1730" y="1462"/>
                  </a:cxn>
                  <a:cxn ang="0">
                    <a:pos x="1840" y="1287"/>
                  </a:cxn>
                  <a:cxn ang="0">
                    <a:pos x="1894" y="1164"/>
                  </a:cxn>
                  <a:cxn ang="0">
                    <a:pos x="1973" y="776"/>
                  </a:cxn>
                  <a:cxn ang="0">
                    <a:pos x="2006" y="531"/>
                  </a:cxn>
                  <a:cxn ang="0">
                    <a:pos x="2027" y="934"/>
                  </a:cxn>
                  <a:cxn ang="0">
                    <a:pos x="1913" y="1401"/>
                  </a:cxn>
                  <a:cxn ang="0">
                    <a:pos x="1794" y="1541"/>
                  </a:cxn>
                  <a:cxn ang="0">
                    <a:pos x="1744" y="1717"/>
                  </a:cxn>
                  <a:cxn ang="0">
                    <a:pos x="1891" y="2041"/>
                  </a:cxn>
                  <a:cxn ang="0">
                    <a:pos x="1826" y="2117"/>
                  </a:cxn>
                  <a:cxn ang="0">
                    <a:pos x="1725" y="2123"/>
                  </a:cxn>
                  <a:cxn ang="0">
                    <a:pos x="1639" y="2120"/>
                  </a:cxn>
                  <a:cxn ang="0">
                    <a:pos x="1557" y="2073"/>
                  </a:cxn>
                  <a:cxn ang="0">
                    <a:pos x="1510" y="2038"/>
                  </a:cxn>
                  <a:cxn ang="0">
                    <a:pos x="1435" y="2027"/>
                  </a:cxn>
                  <a:cxn ang="0">
                    <a:pos x="1453" y="1911"/>
                  </a:cxn>
                  <a:cxn ang="0">
                    <a:pos x="1348" y="1911"/>
                  </a:cxn>
                  <a:cxn ang="0">
                    <a:pos x="1025" y="1908"/>
                  </a:cxn>
                  <a:cxn ang="0">
                    <a:pos x="942" y="1976"/>
                  </a:cxn>
                  <a:cxn ang="0">
                    <a:pos x="762" y="2120"/>
                  </a:cxn>
                  <a:cxn ang="0">
                    <a:pos x="658" y="2106"/>
                  </a:cxn>
                  <a:cxn ang="0">
                    <a:pos x="605" y="2062"/>
                  </a:cxn>
                  <a:cxn ang="0">
                    <a:pos x="558" y="2030"/>
                  </a:cxn>
                  <a:cxn ang="0">
                    <a:pos x="504" y="2019"/>
                  </a:cxn>
                  <a:cxn ang="0">
                    <a:pos x="586" y="1821"/>
                  </a:cxn>
                  <a:cxn ang="0">
                    <a:pos x="514" y="1764"/>
                  </a:cxn>
                  <a:cxn ang="0">
                    <a:pos x="403" y="1678"/>
                  </a:cxn>
                  <a:cxn ang="0">
                    <a:pos x="378" y="1599"/>
                  </a:cxn>
                  <a:cxn ang="0">
                    <a:pos x="335" y="1466"/>
                  </a:cxn>
                  <a:cxn ang="0">
                    <a:pos x="87" y="917"/>
                  </a:cxn>
                  <a:cxn ang="0">
                    <a:pos x="0" y="277"/>
                  </a:cxn>
                  <a:cxn ang="0">
                    <a:pos x="141" y="61"/>
                  </a:cxn>
                  <a:cxn ang="0">
                    <a:pos x="226" y="68"/>
                  </a:cxn>
                  <a:cxn ang="0">
                    <a:pos x="474" y="3"/>
                  </a:cxn>
                  <a:cxn ang="0">
                    <a:pos x="594" y="57"/>
                  </a:cxn>
                </a:cxnLst>
                <a:rect l="0" t="0" r="r" b="b"/>
                <a:pathLst>
                  <a:path w="2038" h="2131">
                    <a:moveTo>
                      <a:pt x="594" y="57"/>
                    </a:moveTo>
                    <a:lnTo>
                      <a:pt x="612" y="93"/>
                    </a:lnTo>
                    <a:lnTo>
                      <a:pt x="647" y="82"/>
                    </a:lnTo>
                    <a:lnTo>
                      <a:pt x="694" y="90"/>
                    </a:lnTo>
                    <a:lnTo>
                      <a:pt x="738" y="119"/>
                    </a:lnTo>
                    <a:lnTo>
                      <a:pt x="762" y="169"/>
                    </a:lnTo>
                    <a:lnTo>
                      <a:pt x="762" y="259"/>
                    </a:lnTo>
                    <a:lnTo>
                      <a:pt x="756" y="348"/>
                    </a:lnTo>
                    <a:lnTo>
                      <a:pt x="751" y="352"/>
                    </a:lnTo>
                    <a:lnTo>
                      <a:pt x="776" y="370"/>
                    </a:lnTo>
                    <a:lnTo>
                      <a:pt x="781" y="370"/>
                    </a:lnTo>
                    <a:lnTo>
                      <a:pt x="824" y="378"/>
                    </a:lnTo>
                    <a:lnTo>
                      <a:pt x="863" y="414"/>
                    </a:lnTo>
                    <a:lnTo>
                      <a:pt x="892" y="449"/>
                    </a:lnTo>
                    <a:lnTo>
                      <a:pt x="903" y="582"/>
                    </a:lnTo>
                    <a:lnTo>
                      <a:pt x="848" y="722"/>
                    </a:lnTo>
                    <a:lnTo>
                      <a:pt x="713" y="895"/>
                    </a:lnTo>
                    <a:lnTo>
                      <a:pt x="680" y="934"/>
                    </a:lnTo>
                    <a:lnTo>
                      <a:pt x="640" y="980"/>
                    </a:lnTo>
                    <a:lnTo>
                      <a:pt x="601" y="1035"/>
                    </a:lnTo>
                    <a:lnTo>
                      <a:pt x="586" y="1053"/>
                    </a:lnTo>
                    <a:lnTo>
                      <a:pt x="580" y="1290"/>
                    </a:lnTo>
                    <a:lnTo>
                      <a:pt x="564" y="1330"/>
                    </a:lnTo>
                    <a:lnTo>
                      <a:pt x="580" y="1372"/>
                    </a:lnTo>
                    <a:lnTo>
                      <a:pt x="637" y="1352"/>
                    </a:lnTo>
                    <a:lnTo>
                      <a:pt x="691" y="1354"/>
                    </a:lnTo>
                    <a:lnTo>
                      <a:pt x="719" y="1369"/>
                    </a:lnTo>
                    <a:lnTo>
                      <a:pt x="765" y="1354"/>
                    </a:lnTo>
                    <a:lnTo>
                      <a:pt x="895" y="1254"/>
                    </a:lnTo>
                    <a:lnTo>
                      <a:pt x="914" y="1254"/>
                    </a:lnTo>
                    <a:lnTo>
                      <a:pt x="1004" y="1168"/>
                    </a:lnTo>
                    <a:lnTo>
                      <a:pt x="1118" y="1128"/>
                    </a:lnTo>
                    <a:lnTo>
                      <a:pt x="1143" y="1139"/>
                    </a:lnTo>
                    <a:lnTo>
                      <a:pt x="1197" y="1113"/>
                    </a:lnTo>
                    <a:lnTo>
                      <a:pt x="1302" y="1118"/>
                    </a:lnTo>
                    <a:lnTo>
                      <a:pt x="1341" y="1128"/>
                    </a:lnTo>
                    <a:lnTo>
                      <a:pt x="1395" y="1168"/>
                    </a:lnTo>
                    <a:lnTo>
                      <a:pt x="1456" y="1189"/>
                    </a:lnTo>
                    <a:lnTo>
                      <a:pt x="1492" y="1214"/>
                    </a:lnTo>
                    <a:lnTo>
                      <a:pt x="1532" y="1282"/>
                    </a:lnTo>
                    <a:lnTo>
                      <a:pt x="1545" y="1315"/>
                    </a:lnTo>
                    <a:lnTo>
                      <a:pt x="1596" y="1377"/>
                    </a:lnTo>
                    <a:lnTo>
                      <a:pt x="1607" y="1401"/>
                    </a:lnTo>
                    <a:lnTo>
                      <a:pt x="1607" y="1420"/>
                    </a:lnTo>
                    <a:lnTo>
                      <a:pt x="1639" y="1437"/>
                    </a:lnTo>
                    <a:lnTo>
                      <a:pt x="1701" y="1426"/>
                    </a:lnTo>
                    <a:lnTo>
                      <a:pt x="1712" y="1426"/>
                    </a:lnTo>
                    <a:lnTo>
                      <a:pt x="1730" y="1462"/>
                    </a:lnTo>
                    <a:lnTo>
                      <a:pt x="1805" y="1377"/>
                    </a:lnTo>
                    <a:lnTo>
                      <a:pt x="1840" y="1301"/>
                    </a:lnTo>
                    <a:lnTo>
                      <a:pt x="1840" y="1287"/>
                    </a:lnTo>
                    <a:lnTo>
                      <a:pt x="1856" y="1268"/>
                    </a:lnTo>
                    <a:lnTo>
                      <a:pt x="1858" y="1246"/>
                    </a:lnTo>
                    <a:lnTo>
                      <a:pt x="1894" y="1164"/>
                    </a:lnTo>
                    <a:lnTo>
                      <a:pt x="1913" y="1077"/>
                    </a:lnTo>
                    <a:lnTo>
                      <a:pt x="1952" y="909"/>
                    </a:lnTo>
                    <a:lnTo>
                      <a:pt x="1973" y="776"/>
                    </a:lnTo>
                    <a:lnTo>
                      <a:pt x="1991" y="661"/>
                    </a:lnTo>
                    <a:lnTo>
                      <a:pt x="1995" y="528"/>
                    </a:lnTo>
                    <a:lnTo>
                      <a:pt x="2006" y="531"/>
                    </a:lnTo>
                    <a:lnTo>
                      <a:pt x="2013" y="553"/>
                    </a:lnTo>
                    <a:lnTo>
                      <a:pt x="2038" y="769"/>
                    </a:lnTo>
                    <a:lnTo>
                      <a:pt x="2027" y="934"/>
                    </a:lnTo>
                    <a:lnTo>
                      <a:pt x="1995" y="1168"/>
                    </a:lnTo>
                    <a:lnTo>
                      <a:pt x="1959" y="1312"/>
                    </a:lnTo>
                    <a:lnTo>
                      <a:pt x="1913" y="1401"/>
                    </a:lnTo>
                    <a:lnTo>
                      <a:pt x="1831" y="1488"/>
                    </a:lnTo>
                    <a:lnTo>
                      <a:pt x="1783" y="1516"/>
                    </a:lnTo>
                    <a:lnTo>
                      <a:pt x="1794" y="1541"/>
                    </a:lnTo>
                    <a:lnTo>
                      <a:pt x="1794" y="1584"/>
                    </a:lnTo>
                    <a:lnTo>
                      <a:pt x="1708" y="1685"/>
                    </a:lnTo>
                    <a:lnTo>
                      <a:pt x="1744" y="1717"/>
                    </a:lnTo>
                    <a:lnTo>
                      <a:pt x="1847" y="1850"/>
                    </a:lnTo>
                    <a:lnTo>
                      <a:pt x="1880" y="1965"/>
                    </a:lnTo>
                    <a:lnTo>
                      <a:pt x="1891" y="2041"/>
                    </a:lnTo>
                    <a:lnTo>
                      <a:pt x="1877" y="2081"/>
                    </a:lnTo>
                    <a:lnTo>
                      <a:pt x="1845" y="2123"/>
                    </a:lnTo>
                    <a:lnTo>
                      <a:pt x="1826" y="2117"/>
                    </a:lnTo>
                    <a:lnTo>
                      <a:pt x="1790" y="2081"/>
                    </a:lnTo>
                    <a:lnTo>
                      <a:pt x="1765" y="2123"/>
                    </a:lnTo>
                    <a:lnTo>
                      <a:pt x="1725" y="2123"/>
                    </a:lnTo>
                    <a:lnTo>
                      <a:pt x="1671" y="2085"/>
                    </a:lnTo>
                    <a:lnTo>
                      <a:pt x="1657" y="2091"/>
                    </a:lnTo>
                    <a:lnTo>
                      <a:pt x="1639" y="2120"/>
                    </a:lnTo>
                    <a:lnTo>
                      <a:pt x="1614" y="2131"/>
                    </a:lnTo>
                    <a:lnTo>
                      <a:pt x="1579" y="2106"/>
                    </a:lnTo>
                    <a:lnTo>
                      <a:pt x="1557" y="2073"/>
                    </a:lnTo>
                    <a:lnTo>
                      <a:pt x="1549" y="2051"/>
                    </a:lnTo>
                    <a:lnTo>
                      <a:pt x="1532" y="2049"/>
                    </a:lnTo>
                    <a:lnTo>
                      <a:pt x="1510" y="2038"/>
                    </a:lnTo>
                    <a:lnTo>
                      <a:pt x="1481" y="2070"/>
                    </a:lnTo>
                    <a:lnTo>
                      <a:pt x="1467" y="2066"/>
                    </a:lnTo>
                    <a:lnTo>
                      <a:pt x="1435" y="2027"/>
                    </a:lnTo>
                    <a:lnTo>
                      <a:pt x="1420" y="1987"/>
                    </a:lnTo>
                    <a:lnTo>
                      <a:pt x="1428" y="1954"/>
                    </a:lnTo>
                    <a:lnTo>
                      <a:pt x="1453" y="1911"/>
                    </a:lnTo>
                    <a:lnTo>
                      <a:pt x="1448" y="1891"/>
                    </a:lnTo>
                    <a:lnTo>
                      <a:pt x="1395" y="1891"/>
                    </a:lnTo>
                    <a:lnTo>
                      <a:pt x="1348" y="1911"/>
                    </a:lnTo>
                    <a:lnTo>
                      <a:pt x="1244" y="1926"/>
                    </a:lnTo>
                    <a:lnTo>
                      <a:pt x="1104" y="1926"/>
                    </a:lnTo>
                    <a:lnTo>
                      <a:pt x="1025" y="1908"/>
                    </a:lnTo>
                    <a:lnTo>
                      <a:pt x="967" y="1897"/>
                    </a:lnTo>
                    <a:lnTo>
                      <a:pt x="953" y="1897"/>
                    </a:lnTo>
                    <a:lnTo>
                      <a:pt x="942" y="1976"/>
                    </a:lnTo>
                    <a:lnTo>
                      <a:pt x="920" y="2016"/>
                    </a:lnTo>
                    <a:lnTo>
                      <a:pt x="806" y="2120"/>
                    </a:lnTo>
                    <a:lnTo>
                      <a:pt x="762" y="2120"/>
                    </a:lnTo>
                    <a:lnTo>
                      <a:pt x="727" y="2085"/>
                    </a:lnTo>
                    <a:lnTo>
                      <a:pt x="683" y="2106"/>
                    </a:lnTo>
                    <a:lnTo>
                      <a:pt x="658" y="2106"/>
                    </a:lnTo>
                    <a:lnTo>
                      <a:pt x="626" y="2062"/>
                    </a:lnTo>
                    <a:lnTo>
                      <a:pt x="618" y="2055"/>
                    </a:lnTo>
                    <a:lnTo>
                      <a:pt x="605" y="2062"/>
                    </a:lnTo>
                    <a:lnTo>
                      <a:pt x="596" y="2076"/>
                    </a:lnTo>
                    <a:lnTo>
                      <a:pt x="586" y="2081"/>
                    </a:lnTo>
                    <a:lnTo>
                      <a:pt x="558" y="2030"/>
                    </a:lnTo>
                    <a:lnTo>
                      <a:pt x="544" y="2044"/>
                    </a:lnTo>
                    <a:lnTo>
                      <a:pt x="522" y="2044"/>
                    </a:lnTo>
                    <a:lnTo>
                      <a:pt x="504" y="2019"/>
                    </a:lnTo>
                    <a:lnTo>
                      <a:pt x="489" y="1941"/>
                    </a:lnTo>
                    <a:lnTo>
                      <a:pt x="504" y="1905"/>
                    </a:lnTo>
                    <a:lnTo>
                      <a:pt x="586" y="1821"/>
                    </a:lnTo>
                    <a:lnTo>
                      <a:pt x="582" y="1793"/>
                    </a:lnTo>
                    <a:lnTo>
                      <a:pt x="539" y="1779"/>
                    </a:lnTo>
                    <a:lnTo>
                      <a:pt x="514" y="1764"/>
                    </a:lnTo>
                    <a:lnTo>
                      <a:pt x="438" y="1660"/>
                    </a:lnTo>
                    <a:lnTo>
                      <a:pt x="432" y="1653"/>
                    </a:lnTo>
                    <a:lnTo>
                      <a:pt x="403" y="1678"/>
                    </a:lnTo>
                    <a:lnTo>
                      <a:pt x="392" y="1674"/>
                    </a:lnTo>
                    <a:lnTo>
                      <a:pt x="374" y="1639"/>
                    </a:lnTo>
                    <a:lnTo>
                      <a:pt x="378" y="1599"/>
                    </a:lnTo>
                    <a:lnTo>
                      <a:pt x="356" y="1548"/>
                    </a:lnTo>
                    <a:lnTo>
                      <a:pt x="363" y="1491"/>
                    </a:lnTo>
                    <a:lnTo>
                      <a:pt x="335" y="1466"/>
                    </a:lnTo>
                    <a:lnTo>
                      <a:pt x="273" y="1383"/>
                    </a:lnTo>
                    <a:lnTo>
                      <a:pt x="166" y="1171"/>
                    </a:lnTo>
                    <a:lnTo>
                      <a:pt x="87" y="917"/>
                    </a:lnTo>
                    <a:lnTo>
                      <a:pt x="11" y="521"/>
                    </a:lnTo>
                    <a:lnTo>
                      <a:pt x="0" y="405"/>
                    </a:lnTo>
                    <a:lnTo>
                      <a:pt x="0" y="277"/>
                    </a:lnTo>
                    <a:lnTo>
                      <a:pt x="22" y="179"/>
                    </a:lnTo>
                    <a:lnTo>
                      <a:pt x="76" y="101"/>
                    </a:lnTo>
                    <a:lnTo>
                      <a:pt x="141" y="61"/>
                    </a:lnTo>
                    <a:lnTo>
                      <a:pt x="166" y="57"/>
                    </a:lnTo>
                    <a:lnTo>
                      <a:pt x="174" y="57"/>
                    </a:lnTo>
                    <a:lnTo>
                      <a:pt x="226" y="68"/>
                    </a:lnTo>
                    <a:lnTo>
                      <a:pt x="299" y="115"/>
                    </a:lnTo>
                    <a:lnTo>
                      <a:pt x="395" y="40"/>
                    </a:lnTo>
                    <a:lnTo>
                      <a:pt x="474" y="3"/>
                    </a:lnTo>
                    <a:lnTo>
                      <a:pt x="500" y="0"/>
                    </a:lnTo>
                    <a:lnTo>
                      <a:pt x="558" y="29"/>
                    </a:lnTo>
                    <a:lnTo>
                      <a:pt x="594" y="5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1" name="Freeform 197"/>
              <p:cNvSpPr>
                <a:spLocks/>
              </p:cNvSpPr>
              <p:nvPr/>
            </p:nvSpPr>
            <p:spPr bwMode="auto">
              <a:xfrm>
                <a:off x="3499" y="693"/>
                <a:ext cx="873" cy="1509"/>
              </a:xfrm>
              <a:custGeom>
                <a:avLst/>
                <a:gdLst/>
                <a:ahLst/>
                <a:cxnLst>
                  <a:cxn ang="0">
                    <a:pos x="579" y="69"/>
                  </a:cxn>
                  <a:cxn ang="0">
                    <a:pos x="601" y="105"/>
                  </a:cxn>
                  <a:cxn ang="0">
                    <a:pos x="672" y="87"/>
                  </a:cxn>
                  <a:cxn ang="0">
                    <a:pos x="737" y="158"/>
                  </a:cxn>
                  <a:cxn ang="0">
                    <a:pos x="719" y="346"/>
                  </a:cxn>
                  <a:cxn ang="0">
                    <a:pos x="745" y="371"/>
                  </a:cxn>
                  <a:cxn ang="0">
                    <a:pos x="809" y="378"/>
                  </a:cxn>
                  <a:cxn ang="0">
                    <a:pos x="873" y="561"/>
                  </a:cxn>
                  <a:cxn ang="0">
                    <a:pos x="770" y="762"/>
                  </a:cxn>
                  <a:cxn ang="0">
                    <a:pos x="579" y="880"/>
                  </a:cxn>
                  <a:cxn ang="0">
                    <a:pos x="651" y="802"/>
                  </a:cxn>
                  <a:cxn ang="0">
                    <a:pos x="802" y="594"/>
                  </a:cxn>
                  <a:cxn ang="0">
                    <a:pos x="816" y="493"/>
                  </a:cxn>
                  <a:cxn ang="0">
                    <a:pos x="820" y="475"/>
                  </a:cxn>
                  <a:cxn ang="0">
                    <a:pos x="798" y="464"/>
                  </a:cxn>
                  <a:cxn ang="0">
                    <a:pos x="784" y="503"/>
                  </a:cxn>
                  <a:cxn ang="0">
                    <a:pos x="651" y="586"/>
                  </a:cxn>
                  <a:cxn ang="0">
                    <a:pos x="511" y="600"/>
                  </a:cxn>
                  <a:cxn ang="0">
                    <a:pos x="352" y="532"/>
                  </a:cxn>
                  <a:cxn ang="0">
                    <a:pos x="251" y="420"/>
                  </a:cxn>
                  <a:cxn ang="0">
                    <a:pos x="180" y="241"/>
                  </a:cxn>
                  <a:cxn ang="0">
                    <a:pos x="165" y="129"/>
                  </a:cxn>
                  <a:cxn ang="0">
                    <a:pos x="173" y="101"/>
                  </a:cxn>
                  <a:cxn ang="0">
                    <a:pos x="137" y="116"/>
                  </a:cxn>
                  <a:cxn ang="0">
                    <a:pos x="47" y="403"/>
                  </a:cxn>
                  <a:cxn ang="0">
                    <a:pos x="112" y="665"/>
                  </a:cxn>
                  <a:cxn ang="0">
                    <a:pos x="155" y="730"/>
                  </a:cxn>
                  <a:cxn ang="0">
                    <a:pos x="133" y="989"/>
                  </a:cxn>
                  <a:cxn ang="0">
                    <a:pos x="212" y="1182"/>
                  </a:cxn>
                  <a:cxn ang="0">
                    <a:pos x="403" y="1341"/>
                  </a:cxn>
                  <a:cxn ang="0">
                    <a:pos x="503" y="1351"/>
                  </a:cxn>
                  <a:cxn ang="0">
                    <a:pos x="528" y="1333"/>
                  </a:cxn>
                  <a:cxn ang="0">
                    <a:pos x="564" y="1388"/>
                  </a:cxn>
                  <a:cxn ang="0">
                    <a:pos x="594" y="1488"/>
                  </a:cxn>
                  <a:cxn ang="0">
                    <a:pos x="457" y="1509"/>
                  </a:cxn>
                  <a:cxn ang="0">
                    <a:pos x="417" y="1463"/>
                  </a:cxn>
                  <a:cxn ang="0">
                    <a:pos x="414" y="1394"/>
                  </a:cxn>
                  <a:cxn ang="0">
                    <a:pos x="400" y="1430"/>
                  </a:cxn>
                  <a:cxn ang="0">
                    <a:pos x="349" y="1445"/>
                  </a:cxn>
                  <a:cxn ang="0">
                    <a:pos x="240" y="1298"/>
                  </a:cxn>
                  <a:cxn ang="0">
                    <a:pos x="57" y="748"/>
                  </a:cxn>
                  <a:cxn ang="0">
                    <a:pos x="0" y="270"/>
                  </a:cxn>
                  <a:cxn ang="0">
                    <a:pos x="76" y="91"/>
                  </a:cxn>
                  <a:cxn ang="0">
                    <a:pos x="187" y="58"/>
                  </a:cxn>
                  <a:cxn ang="0">
                    <a:pos x="291" y="123"/>
                  </a:cxn>
                  <a:cxn ang="0">
                    <a:pos x="460" y="4"/>
                  </a:cxn>
                  <a:cxn ang="0">
                    <a:pos x="518" y="11"/>
                  </a:cxn>
                </a:cxnLst>
                <a:rect l="0" t="0" r="r" b="b"/>
                <a:pathLst>
                  <a:path w="873" h="1509">
                    <a:moveTo>
                      <a:pt x="569" y="47"/>
                    </a:moveTo>
                    <a:lnTo>
                      <a:pt x="579" y="69"/>
                    </a:lnTo>
                    <a:lnTo>
                      <a:pt x="583" y="91"/>
                    </a:lnTo>
                    <a:lnTo>
                      <a:pt x="601" y="105"/>
                    </a:lnTo>
                    <a:lnTo>
                      <a:pt x="632" y="82"/>
                    </a:lnTo>
                    <a:lnTo>
                      <a:pt x="672" y="87"/>
                    </a:lnTo>
                    <a:lnTo>
                      <a:pt x="719" y="118"/>
                    </a:lnTo>
                    <a:lnTo>
                      <a:pt x="737" y="158"/>
                    </a:lnTo>
                    <a:lnTo>
                      <a:pt x="734" y="273"/>
                    </a:lnTo>
                    <a:lnTo>
                      <a:pt x="719" y="346"/>
                    </a:lnTo>
                    <a:lnTo>
                      <a:pt x="723" y="357"/>
                    </a:lnTo>
                    <a:lnTo>
                      <a:pt x="745" y="371"/>
                    </a:lnTo>
                    <a:lnTo>
                      <a:pt x="754" y="363"/>
                    </a:lnTo>
                    <a:lnTo>
                      <a:pt x="809" y="378"/>
                    </a:lnTo>
                    <a:lnTo>
                      <a:pt x="862" y="435"/>
                    </a:lnTo>
                    <a:lnTo>
                      <a:pt x="873" y="561"/>
                    </a:lnTo>
                    <a:lnTo>
                      <a:pt x="827" y="679"/>
                    </a:lnTo>
                    <a:lnTo>
                      <a:pt x="770" y="762"/>
                    </a:lnTo>
                    <a:lnTo>
                      <a:pt x="585" y="981"/>
                    </a:lnTo>
                    <a:lnTo>
                      <a:pt x="579" y="880"/>
                    </a:lnTo>
                    <a:lnTo>
                      <a:pt x="569" y="852"/>
                    </a:lnTo>
                    <a:lnTo>
                      <a:pt x="651" y="802"/>
                    </a:lnTo>
                    <a:lnTo>
                      <a:pt x="754" y="686"/>
                    </a:lnTo>
                    <a:lnTo>
                      <a:pt x="802" y="594"/>
                    </a:lnTo>
                    <a:lnTo>
                      <a:pt x="816" y="536"/>
                    </a:lnTo>
                    <a:lnTo>
                      <a:pt x="816" y="493"/>
                    </a:lnTo>
                    <a:lnTo>
                      <a:pt x="820" y="485"/>
                    </a:lnTo>
                    <a:lnTo>
                      <a:pt x="820" y="475"/>
                    </a:lnTo>
                    <a:lnTo>
                      <a:pt x="809" y="464"/>
                    </a:lnTo>
                    <a:lnTo>
                      <a:pt x="798" y="464"/>
                    </a:lnTo>
                    <a:lnTo>
                      <a:pt x="787" y="482"/>
                    </a:lnTo>
                    <a:lnTo>
                      <a:pt x="784" y="503"/>
                    </a:lnTo>
                    <a:lnTo>
                      <a:pt x="694" y="572"/>
                    </a:lnTo>
                    <a:lnTo>
                      <a:pt x="651" y="586"/>
                    </a:lnTo>
                    <a:lnTo>
                      <a:pt x="560" y="600"/>
                    </a:lnTo>
                    <a:lnTo>
                      <a:pt x="511" y="600"/>
                    </a:lnTo>
                    <a:lnTo>
                      <a:pt x="421" y="569"/>
                    </a:lnTo>
                    <a:lnTo>
                      <a:pt x="352" y="532"/>
                    </a:lnTo>
                    <a:lnTo>
                      <a:pt x="283" y="460"/>
                    </a:lnTo>
                    <a:lnTo>
                      <a:pt x="251" y="420"/>
                    </a:lnTo>
                    <a:lnTo>
                      <a:pt x="226" y="382"/>
                    </a:lnTo>
                    <a:lnTo>
                      <a:pt x="180" y="241"/>
                    </a:lnTo>
                    <a:lnTo>
                      <a:pt x="165" y="194"/>
                    </a:lnTo>
                    <a:lnTo>
                      <a:pt x="165" y="129"/>
                    </a:lnTo>
                    <a:lnTo>
                      <a:pt x="173" y="116"/>
                    </a:lnTo>
                    <a:lnTo>
                      <a:pt x="173" y="101"/>
                    </a:lnTo>
                    <a:lnTo>
                      <a:pt x="165" y="94"/>
                    </a:lnTo>
                    <a:lnTo>
                      <a:pt x="137" y="116"/>
                    </a:lnTo>
                    <a:lnTo>
                      <a:pt x="93" y="199"/>
                    </a:lnTo>
                    <a:lnTo>
                      <a:pt x="47" y="403"/>
                    </a:lnTo>
                    <a:lnTo>
                      <a:pt x="76" y="572"/>
                    </a:lnTo>
                    <a:lnTo>
                      <a:pt x="112" y="665"/>
                    </a:lnTo>
                    <a:lnTo>
                      <a:pt x="144" y="719"/>
                    </a:lnTo>
                    <a:lnTo>
                      <a:pt x="155" y="730"/>
                    </a:lnTo>
                    <a:lnTo>
                      <a:pt x="133" y="834"/>
                    </a:lnTo>
                    <a:lnTo>
                      <a:pt x="133" y="989"/>
                    </a:lnTo>
                    <a:lnTo>
                      <a:pt x="158" y="1079"/>
                    </a:lnTo>
                    <a:lnTo>
                      <a:pt x="212" y="1182"/>
                    </a:lnTo>
                    <a:lnTo>
                      <a:pt x="299" y="1276"/>
                    </a:lnTo>
                    <a:lnTo>
                      <a:pt x="403" y="1341"/>
                    </a:lnTo>
                    <a:lnTo>
                      <a:pt x="446" y="1356"/>
                    </a:lnTo>
                    <a:lnTo>
                      <a:pt x="503" y="1351"/>
                    </a:lnTo>
                    <a:lnTo>
                      <a:pt x="525" y="1337"/>
                    </a:lnTo>
                    <a:lnTo>
                      <a:pt x="528" y="1333"/>
                    </a:lnTo>
                    <a:lnTo>
                      <a:pt x="539" y="1333"/>
                    </a:lnTo>
                    <a:lnTo>
                      <a:pt x="564" y="1388"/>
                    </a:lnTo>
                    <a:lnTo>
                      <a:pt x="618" y="1456"/>
                    </a:lnTo>
                    <a:lnTo>
                      <a:pt x="594" y="1488"/>
                    </a:lnTo>
                    <a:lnTo>
                      <a:pt x="553" y="1509"/>
                    </a:lnTo>
                    <a:lnTo>
                      <a:pt x="457" y="1509"/>
                    </a:lnTo>
                    <a:lnTo>
                      <a:pt x="425" y="1495"/>
                    </a:lnTo>
                    <a:lnTo>
                      <a:pt x="417" y="1463"/>
                    </a:lnTo>
                    <a:lnTo>
                      <a:pt x="425" y="1402"/>
                    </a:lnTo>
                    <a:lnTo>
                      <a:pt x="414" y="1394"/>
                    </a:lnTo>
                    <a:lnTo>
                      <a:pt x="400" y="1413"/>
                    </a:lnTo>
                    <a:lnTo>
                      <a:pt x="400" y="1430"/>
                    </a:lnTo>
                    <a:lnTo>
                      <a:pt x="392" y="1474"/>
                    </a:lnTo>
                    <a:lnTo>
                      <a:pt x="349" y="1445"/>
                    </a:lnTo>
                    <a:lnTo>
                      <a:pt x="299" y="1383"/>
                    </a:lnTo>
                    <a:lnTo>
                      <a:pt x="240" y="1298"/>
                    </a:lnTo>
                    <a:lnTo>
                      <a:pt x="148" y="1090"/>
                    </a:lnTo>
                    <a:lnTo>
                      <a:pt x="57" y="748"/>
                    </a:lnTo>
                    <a:lnTo>
                      <a:pt x="11" y="457"/>
                    </a:lnTo>
                    <a:lnTo>
                      <a:pt x="0" y="270"/>
                    </a:lnTo>
                    <a:lnTo>
                      <a:pt x="18" y="180"/>
                    </a:lnTo>
                    <a:lnTo>
                      <a:pt x="76" y="91"/>
                    </a:lnTo>
                    <a:lnTo>
                      <a:pt x="130" y="58"/>
                    </a:lnTo>
                    <a:lnTo>
                      <a:pt x="187" y="58"/>
                    </a:lnTo>
                    <a:lnTo>
                      <a:pt x="240" y="80"/>
                    </a:lnTo>
                    <a:lnTo>
                      <a:pt x="291" y="123"/>
                    </a:lnTo>
                    <a:lnTo>
                      <a:pt x="378" y="44"/>
                    </a:lnTo>
                    <a:lnTo>
                      <a:pt x="460" y="4"/>
                    </a:lnTo>
                    <a:lnTo>
                      <a:pt x="474" y="0"/>
                    </a:lnTo>
                    <a:lnTo>
                      <a:pt x="518" y="11"/>
                    </a:lnTo>
                    <a:lnTo>
                      <a:pt x="569" y="47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2" name="Freeform 198"/>
              <p:cNvSpPr>
                <a:spLocks/>
              </p:cNvSpPr>
              <p:nvPr/>
            </p:nvSpPr>
            <p:spPr bwMode="auto">
              <a:xfrm>
                <a:off x="3525" y="810"/>
                <a:ext cx="124" cy="634"/>
              </a:xfrm>
              <a:custGeom>
                <a:avLst/>
                <a:gdLst/>
                <a:ahLst/>
                <a:cxnLst>
                  <a:cxn ang="0">
                    <a:pos x="80" y="29"/>
                  </a:cxn>
                  <a:cxn ang="0">
                    <a:pos x="63" y="74"/>
                  </a:cxn>
                  <a:cxn ang="0">
                    <a:pos x="51" y="119"/>
                  </a:cxn>
                  <a:cxn ang="0">
                    <a:pos x="48" y="149"/>
                  </a:cxn>
                  <a:cxn ang="0">
                    <a:pos x="44" y="177"/>
                  </a:cxn>
                  <a:cxn ang="0">
                    <a:pos x="21" y="286"/>
                  </a:cxn>
                  <a:cxn ang="0">
                    <a:pos x="28" y="331"/>
                  </a:cxn>
                  <a:cxn ang="0">
                    <a:pos x="28" y="345"/>
                  </a:cxn>
                  <a:cxn ang="0">
                    <a:pos x="30" y="359"/>
                  </a:cxn>
                  <a:cxn ang="0">
                    <a:pos x="32" y="375"/>
                  </a:cxn>
                  <a:cxn ang="0">
                    <a:pos x="35" y="391"/>
                  </a:cxn>
                  <a:cxn ang="0">
                    <a:pos x="38" y="408"/>
                  </a:cxn>
                  <a:cxn ang="0">
                    <a:pos x="37" y="423"/>
                  </a:cxn>
                  <a:cxn ang="0">
                    <a:pos x="35" y="438"/>
                  </a:cxn>
                  <a:cxn ang="0">
                    <a:pos x="39" y="458"/>
                  </a:cxn>
                  <a:cxn ang="0">
                    <a:pos x="46" y="480"/>
                  </a:cxn>
                  <a:cxn ang="0">
                    <a:pos x="55" y="501"/>
                  </a:cxn>
                  <a:cxn ang="0">
                    <a:pos x="63" y="524"/>
                  </a:cxn>
                  <a:cxn ang="0">
                    <a:pos x="71" y="548"/>
                  </a:cxn>
                  <a:cxn ang="0">
                    <a:pos x="83" y="571"/>
                  </a:cxn>
                  <a:cxn ang="0">
                    <a:pos x="99" y="599"/>
                  </a:cxn>
                  <a:cxn ang="0">
                    <a:pos x="118" y="624"/>
                  </a:cxn>
                  <a:cxn ang="0">
                    <a:pos x="115" y="628"/>
                  </a:cxn>
                  <a:cxn ang="0">
                    <a:pos x="93" y="606"/>
                  </a:cxn>
                  <a:cxn ang="0">
                    <a:pos x="73" y="580"/>
                  </a:cxn>
                  <a:cxn ang="0">
                    <a:pos x="59" y="556"/>
                  </a:cxn>
                  <a:cxn ang="0">
                    <a:pos x="48" y="532"/>
                  </a:cxn>
                  <a:cxn ang="0">
                    <a:pos x="39" y="508"/>
                  </a:cxn>
                  <a:cxn ang="0">
                    <a:pos x="28" y="486"/>
                  </a:cxn>
                  <a:cxn ang="0">
                    <a:pos x="19" y="463"/>
                  </a:cxn>
                  <a:cxn ang="0">
                    <a:pos x="15" y="442"/>
                  </a:cxn>
                  <a:cxn ang="0">
                    <a:pos x="15" y="425"/>
                  </a:cxn>
                  <a:cxn ang="0">
                    <a:pos x="15" y="410"/>
                  </a:cxn>
                  <a:cxn ang="0">
                    <a:pos x="10" y="383"/>
                  </a:cxn>
                  <a:cxn ang="0">
                    <a:pos x="4" y="352"/>
                  </a:cxn>
                  <a:cxn ang="0">
                    <a:pos x="0" y="320"/>
                  </a:cxn>
                  <a:cxn ang="0">
                    <a:pos x="3" y="296"/>
                  </a:cxn>
                  <a:cxn ang="0">
                    <a:pos x="7" y="270"/>
                  </a:cxn>
                  <a:cxn ang="0">
                    <a:pos x="24" y="183"/>
                  </a:cxn>
                  <a:cxn ang="0">
                    <a:pos x="30" y="146"/>
                  </a:cxn>
                  <a:cxn ang="0">
                    <a:pos x="37" y="110"/>
                  </a:cxn>
                  <a:cxn ang="0">
                    <a:pos x="50" y="75"/>
                  </a:cxn>
                  <a:cxn ang="0">
                    <a:pos x="66" y="42"/>
                  </a:cxn>
                  <a:cxn ang="0">
                    <a:pos x="85" y="11"/>
                  </a:cxn>
                </a:cxnLst>
                <a:rect l="0" t="0" r="r" b="b"/>
                <a:pathLst>
                  <a:path w="124" h="634">
                    <a:moveTo>
                      <a:pt x="93" y="0"/>
                    </a:moveTo>
                    <a:lnTo>
                      <a:pt x="87" y="15"/>
                    </a:lnTo>
                    <a:lnTo>
                      <a:pt x="80" y="29"/>
                    </a:lnTo>
                    <a:lnTo>
                      <a:pt x="74" y="44"/>
                    </a:lnTo>
                    <a:lnTo>
                      <a:pt x="68" y="59"/>
                    </a:lnTo>
                    <a:lnTo>
                      <a:pt x="63" y="74"/>
                    </a:lnTo>
                    <a:lnTo>
                      <a:pt x="57" y="89"/>
                    </a:lnTo>
                    <a:lnTo>
                      <a:pt x="53" y="105"/>
                    </a:lnTo>
                    <a:lnTo>
                      <a:pt x="51" y="119"/>
                    </a:lnTo>
                    <a:lnTo>
                      <a:pt x="50" y="129"/>
                    </a:lnTo>
                    <a:lnTo>
                      <a:pt x="49" y="139"/>
                    </a:lnTo>
                    <a:lnTo>
                      <a:pt x="48" y="149"/>
                    </a:lnTo>
                    <a:lnTo>
                      <a:pt x="46" y="157"/>
                    </a:lnTo>
                    <a:lnTo>
                      <a:pt x="45" y="167"/>
                    </a:lnTo>
                    <a:lnTo>
                      <a:pt x="44" y="177"/>
                    </a:lnTo>
                    <a:lnTo>
                      <a:pt x="43" y="187"/>
                    </a:lnTo>
                    <a:lnTo>
                      <a:pt x="41" y="196"/>
                    </a:lnTo>
                    <a:lnTo>
                      <a:pt x="21" y="286"/>
                    </a:lnTo>
                    <a:lnTo>
                      <a:pt x="28" y="322"/>
                    </a:lnTo>
                    <a:lnTo>
                      <a:pt x="27" y="326"/>
                    </a:lnTo>
                    <a:lnTo>
                      <a:pt x="28" y="331"/>
                    </a:lnTo>
                    <a:lnTo>
                      <a:pt x="28" y="336"/>
                    </a:lnTo>
                    <a:lnTo>
                      <a:pt x="28" y="341"/>
                    </a:lnTo>
                    <a:lnTo>
                      <a:pt x="28" y="345"/>
                    </a:lnTo>
                    <a:lnTo>
                      <a:pt x="29" y="349"/>
                    </a:lnTo>
                    <a:lnTo>
                      <a:pt x="29" y="355"/>
                    </a:lnTo>
                    <a:lnTo>
                      <a:pt x="30" y="359"/>
                    </a:lnTo>
                    <a:lnTo>
                      <a:pt x="30" y="365"/>
                    </a:lnTo>
                    <a:lnTo>
                      <a:pt x="31" y="370"/>
                    </a:lnTo>
                    <a:lnTo>
                      <a:pt x="32" y="375"/>
                    </a:lnTo>
                    <a:lnTo>
                      <a:pt x="33" y="380"/>
                    </a:lnTo>
                    <a:lnTo>
                      <a:pt x="34" y="386"/>
                    </a:lnTo>
                    <a:lnTo>
                      <a:pt x="35" y="391"/>
                    </a:lnTo>
                    <a:lnTo>
                      <a:pt x="37" y="397"/>
                    </a:lnTo>
                    <a:lnTo>
                      <a:pt x="38" y="402"/>
                    </a:lnTo>
                    <a:lnTo>
                      <a:pt x="38" y="408"/>
                    </a:lnTo>
                    <a:lnTo>
                      <a:pt x="38" y="412"/>
                    </a:lnTo>
                    <a:lnTo>
                      <a:pt x="37" y="418"/>
                    </a:lnTo>
                    <a:lnTo>
                      <a:pt x="37" y="423"/>
                    </a:lnTo>
                    <a:lnTo>
                      <a:pt x="37" y="429"/>
                    </a:lnTo>
                    <a:lnTo>
                      <a:pt x="37" y="434"/>
                    </a:lnTo>
                    <a:lnTo>
                      <a:pt x="35" y="438"/>
                    </a:lnTo>
                    <a:lnTo>
                      <a:pt x="37" y="444"/>
                    </a:lnTo>
                    <a:lnTo>
                      <a:pt x="38" y="452"/>
                    </a:lnTo>
                    <a:lnTo>
                      <a:pt x="39" y="458"/>
                    </a:lnTo>
                    <a:lnTo>
                      <a:pt x="41" y="466"/>
                    </a:lnTo>
                    <a:lnTo>
                      <a:pt x="43" y="472"/>
                    </a:lnTo>
                    <a:lnTo>
                      <a:pt x="46" y="480"/>
                    </a:lnTo>
                    <a:lnTo>
                      <a:pt x="50" y="487"/>
                    </a:lnTo>
                    <a:lnTo>
                      <a:pt x="52" y="494"/>
                    </a:lnTo>
                    <a:lnTo>
                      <a:pt x="55" y="501"/>
                    </a:lnTo>
                    <a:lnTo>
                      <a:pt x="57" y="509"/>
                    </a:lnTo>
                    <a:lnTo>
                      <a:pt x="60" y="516"/>
                    </a:lnTo>
                    <a:lnTo>
                      <a:pt x="63" y="524"/>
                    </a:lnTo>
                    <a:lnTo>
                      <a:pt x="65" y="533"/>
                    </a:lnTo>
                    <a:lnTo>
                      <a:pt x="67" y="540"/>
                    </a:lnTo>
                    <a:lnTo>
                      <a:pt x="71" y="548"/>
                    </a:lnTo>
                    <a:lnTo>
                      <a:pt x="74" y="556"/>
                    </a:lnTo>
                    <a:lnTo>
                      <a:pt x="77" y="562"/>
                    </a:lnTo>
                    <a:lnTo>
                      <a:pt x="83" y="571"/>
                    </a:lnTo>
                    <a:lnTo>
                      <a:pt x="88" y="580"/>
                    </a:lnTo>
                    <a:lnTo>
                      <a:pt x="94" y="590"/>
                    </a:lnTo>
                    <a:lnTo>
                      <a:pt x="99" y="599"/>
                    </a:lnTo>
                    <a:lnTo>
                      <a:pt x="106" y="607"/>
                    </a:lnTo>
                    <a:lnTo>
                      <a:pt x="111" y="616"/>
                    </a:lnTo>
                    <a:lnTo>
                      <a:pt x="118" y="624"/>
                    </a:lnTo>
                    <a:lnTo>
                      <a:pt x="124" y="632"/>
                    </a:lnTo>
                    <a:lnTo>
                      <a:pt x="124" y="634"/>
                    </a:lnTo>
                    <a:lnTo>
                      <a:pt x="115" y="628"/>
                    </a:lnTo>
                    <a:lnTo>
                      <a:pt x="107" y="622"/>
                    </a:lnTo>
                    <a:lnTo>
                      <a:pt x="99" y="614"/>
                    </a:lnTo>
                    <a:lnTo>
                      <a:pt x="93" y="606"/>
                    </a:lnTo>
                    <a:lnTo>
                      <a:pt x="86" y="598"/>
                    </a:lnTo>
                    <a:lnTo>
                      <a:pt x="79" y="589"/>
                    </a:lnTo>
                    <a:lnTo>
                      <a:pt x="73" y="580"/>
                    </a:lnTo>
                    <a:lnTo>
                      <a:pt x="66" y="571"/>
                    </a:lnTo>
                    <a:lnTo>
                      <a:pt x="62" y="564"/>
                    </a:lnTo>
                    <a:lnTo>
                      <a:pt x="59" y="556"/>
                    </a:lnTo>
                    <a:lnTo>
                      <a:pt x="54" y="548"/>
                    </a:lnTo>
                    <a:lnTo>
                      <a:pt x="51" y="539"/>
                    </a:lnTo>
                    <a:lnTo>
                      <a:pt x="48" y="532"/>
                    </a:lnTo>
                    <a:lnTo>
                      <a:pt x="44" y="523"/>
                    </a:lnTo>
                    <a:lnTo>
                      <a:pt x="41" y="515"/>
                    </a:lnTo>
                    <a:lnTo>
                      <a:pt x="39" y="508"/>
                    </a:lnTo>
                    <a:lnTo>
                      <a:pt x="34" y="500"/>
                    </a:lnTo>
                    <a:lnTo>
                      <a:pt x="31" y="492"/>
                    </a:lnTo>
                    <a:lnTo>
                      <a:pt x="28" y="486"/>
                    </a:lnTo>
                    <a:lnTo>
                      <a:pt x="24" y="478"/>
                    </a:lnTo>
                    <a:lnTo>
                      <a:pt x="21" y="470"/>
                    </a:lnTo>
                    <a:lnTo>
                      <a:pt x="19" y="463"/>
                    </a:lnTo>
                    <a:lnTo>
                      <a:pt x="17" y="454"/>
                    </a:lnTo>
                    <a:lnTo>
                      <a:pt x="16" y="446"/>
                    </a:lnTo>
                    <a:lnTo>
                      <a:pt x="15" y="442"/>
                    </a:lnTo>
                    <a:lnTo>
                      <a:pt x="15" y="436"/>
                    </a:lnTo>
                    <a:lnTo>
                      <a:pt x="15" y="431"/>
                    </a:lnTo>
                    <a:lnTo>
                      <a:pt x="15" y="425"/>
                    </a:lnTo>
                    <a:lnTo>
                      <a:pt x="15" y="420"/>
                    </a:lnTo>
                    <a:lnTo>
                      <a:pt x="15" y="415"/>
                    </a:lnTo>
                    <a:lnTo>
                      <a:pt x="15" y="410"/>
                    </a:lnTo>
                    <a:lnTo>
                      <a:pt x="15" y="404"/>
                    </a:lnTo>
                    <a:lnTo>
                      <a:pt x="12" y="393"/>
                    </a:lnTo>
                    <a:lnTo>
                      <a:pt x="10" y="383"/>
                    </a:lnTo>
                    <a:lnTo>
                      <a:pt x="8" y="373"/>
                    </a:lnTo>
                    <a:lnTo>
                      <a:pt x="6" y="363"/>
                    </a:lnTo>
                    <a:lnTo>
                      <a:pt x="4" y="352"/>
                    </a:lnTo>
                    <a:lnTo>
                      <a:pt x="1" y="342"/>
                    </a:lnTo>
                    <a:lnTo>
                      <a:pt x="0" y="331"/>
                    </a:lnTo>
                    <a:lnTo>
                      <a:pt x="0" y="320"/>
                    </a:lnTo>
                    <a:lnTo>
                      <a:pt x="0" y="312"/>
                    </a:lnTo>
                    <a:lnTo>
                      <a:pt x="1" y="303"/>
                    </a:lnTo>
                    <a:lnTo>
                      <a:pt x="3" y="296"/>
                    </a:lnTo>
                    <a:lnTo>
                      <a:pt x="4" y="287"/>
                    </a:lnTo>
                    <a:lnTo>
                      <a:pt x="6" y="279"/>
                    </a:lnTo>
                    <a:lnTo>
                      <a:pt x="7" y="270"/>
                    </a:lnTo>
                    <a:lnTo>
                      <a:pt x="9" y="263"/>
                    </a:lnTo>
                    <a:lnTo>
                      <a:pt x="10" y="255"/>
                    </a:lnTo>
                    <a:lnTo>
                      <a:pt x="24" y="183"/>
                    </a:lnTo>
                    <a:lnTo>
                      <a:pt x="27" y="171"/>
                    </a:lnTo>
                    <a:lnTo>
                      <a:pt x="28" y="158"/>
                    </a:lnTo>
                    <a:lnTo>
                      <a:pt x="30" y="146"/>
                    </a:lnTo>
                    <a:lnTo>
                      <a:pt x="31" y="134"/>
                    </a:lnTo>
                    <a:lnTo>
                      <a:pt x="34" y="122"/>
                    </a:lnTo>
                    <a:lnTo>
                      <a:pt x="37" y="110"/>
                    </a:lnTo>
                    <a:lnTo>
                      <a:pt x="40" y="98"/>
                    </a:lnTo>
                    <a:lnTo>
                      <a:pt x="44" y="87"/>
                    </a:lnTo>
                    <a:lnTo>
                      <a:pt x="50" y="75"/>
                    </a:lnTo>
                    <a:lnTo>
                      <a:pt x="55" y="64"/>
                    </a:lnTo>
                    <a:lnTo>
                      <a:pt x="61" y="53"/>
                    </a:lnTo>
                    <a:lnTo>
                      <a:pt x="66" y="42"/>
                    </a:lnTo>
                    <a:lnTo>
                      <a:pt x="72" y="32"/>
                    </a:lnTo>
                    <a:lnTo>
                      <a:pt x="78" y="21"/>
                    </a:lnTo>
                    <a:lnTo>
                      <a:pt x="85" y="11"/>
                    </a:lnTo>
                    <a:lnTo>
                      <a:pt x="93" y="0"/>
                    </a:lnTo>
                    <a:close/>
                  </a:path>
                </a:pathLst>
              </a:custGeom>
              <a:solidFill>
                <a:srgbClr val="C3C9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3" name="Freeform 199"/>
              <p:cNvSpPr>
                <a:spLocks/>
              </p:cNvSpPr>
              <p:nvPr/>
            </p:nvSpPr>
            <p:spPr bwMode="auto">
              <a:xfrm>
                <a:off x="3687" y="702"/>
                <a:ext cx="608" cy="560"/>
              </a:xfrm>
              <a:custGeom>
                <a:avLst/>
                <a:gdLst/>
                <a:ahLst/>
                <a:cxnLst>
                  <a:cxn ang="0">
                    <a:pos x="0" y="161"/>
                  </a:cxn>
                  <a:cxn ang="0">
                    <a:pos x="50" y="115"/>
                  </a:cxn>
                  <a:cxn ang="0">
                    <a:pos x="117" y="117"/>
                  </a:cxn>
                  <a:cxn ang="0">
                    <a:pos x="216" y="29"/>
                  </a:cxn>
                  <a:cxn ang="0">
                    <a:pos x="311" y="0"/>
                  </a:cxn>
                  <a:cxn ang="0">
                    <a:pos x="362" y="36"/>
                  </a:cxn>
                  <a:cxn ang="0">
                    <a:pos x="380" y="71"/>
                  </a:cxn>
                  <a:cxn ang="0">
                    <a:pos x="388" y="108"/>
                  </a:cxn>
                  <a:cxn ang="0">
                    <a:pos x="458" y="85"/>
                  </a:cxn>
                  <a:cxn ang="0">
                    <a:pos x="509" y="111"/>
                  </a:cxn>
                  <a:cxn ang="0">
                    <a:pos x="532" y="184"/>
                  </a:cxn>
                  <a:cxn ang="0">
                    <a:pos x="507" y="339"/>
                  </a:cxn>
                  <a:cxn ang="0">
                    <a:pos x="548" y="389"/>
                  </a:cxn>
                  <a:cxn ang="0">
                    <a:pos x="608" y="407"/>
                  </a:cxn>
                  <a:cxn ang="0">
                    <a:pos x="550" y="484"/>
                  </a:cxn>
                  <a:cxn ang="0">
                    <a:pos x="442" y="553"/>
                  </a:cxn>
                  <a:cxn ang="0">
                    <a:pos x="313" y="560"/>
                  </a:cxn>
                  <a:cxn ang="0">
                    <a:pos x="200" y="522"/>
                  </a:cxn>
                  <a:cxn ang="0">
                    <a:pos x="122" y="442"/>
                  </a:cxn>
                  <a:cxn ang="0">
                    <a:pos x="46" y="322"/>
                  </a:cxn>
                  <a:cxn ang="0">
                    <a:pos x="0" y="161"/>
                  </a:cxn>
                </a:cxnLst>
                <a:rect l="0" t="0" r="r" b="b"/>
                <a:pathLst>
                  <a:path w="608" h="560">
                    <a:moveTo>
                      <a:pt x="0" y="161"/>
                    </a:moveTo>
                    <a:lnTo>
                      <a:pt x="50" y="115"/>
                    </a:lnTo>
                    <a:lnTo>
                      <a:pt x="117" y="117"/>
                    </a:lnTo>
                    <a:lnTo>
                      <a:pt x="216" y="29"/>
                    </a:lnTo>
                    <a:lnTo>
                      <a:pt x="311" y="0"/>
                    </a:lnTo>
                    <a:lnTo>
                      <a:pt x="362" y="36"/>
                    </a:lnTo>
                    <a:lnTo>
                      <a:pt x="380" y="71"/>
                    </a:lnTo>
                    <a:lnTo>
                      <a:pt x="388" y="108"/>
                    </a:lnTo>
                    <a:lnTo>
                      <a:pt x="458" y="85"/>
                    </a:lnTo>
                    <a:lnTo>
                      <a:pt x="509" y="111"/>
                    </a:lnTo>
                    <a:lnTo>
                      <a:pt x="532" y="184"/>
                    </a:lnTo>
                    <a:lnTo>
                      <a:pt x="507" y="339"/>
                    </a:lnTo>
                    <a:lnTo>
                      <a:pt x="548" y="389"/>
                    </a:lnTo>
                    <a:lnTo>
                      <a:pt x="608" y="407"/>
                    </a:lnTo>
                    <a:lnTo>
                      <a:pt x="550" y="484"/>
                    </a:lnTo>
                    <a:lnTo>
                      <a:pt x="442" y="553"/>
                    </a:lnTo>
                    <a:lnTo>
                      <a:pt x="313" y="560"/>
                    </a:lnTo>
                    <a:lnTo>
                      <a:pt x="200" y="522"/>
                    </a:lnTo>
                    <a:lnTo>
                      <a:pt x="122" y="442"/>
                    </a:lnTo>
                    <a:lnTo>
                      <a:pt x="46" y="322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4" name="Freeform 200"/>
              <p:cNvSpPr>
                <a:spLocks/>
              </p:cNvSpPr>
              <p:nvPr/>
            </p:nvSpPr>
            <p:spPr bwMode="auto">
              <a:xfrm>
                <a:off x="3701" y="708"/>
                <a:ext cx="575" cy="538"/>
              </a:xfrm>
              <a:custGeom>
                <a:avLst/>
                <a:gdLst/>
                <a:ahLst/>
                <a:cxnLst>
                  <a:cxn ang="0">
                    <a:pos x="12" y="151"/>
                  </a:cxn>
                  <a:cxn ang="0">
                    <a:pos x="30" y="135"/>
                  </a:cxn>
                  <a:cxn ang="0">
                    <a:pos x="48" y="119"/>
                  </a:cxn>
                  <a:cxn ang="0">
                    <a:pos x="71" y="119"/>
                  </a:cxn>
                  <a:cxn ang="0">
                    <a:pos x="94" y="118"/>
                  </a:cxn>
                  <a:cxn ang="0">
                    <a:pos x="122" y="107"/>
                  </a:cxn>
                  <a:cxn ang="0">
                    <a:pos x="157" y="74"/>
                  </a:cxn>
                  <a:cxn ang="0">
                    <a:pos x="192" y="41"/>
                  </a:cxn>
                  <a:cxn ang="0">
                    <a:pos x="226" y="22"/>
                  </a:cxn>
                  <a:cxn ang="0">
                    <a:pos x="260" y="11"/>
                  </a:cxn>
                  <a:cxn ang="0">
                    <a:pos x="294" y="0"/>
                  </a:cxn>
                  <a:cxn ang="0">
                    <a:pos x="313" y="12"/>
                  </a:cxn>
                  <a:cxn ang="0">
                    <a:pos x="332" y="25"/>
                  </a:cxn>
                  <a:cxn ang="0">
                    <a:pos x="346" y="39"/>
                  </a:cxn>
                  <a:cxn ang="0">
                    <a:pos x="353" y="52"/>
                  </a:cxn>
                  <a:cxn ang="0">
                    <a:pos x="358" y="65"/>
                  </a:cxn>
                  <a:cxn ang="0">
                    <a:pos x="362" y="79"/>
                  </a:cxn>
                  <a:cxn ang="0">
                    <a:pos x="367" y="94"/>
                  </a:cxn>
                  <a:cxn ang="0">
                    <a:pos x="370" y="109"/>
                  </a:cxn>
                  <a:cxn ang="0">
                    <a:pos x="395" y="101"/>
                  </a:cxn>
                  <a:cxn ang="0">
                    <a:pos x="421" y="92"/>
                  </a:cxn>
                  <a:cxn ang="0">
                    <a:pos x="445" y="90"/>
                  </a:cxn>
                  <a:cxn ang="0">
                    <a:pos x="463" y="99"/>
                  </a:cxn>
                  <a:cxn ang="0">
                    <a:pos x="483" y="108"/>
                  </a:cxn>
                  <a:cxn ang="0">
                    <a:pos x="495" y="128"/>
                  </a:cxn>
                  <a:cxn ang="0">
                    <a:pos x="503" y="154"/>
                  </a:cxn>
                  <a:cxn ang="0">
                    <a:pos x="511" y="179"/>
                  </a:cxn>
                  <a:cxn ang="0">
                    <a:pos x="502" y="235"/>
                  </a:cxn>
                  <a:cxn ang="0">
                    <a:pos x="492" y="290"/>
                  </a:cxn>
                  <a:cxn ang="0">
                    <a:pos x="490" y="334"/>
                  </a:cxn>
                  <a:cxn ang="0">
                    <a:pos x="501" y="352"/>
                  </a:cxn>
                  <a:cxn ang="0">
                    <a:pos x="513" y="370"/>
                  </a:cxn>
                  <a:cxn ang="0">
                    <a:pos x="532" y="383"/>
                  </a:cxn>
                  <a:cxn ang="0">
                    <a:pos x="553" y="393"/>
                  </a:cxn>
                  <a:cxn ang="0">
                    <a:pos x="575" y="404"/>
                  </a:cxn>
                  <a:cxn ang="0">
                    <a:pos x="556" y="428"/>
                  </a:cxn>
                  <a:cxn ang="0">
                    <a:pos x="535" y="454"/>
                  </a:cxn>
                  <a:cxn ang="0">
                    <a:pos x="508" y="479"/>
                  </a:cxn>
                  <a:cxn ang="0">
                    <a:pos x="470" y="501"/>
                  </a:cxn>
                  <a:cxn ang="0">
                    <a:pos x="432" y="524"/>
                  </a:cxn>
                  <a:cxn ang="0">
                    <a:pos x="389" y="534"/>
                  </a:cxn>
                  <a:cxn ang="0">
                    <a:pos x="343" y="536"/>
                  </a:cxn>
                  <a:cxn ang="0">
                    <a:pos x="298" y="538"/>
                  </a:cxn>
                  <a:cxn ang="0">
                    <a:pos x="257" y="526"/>
                  </a:cxn>
                  <a:cxn ang="0">
                    <a:pos x="217" y="513"/>
                  </a:cxn>
                  <a:cxn ang="0">
                    <a:pos x="181" y="494"/>
                  </a:cxn>
                  <a:cxn ang="0">
                    <a:pos x="154" y="465"/>
                  </a:cxn>
                  <a:cxn ang="0">
                    <a:pos x="126" y="435"/>
                  </a:cxn>
                  <a:cxn ang="0">
                    <a:pos x="100" y="398"/>
                  </a:cxn>
                  <a:cxn ang="0">
                    <a:pos x="73" y="355"/>
                  </a:cxn>
                  <a:cxn ang="0">
                    <a:pos x="46" y="313"/>
                  </a:cxn>
                  <a:cxn ang="0">
                    <a:pos x="29" y="256"/>
                  </a:cxn>
                  <a:cxn ang="0">
                    <a:pos x="12" y="199"/>
                  </a:cxn>
                </a:cxnLst>
                <a:rect l="0" t="0" r="r" b="b"/>
                <a:pathLst>
                  <a:path w="575" h="538">
                    <a:moveTo>
                      <a:pt x="0" y="162"/>
                    </a:moveTo>
                    <a:lnTo>
                      <a:pt x="7" y="156"/>
                    </a:lnTo>
                    <a:lnTo>
                      <a:pt x="12" y="151"/>
                    </a:lnTo>
                    <a:lnTo>
                      <a:pt x="18" y="145"/>
                    </a:lnTo>
                    <a:lnTo>
                      <a:pt x="24" y="140"/>
                    </a:lnTo>
                    <a:lnTo>
                      <a:pt x="30" y="135"/>
                    </a:lnTo>
                    <a:lnTo>
                      <a:pt x="36" y="130"/>
                    </a:lnTo>
                    <a:lnTo>
                      <a:pt x="42" y="124"/>
                    </a:lnTo>
                    <a:lnTo>
                      <a:pt x="48" y="119"/>
                    </a:lnTo>
                    <a:lnTo>
                      <a:pt x="56" y="119"/>
                    </a:lnTo>
                    <a:lnTo>
                      <a:pt x="64" y="119"/>
                    </a:lnTo>
                    <a:lnTo>
                      <a:pt x="71" y="119"/>
                    </a:lnTo>
                    <a:lnTo>
                      <a:pt x="79" y="118"/>
                    </a:lnTo>
                    <a:lnTo>
                      <a:pt x="87" y="118"/>
                    </a:lnTo>
                    <a:lnTo>
                      <a:pt x="94" y="118"/>
                    </a:lnTo>
                    <a:lnTo>
                      <a:pt x="103" y="118"/>
                    </a:lnTo>
                    <a:lnTo>
                      <a:pt x="111" y="118"/>
                    </a:lnTo>
                    <a:lnTo>
                      <a:pt x="122" y="107"/>
                    </a:lnTo>
                    <a:lnTo>
                      <a:pt x="134" y="96"/>
                    </a:lnTo>
                    <a:lnTo>
                      <a:pt x="145" y="85"/>
                    </a:lnTo>
                    <a:lnTo>
                      <a:pt x="157" y="74"/>
                    </a:lnTo>
                    <a:lnTo>
                      <a:pt x="169" y="63"/>
                    </a:lnTo>
                    <a:lnTo>
                      <a:pt x="180" y="52"/>
                    </a:lnTo>
                    <a:lnTo>
                      <a:pt x="192" y="41"/>
                    </a:lnTo>
                    <a:lnTo>
                      <a:pt x="203" y="30"/>
                    </a:lnTo>
                    <a:lnTo>
                      <a:pt x="215" y="25"/>
                    </a:lnTo>
                    <a:lnTo>
                      <a:pt x="226" y="22"/>
                    </a:lnTo>
                    <a:lnTo>
                      <a:pt x="238" y="19"/>
                    </a:lnTo>
                    <a:lnTo>
                      <a:pt x="249" y="15"/>
                    </a:lnTo>
                    <a:lnTo>
                      <a:pt x="260" y="11"/>
                    </a:lnTo>
                    <a:lnTo>
                      <a:pt x="272" y="7"/>
                    </a:lnTo>
                    <a:lnTo>
                      <a:pt x="283" y="4"/>
                    </a:lnTo>
                    <a:lnTo>
                      <a:pt x="294" y="0"/>
                    </a:lnTo>
                    <a:lnTo>
                      <a:pt x="301" y="5"/>
                    </a:lnTo>
                    <a:lnTo>
                      <a:pt x="308" y="8"/>
                    </a:lnTo>
                    <a:lnTo>
                      <a:pt x="313" y="12"/>
                    </a:lnTo>
                    <a:lnTo>
                      <a:pt x="320" y="17"/>
                    </a:lnTo>
                    <a:lnTo>
                      <a:pt x="326" y="21"/>
                    </a:lnTo>
                    <a:lnTo>
                      <a:pt x="332" y="25"/>
                    </a:lnTo>
                    <a:lnTo>
                      <a:pt x="338" y="30"/>
                    </a:lnTo>
                    <a:lnTo>
                      <a:pt x="344" y="34"/>
                    </a:lnTo>
                    <a:lnTo>
                      <a:pt x="346" y="39"/>
                    </a:lnTo>
                    <a:lnTo>
                      <a:pt x="348" y="43"/>
                    </a:lnTo>
                    <a:lnTo>
                      <a:pt x="350" y="47"/>
                    </a:lnTo>
                    <a:lnTo>
                      <a:pt x="353" y="52"/>
                    </a:lnTo>
                    <a:lnTo>
                      <a:pt x="355" y="56"/>
                    </a:lnTo>
                    <a:lnTo>
                      <a:pt x="356" y="61"/>
                    </a:lnTo>
                    <a:lnTo>
                      <a:pt x="358" y="65"/>
                    </a:lnTo>
                    <a:lnTo>
                      <a:pt x="360" y="69"/>
                    </a:lnTo>
                    <a:lnTo>
                      <a:pt x="361" y="75"/>
                    </a:lnTo>
                    <a:lnTo>
                      <a:pt x="362" y="79"/>
                    </a:lnTo>
                    <a:lnTo>
                      <a:pt x="365" y="84"/>
                    </a:lnTo>
                    <a:lnTo>
                      <a:pt x="366" y="89"/>
                    </a:lnTo>
                    <a:lnTo>
                      <a:pt x="367" y="94"/>
                    </a:lnTo>
                    <a:lnTo>
                      <a:pt x="368" y="99"/>
                    </a:lnTo>
                    <a:lnTo>
                      <a:pt x="369" y="103"/>
                    </a:lnTo>
                    <a:lnTo>
                      <a:pt x="370" y="109"/>
                    </a:lnTo>
                    <a:lnTo>
                      <a:pt x="379" y="106"/>
                    </a:lnTo>
                    <a:lnTo>
                      <a:pt x="388" y="103"/>
                    </a:lnTo>
                    <a:lnTo>
                      <a:pt x="395" y="101"/>
                    </a:lnTo>
                    <a:lnTo>
                      <a:pt x="404" y="98"/>
                    </a:lnTo>
                    <a:lnTo>
                      <a:pt x="413" y="96"/>
                    </a:lnTo>
                    <a:lnTo>
                      <a:pt x="421" y="92"/>
                    </a:lnTo>
                    <a:lnTo>
                      <a:pt x="429" y="90"/>
                    </a:lnTo>
                    <a:lnTo>
                      <a:pt x="438" y="88"/>
                    </a:lnTo>
                    <a:lnTo>
                      <a:pt x="445" y="90"/>
                    </a:lnTo>
                    <a:lnTo>
                      <a:pt x="451" y="94"/>
                    </a:lnTo>
                    <a:lnTo>
                      <a:pt x="457" y="97"/>
                    </a:lnTo>
                    <a:lnTo>
                      <a:pt x="463" y="99"/>
                    </a:lnTo>
                    <a:lnTo>
                      <a:pt x="470" y="102"/>
                    </a:lnTo>
                    <a:lnTo>
                      <a:pt x="477" y="106"/>
                    </a:lnTo>
                    <a:lnTo>
                      <a:pt x="483" y="108"/>
                    </a:lnTo>
                    <a:lnTo>
                      <a:pt x="490" y="111"/>
                    </a:lnTo>
                    <a:lnTo>
                      <a:pt x="492" y="120"/>
                    </a:lnTo>
                    <a:lnTo>
                      <a:pt x="495" y="128"/>
                    </a:lnTo>
                    <a:lnTo>
                      <a:pt x="497" y="136"/>
                    </a:lnTo>
                    <a:lnTo>
                      <a:pt x="501" y="145"/>
                    </a:lnTo>
                    <a:lnTo>
                      <a:pt x="503" y="154"/>
                    </a:lnTo>
                    <a:lnTo>
                      <a:pt x="505" y="162"/>
                    </a:lnTo>
                    <a:lnTo>
                      <a:pt x="508" y="170"/>
                    </a:lnTo>
                    <a:lnTo>
                      <a:pt x="511" y="179"/>
                    </a:lnTo>
                    <a:lnTo>
                      <a:pt x="507" y="198"/>
                    </a:lnTo>
                    <a:lnTo>
                      <a:pt x="504" y="217"/>
                    </a:lnTo>
                    <a:lnTo>
                      <a:pt x="502" y="235"/>
                    </a:lnTo>
                    <a:lnTo>
                      <a:pt x="499" y="253"/>
                    </a:lnTo>
                    <a:lnTo>
                      <a:pt x="495" y="271"/>
                    </a:lnTo>
                    <a:lnTo>
                      <a:pt x="492" y="290"/>
                    </a:lnTo>
                    <a:lnTo>
                      <a:pt x="489" y="309"/>
                    </a:lnTo>
                    <a:lnTo>
                      <a:pt x="485" y="327"/>
                    </a:lnTo>
                    <a:lnTo>
                      <a:pt x="490" y="334"/>
                    </a:lnTo>
                    <a:lnTo>
                      <a:pt x="493" y="339"/>
                    </a:lnTo>
                    <a:lnTo>
                      <a:pt x="497" y="346"/>
                    </a:lnTo>
                    <a:lnTo>
                      <a:pt x="501" y="352"/>
                    </a:lnTo>
                    <a:lnTo>
                      <a:pt x="505" y="358"/>
                    </a:lnTo>
                    <a:lnTo>
                      <a:pt x="508" y="364"/>
                    </a:lnTo>
                    <a:lnTo>
                      <a:pt x="513" y="370"/>
                    </a:lnTo>
                    <a:lnTo>
                      <a:pt x="516" y="376"/>
                    </a:lnTo>
                    <a:lnTo>
                      <a:pt x="524" y="379"/>
                    </a:lnTo>
                    <a:lnTo>
                      <a:pt x="532" y="383"/>
                    </a:lnTo>
                    <a:lnTo>
                      <a:pt x="539" y="387"/>
                    </a:lnTo>
                    <a:lnTo>
                      <a:pt x="546" y="390"/>
                    </a:lnTo>
                    <a:lnTo>
                      <a:pt x="553" y="393"/>
                    </a:lnTo>
                    <a:lnTo>
                      <a:pt x="561" y="397"/>
                    </a:lnTo>
                    <a:lnTo>
                      <a:pt x="569" y="400"/>
                    </a:lnTo>
                    <a:lnTo>
                      <a:pt x="575" y="404"/>
                    </a:lnTo>
                    <a:lnTo>
                      <a:pt x="569" y="412"/>
                    </a:lnTo>
                    <a:lnTo>
                      <a:pt x="562" y="421"/>
                    </a:lnTo>
                    <a:lnTo>
                      <a:pt x="556" y="428"/>
                    </a:lnTo>
                    <a:lnTo>
                      <a:pt x="549" y="437"/>
                    </a:lnTo>
                    <a:lnTo>
                      <a:pt x="543" y="446"/>
                    </a:lnTo>
                    <a:lnTo>
                      <a:pt x="535" y="454"/>
                    </a:lnTo>
                    <a:lnTo>
                      <a:pt x="528" y="462"/>
                    </a:lnTo>
                    <a:lnTo>
                      <a:pt x="522" y="471"/>
                    </a:lnTo>
                    <a:lnTo>
                      <a:pt x="508" y="479"/>
                    </a:lnTo>
                    <a:lnTo>
                      <a:pt x="496" y="487"/>
                    </a:lnTo>
                    <a:lnTo>
                      <a:pt x="483" y="493"/>
                    </a:lnTo>
                    <a:lnTo>
                      <a:pt x="470" y="501"/>
                    </a:lnTo>
                    <a:lnTo>
                      <a:pt x="458" y="509"/>
                    </a:lnTo>
                    <a:lnTo>
                      <a:pt x="445" y="516"/>
                    </a:lnTo>
                    <a:lnTo>
                      <a:pt x="432" y="524"/>
                    </a:lnTo>
                    <a:lnTo>
                      <a:pt x="418" y="532"/>
                    </a:lnTo>
                    <a:lnTo>
                      <a:pt x="404" y="533"/>
                    </a:lnTo>
                    <a:lnTo>
                      <a:pt x="389" y="534"/>
                    </a:lnTo>
                    <a:lnTo>
                      <a:pt x="373" y="534"/>
                    </a:lnTo>
                    <a:lnTo>
                      <a:pt x="358" y="535"/>
                    </a:lnTo>
                    <a:lnTo>
                      <a:pt x="343" y="536"/>
                    </a:lnTo>
                    <a:lnTo>
                      <a:pt x="328" y="537"/>
                    </a:lnTo>
                    <a:lnTo>
                      <a:pt x="313" y="538"/>
                    </a:lnTo>
                    <a:lnTo>
                      <a:pt x="298" y="538"/>
                    </a:lnTo>
                    <a:lnTo>
                      <a:pt x="284" y="534"/>
                    </a:lnTo>
                    <a:lnTo>
                      <a:pt x="271" y="531"/>
                    </a:lnTo>
                    <a:lnTo>
                      <a:pt x="257" y="526"/>
                    </a:lnTo>
                    <a:lnTo>
                      <a:pt x="244" y="522"/>
                    </a:lnTo>
                    <a:lnTo>
                      <a:pt x="231" y="517"/>
                    </a:lnTo>
                    <a:lnTo>
                      <a:pt x="217" y="513"/>
                    </a:lnTo>
                    <a:lnTo>
                      <a:pt x="204" y="509"/>
                    </a:lnTo>
                    <a:lnTo>
                      <a:pt x="190" y="504"/>
                    </a:lnTo>
                    <a:lnTo>
                      <a:pt x="181" y="494"/>
                    </a:lnTo>
                    <a:lnTo>
                      <a:pt x="172" y="484"/>
                    </a:lnTo>
                    <a:lnTo>
                      <a:pt x="164" y="475"/>
                    </a:lnTo>
                    <a:lnTo>
                      <a:pt x="154" y="465"/>
                    </a:lnTo>
                    <a:lnTo>
                      <a:pt x="145" y="455"/>
                    </a:lnTo>
                    <a:lnTo>
                      <a:pt x="136" y="445"/>
                    </a:lnTo>
                    <a:lnTo>
                      <a:pt x="126" y="435"/>
                    </a:lnTo>
                    <a:lnTo>
                      <a:pt x="118" y="425"/>
                    </a:lnTo>
                    <a:lnTo>
                      <a:pt x="109" y="412"/>
                    </a:lnTo>
                    <a:lnTo>
                      <a:pt x="100" y="398"/>
                    </a:lnTo>
                    <a:lnTo>
                      <a:pt x="91" y="383"/>
                    </a:lnTo>
                    <a:lnTo>
                      <a:pt x="81" y="369"/>
                    </a:lnTo>
                    <a:lnTo>
                      <a:pt x="73" y="355"/>
                    </a:lnTo>
                    <a:lnTo>
                      <a:pt x="64" y="342"/>
                    </a:lnTo>
                    <a:lnTo>
                      <a:pt x="55" y="327"/>
                    </a:lnTo>
                    <a:lnTo>
                      <a:pt x="46" y="313"/>
                    </a:lnTo>
                    <a:lnTo>
                      <a:pt x="41" y="294"/>
                    </a:lnTo>
                    <a:lnTo>
                      <a:pt x="34" y="275"/>
                    </a:lnTo>
                    <a:lnTo>
                      <a:pt x="29" y="256"/>
                    </a:lnTo>
                    <a:lnTo>
                      <a:pt x="23" y="237"/>
                    </a:lnTo>
                    <a:lnTo>
                      <a:pt x="18" y="219"/>
                    </a:lnTo>
                    <a:lnTo>
                      <a:pt x="12" y="199"/>
                    </a:lnTo>
                    <a:lnTo>
                      <a:pt x="6" y="180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9FA4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5" name="Freeform 201"/>
              <p:cNvSpPr>
                <a:spLocks/>
              </p:cNvSpPr>
              <p:nvPr/>
            </p:nvSpPr>
            <p:spPr bwMode="auto">
              <a:xfrm>
                <a:off x="3715" y="714"/>
                <a:ext cx="544" cy="518"/>
              </a:xfrm>
              <a:custGeom>
                <a:avLst/>
                <a:gdLst/>
                <a:ahLst/>
                <a:cxnLst>
                  <a:cxn ang="0">
                    <a:pos x="11" y="151"/>
                  </a:cxn>
                  <a:cxn ang="0">
                    <a:pos x="29" y="137"/>
                  </a:cxn>
                  <a:cxn ang="0">
                    <a:pos x="45" y="123"/>
                  </a:cxn>
                  <a:cxn ang="0">
                    <a:pos x="67" y="120"/>
                  </a:cxn>
                  <a:cxn ang="0">
                    <a:pos x="89" y="119"/>
                  </a:cxn>
                  <a:cxn ang="0">
                    <a:pos x="115" y="107"/>
                  </a:cxn>
                  <a:cxn ang="0">
                    <a:pos x="147" y="74"/>
                  </a:cxn>
                  <a:cxn ang="0">
                    <a:pos x="180" y="41"/>
                  </a:cxn>
                  <a:cxn ang="0">
                    <a:pos x="213" y="23"/>
                  </a:cxn>
                  <a:cxn ang="0">
                    <a:pos x="246" y="12"/>
                  </a:cxn>
                  <a:cxn ang="0">
                    <a:pos x="279" y="0"/>
                  </a:cxn>
                  <a:cxn ang="0">
                    <a:pos x="297" y="12"/>
                  </a:cxn>
                  <a:cxn ang="0">
                    <a:pos x="314" y="25"/>
                  </a:cxn>
                  <a:cxn ang="0">
                    <a:pos x="328" y="37"/>
                  </a:cxn>
                  <a:cxn ang="0">
                    <a:pos x="334" y="50"/>
                  </a:cxn>
                  <a:cxn ang="0">
                    <a:pos x="340" y="63"/>
                  </a:cxn>
                  <a:cxn ang="0">
                    <a:pos x="344" y="78"/>
                  </a:cxn>
                  <a:cxn ang="0">
                    <a:pos x="348" y="93"/>
                  </a:cxn>
                  <a:cxn ang="0">
                    <a:pos x="353" y="108"/>
                  </a:cxn>
                  <a:cxn ang="0">
                    <a:pos x="377" y="102"/>
                  </a:cxn>
                  <a:cxn ang="0">
                    <a:pos x="402" y="94"/>
                  </a:cxn>
                  <a:cxn ang="0">
                    <a:pos x="425" y="93"/>
                  </a:cxn>
                  <a:cxn ang="0">
                    <a:pos x="444" y="101"/>
                  </a:cxn>
                  <a:cxn ang="0">
                    <a:pos x="464" y="108"/>
                  </a:cxn>
                  <a:cxn ang="0">
                    <a:pos x="475" y="127"/>
                  </a:cxn>
                  <a:cxn ang="0">
                    <a:pos x="481" y="150"/>
                  </a:cxn>
                  <a:cxn ang="0">
                    <a:pos x="489" y="174"/>
                  </a:cxn>
                  <a:cxn ang="0">
                    <a:pos x="479" y="227"/>
                  </a:cxn>
                  <a:cxn ang="0">
                    <a:pos x="470" y="280"/>
                  </a:cxn>
                  <a:cxn ang="0">
                    <a:pos x="466" y="321"/>
                  </a:cxn>
                  <a:cxn ang="0">
                    <a:pos x="475" y="339"/>
                  </a:cxn>
                  <a:cxn ang="0">
                    <a:pos x="482" y="357"/>
                  </a:cxn>
                  <a:cxn ang="0">
                    <a:pos x="500" y="372"/>
                  </a:cxn>
                  <a:cxn ang="0">
                    <a:pos x="522" y="386"/>
                  </a:cxn>
                  <a:cxn ang="0">
                    <a:pos x="544" y="400"/>
                  </a:cxn>
                  <a:cxn ang="0">
                    <a:pos x="525" y="422"/>
                  </a:cxn>
                  <a:cxn ang="0">
                    <a:pos x="507" y="443"/>
                  </a:cxn>
                  <a:cxn ang="0">
                    <a:pos x="481" y="464"/>
                  </a:cxn>
                  <a:cxn ang="0">
                    <a:pos x="445" y="484"/>
                  </a:cxn>
                  <a:cxn ang="0">
                    <a:pos x="408" y="504"/>
                  </a:cxn>
                  <a:cxn ang="0">
                    <a:pos x="367" y="512"/>
                  </a:cxn>
                  <a:cxn ang="0">
                    <a:pos x="324" y="515"/>
                  </a:cxn>
                  <a:cxn ang="0">
                    <a:pos x="283" y="518"/>
                  </a:cxn>
                  <a:cxn ang="0">
                    <a:pos x="245" y="506"/>
                  </a:cxn>
                  <a:cxn ang="0">
                    <a:pos x="207" y="495"/>
                  </a:cxn>
                  <a:cxn ang="0">
                    <a:pos x="173" y="477"/>
                  </a:cxn>
                  <a:cxn ang="0">
                    <a:pos x="147" y="449"/>
                  </a:cxn>
                  <a:cxn ang="0">
                    <a:pos x="122" y="419"/>
                  </a:cxn>
                  <a:cxn ang="0">
                    <a:pos x="97" y="383"/>
                  </a:cxn>
                  <a:cxn ang="0">
                    <a:pos x="72" y="343"/>
                  </a:cxn>
                  <a:cxn ang="0">
                    <a:pos x="46" y="304"/>
                  </a:cxn>
                  <a:cxn ang="0">
                    <a:pos x="29" y="250"/>
                  </a:cxn>
                  <a:cxn ang="0">
                    <a:pos x="11" y="197"/>
                  </a:cxn>
                </a:cxnLst>
                <a:rect l="0" t="0" r="r" b="b"/>
                <a:pathLst>
                  <a:path w="544" h="518">
                    <a:moveTo>
                      <a:pt x="0" y="161"/>
                    </a:moveTo>
                    <a:lnTo>
                      <a:pt x="6" y="157"/>
                    </a:lnTo>
                    <a:lnTo>
                      <a:pt x="11" y="151"/>
                    </a:lnTo>
                    <a:lnTo>
                      <a:pt x="17" y="147"/>
                    </a:lnTo>
                    <a:lnTo>
                      <a:pt x="23" y="142"/>
                    </a:lnTo>
                    <a:lnTo>
                      <a:pt x="29" y="137"/>
                    </a:lnTo>
                    <a:lnTo>
                      <a:pt x="34" y="133"/>
                    </a:lnTo>
                    <a:lnTo>
                      <a:pt x="40" y="127"/>
                    </a:lnTo>
                    <a:lnTo>
                      <a:pt x="45" y="123"/>
                    </a:lnTo>
                    <a:lnTo>
                      <a:pt x="53" y="122"/>
                    </a:lnTo>
                    <a:lnTo>
                      <a:pt x="60" y="122"/>
                    </a:lnTo>
                    <a:lnTo>
                      <a:pt x="67" y="120"/>
                    </a:lnTo>
                    <a:lnTo>
                      <a:pt x="75" y="120"/>
                    </a:lnTo>
                    <a:lnTo>
                      <a:pt x="82" y="119"/>
                    </a:lnTo>
                    <a:lnTo>
                      <a:pt x="89" y="119"/>
                    </a:lnTo>
                    <a:lnTo>
                      <a:pt x="97" y="118"/>
                    </a:lnTo>
                    <a:lnTo>
                      <a:pt x="104" y="117"/>
                    </a:lnTo>
                    <a:lnTo>
                      <a:pt x="115" y="107"/>
                    </a:lnTo>
                    <a:lnTo>
                      <a:pt x="125" y="96"/>
                    </a:lnTo>
                    <a:lnTo>
                      <a:pt x="136" y="85"/>
                    </a:lnTo>
                    <a:lnTo>
                      <a:pt x="147" y="74"/>
                    </a:lnTo>
                    <a:lnTo>
                      <a:pt x="158" y="63"/>
                    </a:lnTo>
                    <a:lnTo>
                      <a:pt x="169" y="52"/>
                    </a:lnTo>
                    <a:lnTo>
                      <a:pt x="180" y="41"/>
                    </a:lnTo>
                    <a:lnTo>
                      <a:pt x="191" y="30"/>
                    </a:lnTo>
                    <a:lnTo>
                      <a:pt x="202" y="26"/>
                    </a:lnTo>
                    <a:lnTo>
                      <a:pt x="213" y="23"/>
                    </a:lnTo>
                    <a:lnTo>
                      <a:pt x="224" y="18"/>
                    </a:lnTo>
                    <a:lnTo>
                      <a:pt x="235" y="15"/>
                    </a:lnTo>
                    <a:lnTo>
                      <a:pt x="246" y="12"/>
                    </a:lnTo>
                    <a:lnTo>
                      <a:pt x="257" y="7"/>
                    </a:lnTo>
                    <a:lnTo>
                      <a:pt x="268" y="4"/>
                    </a:lnTo>
                    <a:lnTo>
                      <a:pt x="279" y="0"/>
                    </a:lnTo>
                    <a:lnTo>
                      <a:pt x="285" y="4"/>
                    </a:lnTo>
                    <a:lnTo>
                      <a:pt x="291" y="9"/>
                    </a:lnTo>
                    <a:lnTo>
                      <a:pt x="297" y="12"/>
                    </a:lnTo>
                    <a:lnTo>
                      <a:pt x="302" y="16"/>
                    </a:lnTo>
                    <a:lnTo>
                      <a:pt x="309" y="21"/>
                    </a:lnTo>
                    <a:lnTo>
                      <a:pt x="314" y="25"/>
                    </a:lnTo>
                    <a:lnTo>
                      <a:pt x="320" y="28"/>
                    </a:lnTo>
                    <a:lnTo>
                      <a:pt x="326" y="33"/>
                    </a:lnTo>
                    <a:lnTo>
                      <a:pt x="328" y="37"/>
                    </a:lnTo>
                    <a:lnTo>
                      <a:pt x="330" y="41"/>
                    </a:lnTo>
                    <a:lnTo>
                      <a:pt x="332" y="46"/>
                    </a:lnTo>
                    <a:lnTo>
                      <a:pt x="334" y="50"/>
                    </a:lnTo>
                    <a:lnTo>
                      <a:pt x="335" y="55"/>
                    </a:lnTo>
                    <a:lnTo>
                      <a:pt x="337" y="59"/>
                    </a:lnTo>
                    <a:lnTo>
                      <a:pt x="340" y="63"/>
                    </a:lnTo>
                    <a:lnTo>
                      <a:pt x="341" y="68"/>
                    </a:lnTo>
                    <a:lnTo>
                      <a:pt x="343" y="73"/>
                    </a:lnTo>
                    <a:lnTo>
                      <a:pt x="344" y="78"/>
                    </a:lnTo>
                    <a:lnTo>
                      <a:pt x="345" y="83"/>
                    </a:lnTo>
                    <a:lnTo>
                      <a:pt x="347" y="89"/>
                    </a:lnTo>
                    <a:lnTo>
                      <a:pt x="348" y="93"/>
                    </a:lnTo>
                    <a:lnTo>
                      <a:pt x="350" y="99"/>
                    </a:lnTo>
                    <a:lnTo>
                      <a:pt x="351" y="104"/>
                    </a:lnTo>
                    <a:lnTo>
                      <a:pt x="353" y="108"/>
                    </a:lnTo>
                    <a:lnTo>
                      <a:pt x="360" y="106"/>
                    </a:lnTo>
                    <a:lnTo>
                      <a:pt x="369" y="104"/>
                    </a:lnTo>
                    <a:lnTo>
                      <a:pt x="377" y="102"/>
                    </a:lnTo>
                    <a:lnTo>
                      <a:pt x="386" y="100"/>
                    </a:lnTo>
                    <a:lnTo>
                      <a:pt x="393" y="97"/>
                    </a:lnTo>
                    <a:lnTo>
                      <a:pt x="402" y="94"/>
                    </a:lnTo>
                    <a:lnTo>
                      <a:pt x="411" y="92"/>
                    </a:lnTo>
                    <a:lnTo>
                      <a:pt x="419" y="90"/>
                    </a:lnTo>
                    <a:lnTo>
                      <a:pt x="425" y="93"/>
                    </a:lnTo>
                    <a:lnTo>
                      <a:pt x="432" y="95"/>
                    </a:lnTo>
                    <a:lnTo>
                      <a:pt x="437" y="97"/>
                    </a:lnTo>
                    <a:lnTo>
                      <a:pt x="444" y="101"/>
                    </a:lnTo>
                    <a:lnTo>
                      <a:pt x="451" y="103"/>
                    </a:lnTo>
                    <a:lnTo>
                      <a:pt x="457" y="106"/>
                    </a:lnTo>
                    <a:lnTo>
                      <a:pt x="464" y="108"/>
                    </a:lnTo>
                    <a:lnTo>
                      <a:pt x="469" y="112"/>
                    </a:lnTo>
                    <a:lnTo>
                      <a:pt x="472" y="119"/>
                    </a:lnTo>
                    <a:lnTo>
                      <a:pt x="475" y="127"/>
                    </a:lnTo>
                    <a:lnTo>
                      <a:pt x="477" y="135"/>
                    </a:lnTo>
                    <a:lnTo>
                      <a:pt x="479" y="142"/>
                    </a:lnTo>
                    <a:lnTo>
                      <a:pt x="481" y="150"/>
                    </a:lnTo>
                    <a:lnTo>
                      <a:pt x="483" y="158"/>
                    </a:lnTo>
                    <a:lnTo>
                      <a:pt x="487" y="166"/>
                    </a:lnTo>
                    <a:lnTo>
                      <a:pt x="489" y="174"/>
                    </a:lnTo>
                    <a:lnTo>
                      <a:pt x="486" y="192"/>
                    </a:lnTo>
                    <a:lnTo>
                      <a:pt x="482" y="209"/>
                    </a:lnTo>
                    <a:lnTo>
                      <a:pt x="479" y="227"/>
                    </a:lnTo>
                    <a:lnTo>
                      <a:pt x="476" y="245"/>
                    </a:lnTo>
                    <a:lnTo>
                      <a:pt x="474" y="262"/>
                    </a:lnTo>
                    <a:lnTo>
                      <a:pt x="470" y="280"/>
                    </a:lnTo>
                    <a:lnTo>
                      <a:pt x="467" y="298"/>
                    </a:lnTo>
                    <a:lnTo>
                      <a:pt x="464" y="316"/>
                    </a:lnTo>
                    <a:lnTo>
                      <a:pt x="466" y="321"/>
                    </a:lnTo>
                    <a:lnTo>
                      <a:pt x="469" y="327"/>
                    </a:lnTo>
                    <a:lnTo>
                      <a:pt x="471" y="333"/>
                    </a:lnTo>
                    <a:lnTo>
                      <a:pt x="475" y="339"/>
                    </a:lnTo>
                    <a:lnTo>
                      <a:pt x="477" y="344"/>
                    </a:lnTo>
                    <a:lnTo>
                      <a:pt x="480" y="351"/>
                    </a:lnTo>
                    <a:lnTo>
                      <a:pt x="482" y="357"/>
                    </a:lnTo>
                    <a:lnTo>
                      <a:pt x="486" y="362"/>
                    </a:lnTo>
                    <a:lnTo>
                      <a:pt x="492" y="368"/>
                    </a:lnTo>
                    <a:lnTo>
                      <a:pt x="500" y="372"/>
                    </a:lnTo>
                    <a:lnTo>
                      <a:pt x="508" y="376"/>
                    </a:lnTo>
                    <a:lnTo>
                      <a:pt x="514" y="382"/>
                    </a:lnTo>
                    <a:lnTo>
                      <a:pt x="522" y="386"/>
                    </a:lnTo>
                    <a:lnTo>
                      <a:pt x="529" y="392"/>
                    </a:lnTo>
                    <a:lnTo>
                      <a:pt x="536" y="396"/>
                    </a:lnTo>
                    <a:lnTo>
                      <a:pt x="544" y="400"/>
                    </a:lnTo>
                    <a:lnTo>
                      <a:pt x="537" y="408"/>
                    </a:lnTo>
                    <a:lnTo>
                      <a:pt x="531" y="415"/>
                    </a:lnTo>
                    <a:lnTo>
                      <a:pt x="525" y="422"/>
                    </a:lnTo>
                    <a:lnTo>
                      <a:pt x="519" y="429"/>
                    </a:lnTo>
                    <a:lnTo>
                      <a:pt x="512" y="437"/>
                    </a:lnTo>
                    <a:lnTo>
                      <a:pt x="507" y="443"/>
                    </a:lnTo>
                    <a:lnTo>
                      <a:pt x="500" y="451"/>
                    </a:lnTo>
                    <a:lnTo>
                      <a:pt x="494" y="458"/>
                    </a:lnTo>
                    <a:lnTo>
                      <a:pt x="481" y="464"/>
                    </a:lnTo>
                    <a:lnTo>
                      <a:pt x="469" y="471"/>
                    </a:lnTo>
                    <a:lnTo>
                      <a:pt x="457" y="477"/>
                    </a:lnTo>
                    <a:lnTo>
                      <a:pt x="445" y="484"/>
                    </a:lnTo>
                    <a:lnTo>
                      <a:pt x="432" y="490"/>
                    </a:lnTo>
                    <a:lnTo>
                      <a:pt x="420" y="497"/>
                    </a:lnTo>
                    <a:lnTo>
                      <a:pt x="408" y="504"/>
                    </a:lnTo>
                    <a:lnTo>
                      <a:pt x="396" y="510"/>
                    </a:lnTo>
                    <a:lnTo>
                      <a:pt x="381" y="511"/>
                    </a:lnTo>
                    <a:lnTo>
                      <a:pt x="367" y="512"/>
                    </a:lnTo>
                    <a:lnTo>
                      <a:pt x="353" y="514"/>
                    </a:lnTo>
                    <a:lnTo>
                      <a:pt x="339" y="514"/>
                    </a:lnTo>
                    <a:lnTo>
                      <a:pt x="324" y="515"/>
                    </a:lnTo>
                    <a:lnTo>
                      <a:pt x="311" y="516"/>
                    </a:lnTo>
                    <a:lnTo>
                      <a:pt x="297" y="517"/>
                    </a:lnTo>
                    <a:lnTo>
                      <a:pt x="283" y="518"/>
                    </a:lnTo>
                    <a:lnTo>
                      <a:pt x="270" y="514"/>
                    </a:lnTo>
                    <a:lnTo>
                      <a:pt x="257" y="510"/>
                    </a:lnTo>
                    <a:lnTo>
                      <a:pt x="245" y="506"/>
                    </a:lnTo>
                    <a:lnTo>
                      <a:pt x="232" y="503"/>
                    </a:lnTo>
                    <a:lnTo>
                      <a:pt x="220" y="499"/>
                    </a:lnTo>
                    <a:lnTo>
                      <a:pt x="207" y="495"/>
                    </a:lnTo>
                    <a:lnTo>
                      <a:pt x="195" y="492"/>
                    </a:lnTo>
                    <a:lnTo>
                      <a:pt x="181" y="487"/>
                    </a:lnTo>
                    <a:lnTo>
                      <a:pt x="173" y="477"/>
                    </a:lnTo>
                    <a:lnTo>
                      <a:pt x="165" y="467"/>
                    </a:lnTo>
                    <a:lnTo>
                      <a:pt x="156" y="459"/>
                    </a:lnTo>
                    <a:lnTo>
                      <a:pt x="147" y="449"/>
                    </a:lnTo>
                    <a:lnTo>
                      <a:pt x="139" y="439"/>
                    </a:lnTo>
                    <a:lnTo>
                      <a:pt x="131" y="429"/>
                    </a:lnTo>
                    <a:lnTo>
                      <a:pt x="122" y="419"/>
                    </a:lnTo>
                    <a:lnTo>
                      <a:pt x="113" y="409"/>
                    </a:lnTo>
                    <a:lnTo>
                      <a:pt x="105" y="396"/>
                    </a:lnTo>
                    <a:lnTo>
                      <a:pt x="97" y="383"/>
                    </a:lnTo>
                    <a:lnTo>
                      <a:pt x="88" y="370"/>
                    </a:lnTo>
                    <a:lnTo>
                      <a:pt x="79" y="357"/>
                    </a:lnTo>
                    <a:lnTo>
                      <a:pt x="72" y="343"/>
                    </a:lnTo>
                    <a:lnTo>
                      <a:pt x="63" y="330"/>
                    </a:lnTo>
                    <a:lnTo>
                      <a:pt x="54" y="317"/>
                    </a:lnTo>
                    <a:lnTo>
                      <a:pt x="46" y="304"/>
                    </a:lnTo>
                    <a:lnTo>
                      <a:pt x="40" y="286"/>
                    </a:lnTo>
                    <a:lnTo>
                      <a:pt x="34" y="268"/>
                    </a:lnTo>
                    <a:lnTo>
                      <a:pt x="29" y="250"/>
                    </a:lnTo>
                    <a:lnTo>
                      <a:pt x="23" y="232"/>
                    </a:lnTo>
                    <a:lnTo>
                      <a:pt x="18" y="215"/>
                    </a:lnTo>
                    <a:lnTo>
                      <a:pt x="11" y="197"/>
                    </a:lnTo>
                    <a:lnTo>
                      <a:pt x="6" y="18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A8AD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6" name="Freeform 202"/>
              <p:cNvSpPr>
                <a:spLocks/>
              </p:cNvSpPr>
              <p:nvPr/>
            </p:nvSpPr>
            <p:spPr bwMode="auto">
              <a:xfrm>
                <a:off x="3730" y="720"/>
                <a:ext cx="510" cy="497"/>
              </a:xfrm>
              <a:custGeom>
                <a:avLst/>
                <a:gdLst/>
                <a:ahLst/>
                <a:cxnLst>
                  <a:cxn ang="0">
                    <a:pos x="11" y="153"/>
                  </a:cxn>
                  <a:cxn ang="0">
                    <a:pos x="26" y="140"/>
                  </a:cxn>
                  <a:cxn ang="0">
                    <a:pos x="41" y="127"/>
                  </a:cxn>
                  <a:cxn ang="0">
                    <a:pos x="62" y="123"/>
                  </a:cxn>
                  <a:cxn ang="0">
                    <a:pos x="83" y="120"/>
                  </a:cxn>
                  <a:cxn ang="0">
                    <a:pos x="106" y="107"/>
                  </a:cxn>
                  <a:cxn ang="0">
                    <a:pos x="137" y="75"/>
                  </a:cxn>
                  <a:cxn ang="0">
                    <a:pos x="168" y="42"/>
                  </a:cxn>
                  <a:cxn ang="0">
                    <a:pos x="198" y="23"/>
                  </a:cxn>
                  <a:cxn ang="0">
                    <a:pos x="230" y="11"/>
                  </a:cxn>
                  <a:cxn ang="0">
                    <a:pos x="262" y="0"/>
                  </a:cxn>
                  <a:cxn ang="0">
                    <a:pos x="280" y="12"/>
                  </a:cxn>
                  <a:cxn ang="0">
                    <a:pos x="296" y="23"/>
                  </a:cxn>
                  <a:cxn ang="0">
                    <a:pos x="309" y="35"/>
                  </a:cxn>
                  <a:cxn ang="0">
                    <a:pos x="314" y="49"/>
                  </a:cxn>
                  <a:cxn ang="0">
                    <a:pos x="319" y="62"/>
                  </a:cxn>
                  <a:cxn ang="0">
                    <a:pos x="324" y="77"/>
                  </a:cxn>
                  <a:cxn ang="0">
                    <a:pos x="329" y="93"/>
                  </a:cxn>
                  <a:cxn ang="0">
                    <a:pos x="333" y="109"/>
                  </a:cxn>
                  <a:cxn ang="0">
                    <a:pos x="358" y="102"/>
                  </a:cxn>
                  <a:cxn ang="0">
                    <a:pos x="383" y="96"/>
                  </a:cxn>
                  <a:cxn ang="0">
                    <a:pos x="405" y="95"/>
                  </a:cxn>
                  <a:cxn ang="0">
                    <a:pos x="423" y="102"/>
                  </a:cxn>
                  <a:cxn ang="0">
                    <a:pos x="442" y="109"/>
                  </a:cxn>
                  <a:cxn ang="0">
                    <a:pos x="453" y="127"/>
                  </a:cxn>
                  <a:cxn ang="0">
                    <a:pos x="460" y="147"/>
                  </a:cxn>
                  <a:cxn ang="0">
                    <a:pos x="465" y="168"/>
                  </a:cxn>
                  <a:cxn ang="0">
                    <a:pos x="456" y="219"/>
                  </a:cxn>
                  <a:cxn ang="0">
                    <a:pos x="447" y="270"/>
                  </a:cxn>
                  <a:cxn ang="0">
                    <a:pos x="442" y="309"/>
                  </a:cxn>
                  <a:cxn ang="0">
                    <a:pos x="447" y="326"/>
                  </a:cxn>
                  <a:cxn ang="0">
                    <a:pos x="452" y="343"/>
                  </a:cxn>
                  <a:cxn ang="0">
                    <a:pos x="467" y="362"/>
                  </a:cxn>
                  <a:cxn ang="0">
                    <a:pos x="489" y="379"/>
                  </a:cxn>
                  <a:cxn ang="0">
                    <a:pos x="510" y="398"/>
                  </a:cxn>
                  <a:cxn ang="0">
                    <a:pos x="494" y="415"/>
                  </a:cxn>
                  <a:cxn ang="0">
                    <a:pos x="476" y="433"/>
                  </a:cxn>
                  <a:cxn ang="0">
                    <a:pos x="453" y="450"/>
                  </a:cxn>
                  <a:cxn ang="0">
                    <a:pos x="418" y="467"/>
                  </a:cxn>
                  <a:cxn ang="0">
                    <a:pos x="383" y="483"/>
                  </a:cxn>
                  <a:cxn ang="0">
                    <a:pos x="344" y="491"/>
                  </a:cxn>
                  <a:cxn ang="0">
                    <a:pos x="306" y="493"/>
                  </a:cxn>
                  <a:cxn ang="0">
                    <a:pos x="266" y="497"/>
                  </a:cxn>
                  <a:cxn ang="0">
                    <a:pos x="231" y="487"/>
                  </a:cxn>
                  <a:cxn ang="0">
                    <a:pos x="196" y="477"/>
                  </a:cxn>
                  <a:cxn ang="0">
                    <a:pos x="164" y="460"/>
                  </a:cxn>
                  <a:cxn ang="0">
                    <a:pos x="140" y="432"/>
                  </a:cxn>
                  <a:cxn ang="0">
                    <a:pos x="116" y="402"/>
                  </a:cxn>
                  <a:cxn ang="0">
                    <a:pos x="92" y="368"/>
                  </a:cxn>
                  <a:cxn ang="0">
                    <a:pos x="69" y="331"/>
                  </a:cxn>
                  <a:cxn ang="0">
                    <a:pos x="45" y="295"/>
                  </a:cxn>
                  <a:cxn ang="0">
                    <a:pos x="28" y="244"/>
                  </a:cxn>
                  <a:cxn ang="0">
                    <a:pos x="11" y="195"/>
                  </a:cxn>
                </a:cxnLst>
                <a:rect l="0" t="0" r="r" b="b"/>
                <a:pathLst>
                  <a:path w="510" h="497">
                    <a:moveTo>
                      <a:pt x="0" y="162"/>
                    </a:moveTo>
                    <a:lnTo>
                      <a:pt x="5" y="157"/>
                    </a:lnTo>
                    <a:lnTo>
                      <a:pt x="11" y="153"/>
                    </a:lnTo>
                    <a:lnTo>
                      <a:pt x="15" y="149"/>
                    </a:lnTo>
                    <a:lnTo>
                      <a:pt x="20" y="144"/>
                    </a:lnTo>
                    <a:lnTo>
                      <a:pt x="26" y="140"/>
                    </a:lnTo>
                    <a:lnTo>
                      <a:pt x="31" y="135"/>
                    </a:lnTo>
                    <a:lnTo>
                      <a:pt x="37" y="131"/>
                    </a:lnTo>
                    <a:lnTo>
                      <a:pt x="41" y="127"/>
                    </a:lnTo>
                    <a:lnTo>
                      <a:pt x="49" y="125"/>
                    </a:lnTo>
                    <a:lnTo>
                      <a:pt x="56" y="124"/>
                    </a:lnTo>
                    <a:lnTo>
                      <a:pt x="62" y="123"/>
                    </a:lnTo>
                    <a:lnTo>
                      <a:pt x="69" y="122"/>
                    </a:lnTo>
                    <a:lnTo>
                      <a:pt x="75" y="121"/>
                    </a:lnTo>
                    <a:lnTo>
                      <a:pt x="83" y="120"/>
                    </a:lnTo>
                    <a:lnTo>
                      <a:pt x="90" y="119"/>
                    </a:lnTo>
                    <a:lnTo>
                      <a:pt x="96" y="118"/>
                    </a:lnTo>
                    <a:lnTo>
                      <a:pt x="106" y="107"/>
                    </a:lnTo>
                    <a:lnTo>
                      <a:pt x="116" y="96"/>
                    </a:lnTo>
                    <a:lnTo>
                      <a:pt x="127" y="85"/>
                    </a:lnTo>
                    <a:lnTo>
                      <a:pt x="137" y="75"/>
                    </a:lnTo>
                    <a:lnTo>
                      <a:pt x="147" y="64"/>
                    </a:lnTo>
                    <a:lnTo>
                      <a:pt x="158" y="53"/>
                    </a:lnTo>
                    <a:lnTo>
                      <a:pt x="168" y="42"/>
                    </a:lnTo>
                    <a:lnTo>
                      <a:pt x="177" y="31"/>
                    </a:lnTo>
                    <a:lnTo>
                      <a:pt x="188" y="27"/>
                    </a:lnTo>
                    <a:lnTo>
                      <a:pt x="198" y="23"/>
                    </a:lnTo>
                    <a:lnTo>
                      <a:pt x="209" y="19"/>
                    </a:lnTo>
                    <a:lnTo>
                      <a:pt x="220" y="16"/>
                    </a:lnTo>
                    <a:lnTo>
                      <a:pt x="230" y="11"/>
                    </a:lnTo>
                    <a:lnTo>
                      <a:pt x="241" y="8"/>
                    </a:lnTo>
                    <a:lnTo>
                      <a:pt x="252" y="4"/>
                    </a:lnTo>
                    <a:lnTo>
                      <a:pt x="262" y="0"/>
                    </a:lnTo>
                    <a:lnTo>
                      <a:pt x="268" y="4"/>
                    </a:lnTo>
                    <a:lnTo>
                      <a:pt x="273" y="8"/>
                    </a:lnTo>
                    <a:lnTo>
                      <a:pt x="280" y="12"/>
                    </a:lnTo>
                    <a:lnTo>
                      <a:pt x="285" y="16"/>
                    </a:lnTo>
                    <a:lnTo>
                      <a:pt x="291" y="20"/>
                    </a:lnTo>
                    <a:lnTo>
                      <a:pt x="296" y="23"/>
                    </a:lnTo>
                    <a:lnTo>
                      <a:pt x="302" y="28"/>
                    </a:lnTo>
                    <a:lnTo>
                      <a:pt x="307" y="31"/>
                    </a:lnTo>
                    <a:lnTo>
                      <a:pt x="309" y="35"/>
                    </a:lnTo>
                    <a:lnTo>
                      <a:pt x="310" y="40"/>
                    </a:lnTo>
                    <a:lnTo>
                      <a:pt x="313" y="44"/>
                    </a:lnTo>
                    <a:lnTo>
                      <a:pt x="314" y="49"/>
                    </a:lnTo>
                    <a:lnTo>
                      <a:pt x="316" y="53"/>
                    </a:lnTo>
                    <a:lnTo>
                      <a:pt x="317" y="57"/>
                    </a:lnTo>
                    <a:lnTo>
                      <a:pt x="319" y="62"/>
                    </a:lnTo>
                    <a:lnTo>
                      <a:pt x="321" y="66"/>
                    </a:lnTo>
                    <a:lnTo>
                      <a:pt x="322" y="72"/>
                    </a:lnTo>
                    <a:lnTo>
                      <a:pt x="324" y="77"/>
                    </a:lnTo>
                    <a:lnTo>
                      <a:pt x="326" y="83"/>
                    </a:lnTo>
                    <a:lnTo>
                      <a:pt x="327" y="88"/>
                    </a:lnTo>
                    <a:lnTo>
                      <a:pt x="329" y="93"/>
                    </a:lnTo>
                    <a:lnTo>
                      <a:pt x="330" y="98"/>
                    </a:lnTo>
                    <a:lnTo>
                      <a:pt x="332" y="104"/>
                    </a:lnTo>
                    <a:lnTo>
                      <a:pt x="333" y="109"/>
                    </a:lnTo>
                    <a:lnTo>
                      <a:pt x="342" y="107"/>
                    </a:lnTo>
                    <a:lnTo>
                      <a:pt x="350" y="105"/>
                    </a:lnTo>
                    <a:lnTo>
                      <a:pt x="358" y="102"/>
                    </a:lnTo>
                    <a:lnTo>
                      <a:pt x="366" y="100"/>
                    </a:lnTo>
                    <a:lnTo>
                      <a:pt x="374" y="98"/>
                    </a:lnTo>
                    <a:lnTo>
                      <a:pt x="383" y="96"/>
                    </a:lnTo>
                    <a:lnTo>
                      <a:pt x="391" y="94"/>
                    </a:lnTo>
                    <a:lnTo>
                      <a:pt x="398" y="91"/>
                    </a:lnTo>
                    <a:lnTo>
                      <a:pt x="405" y="95"/>
                    </a:lnTo>
                    <a:lnTo>
                      <a:pt x="411" y="97"/>
                    </a:lnTo>
                    <a:lnTo>
                      <a:pt x="417" y="99"/>
                    </a:lnTo>
                    <a:lnTo>
                      <a:pt x="423" y="102"/>
                    </a:lnTo>
                    <a:lnTo>
                      <a:pt x="430" y="105"/>
                    </a:lnTo>
                    <a:lnTo>
                      <a:pt x="437" y="107"/>
                    </a:lnTo>
                    <a:lnTo>
                      <a:pt x="442" y="109"/>
                    </a:lnTo>
                    <a:lnTo>
                      <a:pt x="449" y="112"/>
                    </a:lnTo>
                    <a:lnTo>
                      <a:pt x="451" y="119"/>
                    </a:lnTo>
                    <a:lnTo>
                      <a:pt x="453" y="127"/>
                    </a:lnTo>
                    <a:lnTo>
                      <a:pt x="455" y="133"/>
                    </a:lnTo>
                    <a:lnTo>
                      <a:pt x="457" y="140"/>
                    </a:lnTo>
                    <a:lnTo>
                      <a:pt x="460" y="147"/>
                    </a:lnTo>
                    <a:lnTo>
                      <a:pt x="462" y="154"/>
                    </a:lnTo>
                    <a:lnTo>
                      <a:pt x="464" y="162"/>
                    </a:lnTo>
                    <a:lnTo>
                      <a:pt x="465" y="168"/>
                    </a:lnTo>
                    <a:lnTo>
                      <a:pt x="463" y="186"/>
                    </a:lnTo>
                    <a:lnTo>
                      <a:pt x="460" y="202"/>
                    </a:lnTo>
                    <a:lnTo>
                      <a:pt x="456" y="219"/>
                    </a:lnTo>
                    <a:lnTo>
                      <a:pt x="453" y="236"/>
                    </a:lnTo>
                    <a:lnTo>
                      <a:pt x="450" y="253"/>
                    </a:lnTo>
                    <a:lnTo>
                      <a:pt x="447" y="270"/>
                    </a:lnTo>
                    <a:lnTo>
                      <a:pt x="444" y="287"/>
                    </a:lnTo>
                    <a:lnTo>
                      <a:pt x="441" y="303"/>
                    </a:lnTo>
                    <a:lnTo>
                      <a:pt x="442" y="309"/>
                    </a:lnTo>
                    <a:lnTo>
                      <a:pt x="444" y="315"/>
                    </a:lnTo>
                    <a:lnTo>
                      <a:pt x="445" y="321"/>
                    </a:lnTo>
                    <a:lnTo>
                      <a:pt x="447" y="326"/>
                    </a:lnTo>
                    <a:lnTo>
                      <a:pt x="449" y="332"/>
                    </a:lnTo>
                    <a:lnTo>
                      <a:pt x="450" y="337"/>
                    </a:lnTo>
                    <a:lnTo>
                      <a:pt x="452" y="343"/>
                    </a:lnTo>
                    <a:lnTo>
                      <a:pt x="453" y="348"/>
                    </a:lnTo>
                    <a:lnTo>
                      <a:pt x="461" y="355"/>
                    </a:lnTo>
                    <a:lnTo>
                      <a:pt x="467" y="362"/>
                    </a:lnTo>
                    <a:lnTo>
                      <a:pt x="475" y="367"/>
                    </a:lnTo>
                    <a:lnTo>
                      <a:pt x="482" y="374"/>
                    </a:lnTo>
                    <a:lnTo>
                      <a:pt x="489" y="379"/>
                    </a:lnTo>
                    <a:lnTo>
                      <a:pt x="496" y="386"/>
                    </a:lnTo>
                    <a:lnTo>
                      <a:pt x="504" y="392"/>
                    </a:lnTo>
                    <a:lnTo>
                      <a:pt x="510" y="398"/>
                    </a:lnTo>
                    <a:lnTo>
                      <a:pt x="505" y="404"/>
                    </a:lnTo>
                    <a:lnTo>
                      <a:pt x="499" y="410"/>
                    </a:lnTo>
                    <a:lnTo>
                      <a:pt x="494" y="415"/>
                    </a:lnTo>
                    <a:lnTo>
                      <a:pt x="487" y="422"/>
                    </a:lnTo>
                    <a:lnTo>
                      <a:pt x="482" y="427"/>
                    </a:lnTo>
                    <a:lnTo>
                      <a:pt x="476" y="433"/>
                    </a:lnTo>
                    <a:lnTo>
                      <a:pt x="471" y="438"/>
                    </a:lnTo>
                    <a:lnTo>
                      <a:pt x="465" y="445"/>
                    </a:lnTo>
                    <a:lnTo>
                      <a:pt x="453" y="450"/>
                    </a:lnTo>
                    <a:lnTo>
                      <a:pt x="441" y="456"/>
                    </a:lnTo>
                    <a:lnTo>
                      <a:pt x="430" y="461"/>
                    </a:lnTo>
                    <a:lnTo>
                      <a:pt x="418" y="467"/>
                    </a:lnTo>
                    <a:lnTo>
                      <a:pt x="406" y="472"/>
                    </a:lnTo>
                    <a:lnTo>
                      <a:pt x="394" y="478"/>
                    </a:lnTo>
                    <a:lnTo>
                      <a:pt x="383" y="483"/>
                    </a:lnTo>
                    <a:lnTo>
                      <a:pt x="371" y="489"/>
                    </a:lnTo>
                    <a:lnTo>
                      <a:pt x="358" y="490"/>
                    </a:lnTo>
                    <a:lnTo>
                      <a:pt x="344" y="491"/>
                    </a:lnTo>
                    <a:lnTo>
                      <a:pt x="331" y="492"/>
                    </a:lnTo>
                    <a:lnTo>
                      <a:pt x="318" y="493"/>
                    </a:lnTo>
                    <a:lnTo>
                      <a:pt x="306" y="493"/>
                    </a:lnTo>
                    <a:lnTo>
                      <a:pt x="293" y="494"/>
                    </a:lnTo>
                    <a:lnTo>
                      <a:pt x="280" y="495"/>
                    </a:lnTo>
                    <a:lnTo>
                      <a:pt x="266" y="497"/>
                    </a:lnTo>
                    <a:lnTo>
                      <a:pt x="254" y="493"/>
                    </a:lnTo>
                    <a:lnTo>
                      <a:pt x="243" y="490"/>
                    </a:lnTo>
                    <a:lnTo>
                      <a:pt x="231" y="487"/>
                    </a:lnTo>
                    <a:lnTo>
                      <a:pt x="219" y="483"/>
                    </a:lnTo>
                    <a:lnTo>
                      <a:pt x="207" y="480"/>
                    </a:lnTo>
                    <a:lnTo>
                      <a:pt x="196" y="477"/>
                    </a:lnTo>
                    <a:lnTo>
                      <a:pt x="184" y="473"/>
                    </a:lnTo>
                    <a:lnTo>
                      <a:pt x="172" y="470"/>
                    </a:lnTo>
                    <a:lnTo>
                      <a:pt x="164" y="460"/>
                    </a:lnTo>
                    <a:lnTo>
                      <a:pt x="156" y="452"/>
                    </a:lnTo>
                    <a:lnTo>
                      <a:pt x="148" y="442"/>
                    </a:lnTo>
                    <a:lnTo>
                      <a:pt x="140" y="432"/>
                    </a:lnTo>
                    <a:lnTo>
                      <a:pt x="132" y="422"/>
                    </a:lnTo>
                    <a:lnTo>
                      <a:pt x="124" y="412"/>
                    </a:lnTo>
                    <a:lnTo>
                      <a:pt x="116" y="402"/>
                    </a:lnTo>
                    <a:lnTo>
                      <a:pt x="108" y="392"/>
                    </a:lnTo>
                    <a:lnTo>
                      <a:pt x="101" y="380"/>
                    </a:lnTo>
                    <a:lnTo>
                      <a:pt x="92" y="368"/>
                    </a:lnTo>
                    <a:lnTo>
                      <a:pt x="84" y="356"/>
                    </a:lnTo>
                    <a:lnTo>
                      <a:pt x="76" y="343"/>
                    </a:lnTo>
                    <a:lnTo>
                      <a:pt x="69" y="331"/>
                    </a:lnTo>
                    <a:lnTo>
                      <a:pt x="61" y="319"/>
                    </a:lnTo>
                    <a:lnTo>
                      <a:pt x="52" y="307"/>
                    </a:lnTo>
                    <a:lnTo>
                      <a:pt x="45" y="295"/>
                    </a:lnTo>
                    <a:lnTo>
                      <a:pt x="39" y="278"/>
                    </a:lnTo>
                    <a:lnTo>
                      <a:pt x="34" y="262"/>
                    </a:lnTo>
                    <a:lnTo>
                      <a:pt x="28" y="244"/>
                    </a:lnTo>
                    <a:lnTo>
                      <a:pt x="23" y="228"/>
                    </a:lnTo>
                    <a:lnTo>
                      <a:pt x="16" y="211"/>
                    </a:lnTo>
                    <a:lnTo>
                      <a:pt x="11" y="195"/>
                    </a:lnTo>
                    <a:lnTo>
                      <a:pt x="5" y="178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B1B7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7" name="Freeform 203"/>
              <p:cNvSpPr>
                <a:spLocks/>
              </p:cNvSpPr>
              <p:nvPr/>
            </p:nvSpPr>
            <p:spPr bwMode="auto">
              <a:xfrm>
                <a:off x="3744" y="726"/>
                <a:ext cx="478" cy="475"/>
              </a:xfrm>
              <a:custGeom>
                <a:avLst/>
                <a:gdLst/>
                <a:ahLst/>
                <a:cxnLst>
                  <a:cxn ang="0">
                    <a:pos x="10" y="154"/>
                  </a:cxn>
                  <a:cxn ang="0">
                    <a:pos x="24" y="143"/>
                  </a:cxn>
                  <a:cxn ang="0">
                    <a:pos x="39" y="130"/>
                  </a:cxn>
                  <a:cxn ang="0">
                    <a:pos x="58" y="126"/>
                  </a:cxn>
                  <a:cxn ang="0">
                    <a:pos x="77" y="122"/>
                  </a:cxn>
                  <a:cxn ang="0">
                    <a:pos x="99" y="107"/>
                  </a:cxn>
                  <a:cxn ang="0">
                    <a:pos x="127" y="74"/>
                  </a:cxn>
                  <a:cxn ang="0">
                    <a:pos x="156" y="43"/>
                  </a:cxn>
                  <a:cxn ang="0">
                    <a:pos x="185" y="24"/>
                  </a:cxn>
                  <a:cxn ang="0">
                    <a:pos x="216" y="12"/>
                  </a:cxn>
                  <a:cxn ang="0">
                    <a:pos x="247" y="0"/>
                  </a:cxn>
                  <a:cxn ang="0">
                    <a:pos x="262" y="12"/>
                  </a:cxn>
                  <a:cxn ang="0">
                    <a:pos x="279" y="23"/>
                  </a:cxn>
                  <a:cxn ang="0">
                    <a:pos x="291" y="34"/>
                  </a:cxn>
                  <a:cxn ang="0">
                    <a:pos x="295" y="47"/>
                  </a:cxn>
                  <a:cxn ang="0">
                    <a:pos x="300" y="60"/>
                  </a:cxn>
                  <a:cxn ang="0">
                    <a:pos x="305" y="76"/>
                  </a:cxn>
                  <a:cxn ang="0">
                    <a:pos x="311" y="92"/>
                  </a:cxn>
                  <a:cxn ang="0">
                    <a:pos x="316" y="108"/>
                  </a:cxn>
                  <a:cxn ang="0">
                    <a:pos x="339" y="103"/>
                  </a:cxn>
                  <a:cxn ang="0">
                    <a:pos x="363" y="98"/>
                  </a:cxn>
                  <a:cxn ang="0">
                    <a:pos x="385" y="96"/>
                  </a:cxn>
                  <a:cxn ang="0">
                    <a:pos x="404" y="103"/>
                  </a:cxn>
                  <a:cxn ang="0">
                    <a:pos x="423" y="110"/>
                  </a:cxn>
                  <a:cxn ang="0">
                    <a:pos x="433" y="125"/>
                  </a:cxn>
                  <a:cxn ang="0">
                    <a:pos x="438" y="145"/>
                  </a:cxn>
                  <a:cxn ang="0">
                    <a:pos x="443" y="163"/>
                  </a:cxn>
                  <a:cxn ang="0">
                    <a:pos x="435" y="212"/>
                  </a:cxn>
                  <a:cxn ang="0">
                    <a:pos x="425" y="260"/>
                  </a:cxn>
                  <a:cxn ang="0">
                    <a:pos x="419" y="297"/>
                  </a:cxn>
                  <a:cxn ang="0">
                    <a:pos x="420" y="314"/>
                  </a:cxn>
                  <a:cxn ang="0">
                    <a:pos x="422" y="329"/>
                  </a:cxn>
                  <a:cxn ang="0">
                    <a:pos x="436" y="350"/>
                  </a:cxn>
                  <a:cxn ang="0">
                    <a:pos x="457" y="373"/>
                  </a:cxn>
                  <a:cxn ang="0">
                    <a:pos x="478" y="395"/>
                  </a:cxn>
                  <a:cxn ang="0">
                    <a:pos x="462" y="409"/>
                  </a:cxn>
                  <a:cxn ang="0">
                    <a:pos x="448" y="422"/>
                  </a:cxn>
                  <a:cxn ang="0">
                    <a:pos x="426" y="436"/>
                  </a:cxn>
                  <a:cxn ang="0">
                    <a:pos x="392" y="450"/>
                  </a:cxn>
                  <a:cxn ang="0">
                    <a:pos x="358" y="463"/>
                  </a:cxn>
                  <a:cxn ang="0">
                    <a:pos x="323" y="470"/>
                  </a:cxn>
                  <a:cxn ang="0">
                    <a:pos x="288" y="473"/>
                  </a:cxn>
                  <a:cxn ang="0">
                    <a:pos x="251" y="475"/>
                  </a:cxn>
                  <a:cxn ang="0">
                    <a:pos x="218" y="467"/>
                  </a:cxn>
                  <a:cxn ang="0">
                    <a:pos x="185" y="459"/>
                  </a:cxn>
                  <a:cxn ang="0">
                    <a:pos x="156" y="443"/>
                  </a:cxn>
                  <a:cxn ang="0">
                    <a:pos x="134" y="415"/>
                  </a:cxn>
                  <a:cxn ang="0">
                    <a:pos x="112" y="385"/>
                  </a:cxn>
                  <a:cxn ang="0">
                    <a:pos x="89" y="353"/>
                  </a:cxn>
                  <a:cxn ang="0">
                    <a:pos x="67" y="319"/>
                  </a:cxn>
                  <a:cxn ang="0">
                    <a:pos x="45" y="285"/>
                  </a:cxn>
                  <a:cxn ang="0">
                    <a:pos x="27" y="239"/>
                  </a:cxn>
                  <a:cxn ang="0">
                    <a:pos x="11" y="193"/>
                  </a:cxn>
                </a:cxnLst>
                <a:rect l="0" t="0" r="r" b="b"/>
                <a:pathLst>
                  <a:path w="478" h="475">
                    <a:moveTo>
                      <a:pt x="0" y="162"/>
                    </a:moveTo>
                    <a:lnTo>
                      <a:pt x="4" y="158"/>
                    </a:lnTo>
                    <a:lnTo>
                      <a:pt x="10" y="154"/>
                    </a:lnTo>
                    <a:lnTo>
                      <a:pt x="14" y="150"/>
                    </a:lnTo>
                    <a:lnTo>
                      <a:pt x="20" y="146"/>
                    </a:lnTo>
                    <a:lnTo>
                      <a:pt x="24" y="143"/>
                    </a:lnTo>
                    <a:lnTo>
                      <a:pt x="30" y="138"/>
                    </a:lnTo>
                    <a:lnTo>
                      <a:pt x="34" y="134"/>
                    </a:lnTo>
                    <a:lnTo>
                      <a:pt x="39" y="130"/>
                    </a:lnTo>
                    <a:lnTo>
                      <a:pt x="46" y="129"/>
                    </a:lnTo>
                    <a:lnTo>
                      <a:pt x="51" y="127"/>
                    </a:lnTo>
                    <a:lnTo>
                      <a:pt x="58" y="126"/>
                    </a:lnTo>
                    <a:lnTo>
                      <a:pt x="65" y="124"/>
                    </a:lnTo>
                    <a:lnTo>
                      <a:pt x="70" y="123"/>
                    </a:lnTo>
                    <a:lnTo>
                      <a:pt x="77" y="122"/>
                    </a:lnTo>
                    <a:lnTo>
                      <a:pt x="83" y="119"/>
                    </a:lnTo>
                    <a:lnTo>
                      <a:pt x="89" y="118"/>
                    </a:lnTo>
                    <a:lnTo>
                      <a:pt x="99" y="107"/>
                    </a:lnTo>
                    <a:lnTo>
                      <a:pt x="109" y="96"/>
                    </a:lnTo>
                    <a:lnTo>
                      <a:pt x="117" y="85"/>
                    </a:lnTo>
                    <a:lnTo>
                      <a:pt x="127" y="74"/>
                    </a:lnTo>
                    <a:lnTo>
                      <a:pt x="137" y="65"/>
                    </a:lnTo>
                    <a:lnTo>
                      <a:pt x="146" y="54"/>
                    </a:lnTo>
                    <a:lnTo>
                      <a:pt x="156" y="43"/>
                    </a:lnTo>
                    <a:lnTo>
                      <a:pt x="166" y="32"/>
                    </a:lnTo>
                    <a:lnTo>
                      <a:pt x="176" y="27"/>
                    </a:lnTo>
                    <a:lnTo>
                      <a:pt x="185" y="24"/>
                    </a:lnTo>
                    <a:lnTo>
                      <a:pt x="195" y="20"/>
                    </a:lnTo>
                    <a:lnTo>
                      <a:pt x="206" y="16"/>
                    </a:lnTo>
                    <a:lnTo>
                      <a:pt x="216" y="12"/>
                    </a:lnTo>
                    <a:lnTo>
                      <a:pt x="226" y="9"/>
                    </a:lnTo>
                    <a:lnTo>
                      <a:pt x="236" y="4"/>
                    </a:lnTo>
                    <a:lnTo>
                      <a:pt x="247" y="0"/>
                    </a:lnTo>
                    <a:lnTo>
                      <a:pt x="252" y="4"/>
                    </a:lnTo>
                    <a:lnTo>
                      <a:pt x="257" y="7"/>
                    </a:lnTo>
                    <a:lnTo>
                      <a:pt x="262" y="12"/>
                    </a:lnTo>
                    <a:lnTo>
                      <a:pt x="268" y="15"/>
                    </a:lnTo>
                    <a:lnTo>
                      <a:pt x="273" y="18"/>
                    </a:lnTo>
                    <a:lnTo>
                      <a:pt x="279" y="23"/>
                    </a:lnTo>
                    <a:lnTo>
                      <a:pt x="283" y="26"/>
                    </a:lnTo>
                    <a:lnTo>
                      <a:pt x="289" y="29"/>
                    </a:lnTo>
                    <a:lnTo>
                      <a:pt x="291" y="34"/>
                    </a:lnTo>
                    <a:lnTo>
                      <a:pt x="292" y="38"/>
                    </a:lnTo>
                    <a:lnTo>
                      <a:pt x="294" y="43"/>
                    </a:lnTo>
                    <a:lnTo>
                      <a:pt x="295" y="47"/>
                    </a:lnTo>
                    <a:lnTo>
                      <a:pt x="296" y="51"/>
                    </a:lnTo>
                    <a:lnTo>
                      <a:pt x="299" y="56"/>
                    </a:lnTo>
                    <a:lnTo>
                      <a:pt x="300" y="60"/>
                    </a:lnTo>
                    <a:lnTo>
                      <a:pt x="302" y="65"/>
                    </a:lnTo>
                    <a:lnTo>
                      <a:pt x="303" y="70"/>
                    </a:lnTo>
                    <a:lnTo>
                      <a:pt x="305" y="76"/>
                    </a:lnTo>
                    <a:lnTo>
                      <a:pt x="307" y="81"/>
                    </a:lnTo>
                    <a:lnTo>
                      <a:pt x="308" y="87"/>
                    </a:lnTo>
                    <a:lnTo>
                      <a:pt x="311" y="92"/>
                    </a:lnTo>
                    <a:lnTo>
                      <a:pt x="313" y="98"/>
                    </a:lnTo>
                    <a:lnTo>
                      <a:pt x="314" y="103"/>
                    </a:lnTo>
                    <a:lnTo>
                      <a:pt x="316" y="108"/>
                    </a:lnTo>
                    <a:lnTo>
                      <a:pt x="324" y="107"/>
                    </a:lnTo>
                    <a:lnTo>
                      <a:pt x="331" y="105"/>
                    </a:lnTo>
                    <a:lnTo>
                      <a:pt x="339" y="103"/>
                    </a:lnTo>
                    <a:lnTo>
                      <a:pt x="348" y="102"/>
                    </a:lnTo>
                    <a:lnTo>
                      <a:pt x="356" y="100"/>
                    </a:lnTo>
                    <a:lnTo>
                      <a:pt x="363" y="98"/>
                    </a:lnTo>
                    <a:lnTo>
                      <a:pt x="371" y="96"/>
                    </a:lnTo>
                    <a:lnTo>
                      <a:pt x="379" y="94"/>
                    </a:lnTo>
                    <a:lnTo>
                      <a:pt x="385" y="96"/>
                    </a:lnTo>
                    <a:lnTo>
                      <a:pt x="392" y="99"/>
                    </a:lnTo>
                    <a:lnTo>
                      <a:pt x="397" y="101"/>
                    </a:lnTo>
                    <a:lnTo>
                      <a:pt x="404" y="103"/>
                    </a:lnTo>
                    <a:lnTo>
                      <a:pt x="411" y="105"/>
                    </a:lnTo>
                    <a:lnTo>
                      <a:pt x="416" y="107"/>
                    </a:lnTo>
                    <a:lnTo>
                      <a:pt x="423" y="110"/>
                    </a:lnTo>
                    <a:lnTo>
                      <a:pt x="429" y="112"/>
                    </a:lnTo>
                    <a:lnTo>
                      <a:pt x="430" y="118"/>
                    </a:lnTo>
                    <a:lnTo>
                      <a:pt x="433" y="125"/>
                    </a:lnTo>
                    <a:lnTo>
                      <a:pt x="435" y="132"/>
                    </a:lnTo>
                    <a:lnTo>
                      <a:pt x="436" y="138"/>
                    </a:lnTo>
                    <a:lnTo>
                      <a:pt x="438" y="145"/>
                    </a:lnTo>
                    <a:lnTo>
                      <a:pt x="440" y="150"/>
                    </a:lnTo>
                    <a:lnTo>
                      <a:pt x="441" y="157"/>
                    </a:lnTo>
                    <a:lnTo>
                      <a:pt x="443" y="163"/>
                    </a:lnTo>
                    <a:lnTo>
                      <a:pt x="440" y="180"/>
                    </a:lnTo>
                    <a:lnTo>
                      <a:pt x="437" y="195"/>
                    </a:lnTo>
                    <a:lnTo>
                      <a:pt x="435" y="212"/>
                    </a:lnTo>
                    <a:lnTo>
                      <a:pt x="431" y="228"/>
                    </a:lnTo>
                    <a:lnTo>
                      <a:pt x="428" y="244"/>
                    </a:lnTo>
                    <a:lnTo>
                      <a:pt x="425" y="260"/>
                    </a:lnTo>
                    <a:lnTo>
                      <a:pt x="422" y="275"/>
                    </a:lnTo>
                    <a:lnTo>
                      <a:pt x="419" y="292"/>
                    </a:lnTo>
                    <a:lnTo>
                      <a:pt x="419" y="297"/>
                    </a:lnTo>
                    <a:lnTo>
                      <a:pt x="419" y="303"/>
                    </a:lnTo>
                    <a:lnTo>
                      <a:pt x="420" y="308"/>
                    </a:lnTo>
                    <a:lnTo>
                      <a:pt x="420" y="314"/>
                    </a:lnTo>
                    <a:lnTo>
                      <a:pt x="422" y="318"/>
                    </a:lnTo>
                    <a:lnTo>
                      <a:pt x="422" y="324"/>
                    </a:lnTo>
                    <a:lnTo>
                      <a:pt x="422" y="329"/>
                    </a:lnTo>
                    <a:lnTo>
                      <a:pt x="423" y="335"/>
                    </a:lnTo>
                    <a:lnTo>
                      <a:pt x="429" y="342"/>
                    </a:lnTo>
                    <a:lnTo>
                      <a:pt x="436" y="350"/>
                    </a:lnTo>
                    <a:lnTo>
                      <a:pt x="443" y="358"/>
                    </a:lnTo>
                    <a:lnTo>
                      <a:pt x="450" y="365"/>
                    </a:lnTo>
                    <a:lnTo>
                      <a:pt x="457" y="373"/>
                    </a:lnTo>
                    <a:lnTo>
                      <a:pt x="464" y="381"/>
                    </a:lnTo>
                    <a:lnTo>
                      <a:pt x="471" y="388"/>
                    </a:lnTo>
                    <a:lnTo>
                      <a:pt x="478" y="395"/>
                    </a:lnTo>
                    <a:lnTo>
                      <a:pt x="473" y="401"/>
                    </a:lnTo>
                    <a:lnTo>
                      <a:pt x="468" y="405"/>
                    </a:lnTo>
                    <a:lnTo>
                      <a:pt x="462" y="409"/>
                    </a:lnTo>
                    <a:lnTo>
                      <a:pt x="458" y="414"/>
                    </a:lnTo>
                    <a:lnTo>
                      <a:pt x="452" y="418"/>
                    </a:lnTo>
                    <a:lnTo>
                      <a:pt x="448" y="422"/>
                    </a:lnTo>
                    <a:lnTo>
                      <a:pt x="442" y="427"/>
                    </a:lnTo>
                    <a:lnTo>
                      <a:pt x="437" y="431"/>
                    </a:lnTo>
                    <a:lnTo>
                      <a:pt x="426" y="436"/>
                    </a:lnTo>
                    <a:lnTo>
                      <a:pt x="415" y="440"/>
                    </a:lnTo>
                    <a:lnTo>
                      <a:pt x="403" y="444"/>
                    </a:lnTo>
                    <a:lnTo>
                      <a:pt x="392" y="450"/>
                    </a:lnTo>
                    <a:lnTo>
                      <a:pt x="381" y="454"/>
                    </a:lnTo>
                    <a:lnTo>
                      <a:pt x="370" y="459"/>
                    </a:lnTo>
                    <a:lnTo>
                      <a:pt x="358" y="463"/>
                    </a:lnTo>
                    <a:lnTo>
                      <a:pt x="347" y="467"/>
                    </a:lnTo>
                    <a:lnTo>
                      <a:pt x="335" y="469"/>
                    </a:lnTo>
                    <a:lnTo>
                      <a:pt x="323" y="470"/>
                    </a:lnTo>
                    <a:lnTo>
                      <a:pt x="311" y="471"/>
                    </a:lnTo>
                    <a:lnTo>
                      <a:pt x="300" y="472"/>
                    </a:lnTo>
                    <a:lnTo>
                      <a:pt x="288" y="473"/>
                    </a:lnTo>
                    <a:lnTo>
                      <a:pt x="275" y="474"/>
                    </a:lnTo>
                    <a:lnTo>
                      <a:pt x="263" y="474"/>
                    </a:lnTo>
                    <a:lnTo>
                      <a:pt x="251" y="475"/>
                    </a:lnTo>
                    <a:lnTo>
                      <a:pt x="240" y="473"/>
                    </a:lnTo>
                    <a:lnTo>
                      <a:pt x="229" y="470"/>
                    </a:lnTo>
                    <a:lnTo>
                      <a:pt x="218" y="467"/>
                    </a:lnTo>
                    <a:lnTo>
                      <a:pt x="207" y="464"/>
                    </a:lnTo>
                    <a:lnTo>
                      <a:pt x="196" y="462"/>
                    </a:lnTo>
                    <a:lnTo>
                      <a:pt x="185" y="459"/>
                    </a:lnTo>
                    <a:lnTo>
                      <a:pt x="174" y="457"/>
                    </a:lnTo>
                    <a:lnTo>
                      <a:pt x="163" y="453"/>
                    </a:lnTo>
                    <a:lnTo>
                      <a:pt x="156" y="443"/>
                    </a:lnTo>
                    <a:lnTo>
                      <a:pt x="148" y="435"/>
                    </a:lnTo>
                    <a:lnTo>
                      <a:pt x="142" y="425"/>
                    </a:lnTo>
                    <a:lnTo>
                      <a:pt x="134" y="415"/>
                    </a:lnTo>
                    <a:lnTo>
                      <a:pt x="126" y="405"/>
                    </a:lnTo>
                    <a:lnTo>
                      <a:pt x="118" y="395"/>
                    </a:lnTo>
                    <a:lnTo>
                      <a:pt x="112" y="385"/>
                    </a:lnTo>
                    <a:lnTo>
                      <a:pt x="104" y="376"/>
                    </a:lnTo>
                    <a:lnTo>
                      <a:pt x="96" y="364"/>
                    </a:lnTo>
                    <a:lnTo>
                      <a:pt x="89" y="353"/>
                    </a:lnTo>
                    <a:lnTo>
                      <a:pt x="82" y="341"/>
                    </a:lnTo>
                    <a:lnTo>
                      <a:pt x="75" y="330"/>
                    </a:lnTo>
                    <a:lnTo>
                      <a:pt x="67" y="319"/>
                    </a:lnTo>
                    <a:lnTo>
                      <a:pt x="59" y="307"/>
                    </a:lnTo>
                    <a:lnTo>
                      <a:pt x="53" y="296"/>
                    </a:lnTo>
                    <a:lnTo>
                      <a:pt x="45" y="285"/>
                    </a:lnTo>
                    <a:lnTo>
                      <a:pt x="39" y="270"/>
                    </a:lnTo>
                    <a:lnTo>
                      <a:pt x="34" y="255"/>
                    </a:lnTo>
                    <a:lnTo>
                      <a:pt x="27" y="239"/>
                    </a:lnTo>
                    <a:lnTo>
                      <a:pt x="22" y="224"/>
                    </a:lnTo>
                    <a:lnTo>
                      <a:pt x="16" y="208"/>
                    </a:lnTo>
                    <a:lnTo>
                      <a:pt x="11" y="193"/>
                    </a:lnTo>
                    <a:lnTo>
                      <a:pt x="5" y="178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BAC0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8" name="Freeform 204"/>
              <p:cNvSpPr>
                <a:spLocks/>
              </p:cNvSpPr>
              <p:nvPr/>
            </p:nvSpPr>
            <p:spPr bwMode="auto">
              <a:xfrm>
                <a:off x="3758" y="732"/>
                <a:ext cx="446" cy="455"/>
              </a:xfrm>
              <a:custGeom>
                <a:avLst/>
                <a:gdLst/>
                <a:ahLst/>
                <a:cxnLst>
                  <a:cxn ang="0">
                    <a:pos x="0" y="162"/>
                  </a:cxn>
                  <a:cxn ang="0">
                    <a:pos x="36" y="134"/>
                  </a:cxn>
                  <a:cxn ang="0">
                    <a:pos x="82" y="119"/>
                  </a:cxn>
                  <a:cxn ang="0">
                    <a:pos x="153" y="32"/>
                  </a:cxn>
                  <a:cxn ang="0">
                    <a:pos x="231" y="0"/>
                  </a:cxn>
                  <a:cxn ang="0">
                    <a:pos x="271" y="28"/>
                  </a:cxn>
                  <a:cxn ang="0">
                    <a:pos x="282" y="64"/>
                  </a:cxn>
                  <a:cxn ang="0">
                    <a:pos x="298" y="109"/>
                  </a:cxn>
                  <a:cxn ang="0">
                    <a:pos x="360" y="96"/>
                  </a:cxn>
                  <a:cxn ang="0">
                    <a:pos x="409" y="112"/>
                  </a:cxn>
                  <a:cxn ang="0">
                    <a:pos x="422" y="158"/>
                  </a:cxn>
                  <a:cxn ang="0">
                    <a:pos x="397" y="280"/>
                  </a:cxn>
                  <a:cxn ang="0">
                    <a:pos x="391" y="321"/>
                  </a:cxn>
                  <a:cxn ang="0">
                    <a:pos x="446" y="392"/>
                  </a:cxn>
                  <a:cxn ang="0">
                    <a:pos x="410" y="418"/>
                  </a:cxn>
                  <a:cxn ang="0">
                    <a:pos x="323" y="446"/>
                  </a:cxn>
                  <a:cxn ang="0">
                    <a:pos x="236" y="455"/>
                  </a:cxn>
                  <a:cxn ang="0">
                    <a:pos x="155" y="436"/>
                  </a:cxn>
                  <a:cxn ang="0">
                    <a:pos x="100" y="359"/>
                  </a:cxn>
                  <a:cxn ang="0">
                    <a:pos x="44" y="276"/>
                  </a:cxn>
                  <a:cxn ang="0">
                    <a:pos x="0" y="162"/>
                  </a:cxn>
                </a:cxnLst>
                <a:rect l="0" t="0" r="r" b="b"/>
                <a:pathLst>
                  <a:path w="446" h="455">
                    <a:moveTo>
                      <a:pt x="0" y="162"/>
                    </a:moveTo>
                    <a:lnTo>
                      <a:pt x="36" y="134"/>
                    </a:lnTo>
                    <a:lnTo>
                      <a:pt x="82" y="119"/>
                    </a:lnTo>
                    <a:lnTo>
                      <a:pt x="153" y="32"/>
                    </a:lnTo>
                    <a:lnTo>
                      <a:pt x="231" y="0"/>
                    </a:lnTo>
                    <a:lnTo>
                      <a:pt x="271" y="28"/>
                    </a:lnTo>
                    <a:lnTo>
                      <a:pt x="282" y="64"/>
                    </a:lnTo>
                    <a:lnTo>
                      <a:pt x="298" y="109"/>
                    </a:lnTo>
                    <a:lnTo>
                      <a:pt x="360" y="96"/>
                    </a:lnTo>
                    <a:lnTo>
                      <a:pt x="409" y="112"/>
                    </a:lnTo>
                    <a:lnTo>
                      <a:pt x="422" y="158"/>
                    </a:lnTo>
                    <a:lnTo>
                      <a:pt x="397" y="280"/>
                    </a:lnTo>
                    <a:lnTo>
                      <a:pt x="391" y="321"/>
                    </a:lnTo>
                    <a:lnTo>
                      <a:pt x="446" y="392"/>
                    </a:lnTo>
                    <a:lnTo>
                      <a:pt x="410" y="418"/>
                    </a:lnTo>
                    <a:lnTo>
                      <a:pt x="323" y="446"/>
                    </a:lnTo>
                    <a:lnTo>
                      <a:pt x="236" y="455"/>
                    </a:lnTo>
                    <a:lnTo>
                      <a:pt x="155" y="436"/>
                    </a:lnTo>
                    <a:lnTo>
                      <a:pt x="100" y="359"/>
                    </a:lnTo>
                    <a:lnTo>
                      <a:pt x="44" y="276"/>
                    </a:ln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C3C9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9" name="Freeform 205"/>
              <p:cNvSpPr>
                <a:spLocks/>
              </p:cNvSpPr>
              <p:nvPr/>
            </p:nvSpPr>
            <p:spPr bwMode="auto">
              <a:xfrm>
                <a:off x="3747" y="723"/>
                <a:ext cx="302" cy="327"/>
              </a:xfrm>
              <a:custGeom>
                <a:avLst/>
                <a:gdLst/>
                <a:ahLst/>
                <a:cxnLst>
                  <a:cxn ang="0">
                    <a:pos x="302" y="36"/>
                  </a:cxn>
                  <a:cxn ang="0">
                    <a:pos x="302" y="82"/>
                  </a:cxn>
                  <a:cxn ang="0">
                    <a:pos x="259" y="183"/>
                  </a:cxn>
                  <a:cxn ang="0">
                    <a:pos x="202" y="265"/>
                  </a:cxn>
                  <a:cxn ang="0">
                    <a:pos x="122" y="312"/>
                  </a:cxn>
                  <a:cxn ang="0">
                    <a:pos x="51" y="327"/>
                  </a:cxn>
                  <a:cxn ang="0">
                    <a:pos x="29" y="322"/>
                  </a:cxn>
                  <a:cxn ang="0">
                    <a:pos x="8" y="301"/>
                  </a:cxn>
                  <a:cxn ang="0">
                    <a:pos x="0" y="276"/>
                  </a:cxn>
                  <a:cxn ang="0">
                    <a:pos x="11" y="204"/>
                  </a:cxn>
                  <a:cxn ang="0">
                    <a:pos x="35" y="153"/>
                  </a:cxn>
                  <a:cxn ang="0">
                    <a:pos x="119" y="57"/>
                  </a:cxn>
                  <a:cxn ang="0">
                    <a:pos x="184" y="14"/>
                  </a:cxn>
                  <a:cxn ang="0">
                    <a:pos x="223" y="0"/>
                  </a:cxn>
                  <a:cxn ang="0">
                    <a:pos x="277" y="6"/>
                  </a:cxn>
                  <a:cxn ang="0">
                    <a:pos x="302" y="36"/>
                  </a:cxn>
                </a:cxnLst>
                <a:rect l="0" t="0" r="r" b="b"/>
                <a:pathLst>
                  <a:path w="302" h="327">
                    <a:moveTo>
                      <a:pt x="302" y="36"/>
                    </a:moveTo>
                    <a:lnTo>
                      <a:pt x="302" y="82"/>
                    </a:lnTo>
                    <a:lnTo>
                      <a:pt x="259" y="183"/>
                    </a:lnTo>
                    <a:lnTo>
                      <a:pt x="202" y="265"/>
                    </a:lnTo>
                    <a:lnTo>
                      <a:pt x="122" y="312"/>
                    </a:lnTo>
                    <a:lnTo>
                      <a:pt x="51" y="327"/>
                    </a:lnTo>
                    <a:lnTo>
                      <a:pt x="29" y="322"/>
                    </a:lnTo>
                    <a:lnTo>
                      <a:pt x="8" y="301"/>
                    </a:lnTo>
                    <a:lnTo>
                      <a:pt x="0" y="276"/>
                    </a:lnTo>
                    <a:lnTo>
                      <a:pt x="11" y="204"/>
                    </a:lnTo>
                    <a:lnTo>
                      <a:pt x="35" y="153"/>
                    </a:lnTo>
                    <a:lnTo>
                      <a:pt x="119" y="57"/>
                    </a:lnTo>
                    <a:lnTo>
                      <a:pt x="184" y="14"/>
                    </a:lnTo>
                    <a:lnTo>
                      <a:pt x="223" y="0"/>
                    </a:lnTo>
                    <a:lnTo>
                      <a:pt x="277" y="6"/>
                    </a:lnTo>
                    <a:lnTo>
                      <a:pt x="302" y="36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0" name="Freeform 206"/>
              <p:cNvSpPr>
                <a:spLocks/>
              </p:cNvSpPr>
              <p:nvPr/>
            </p:nvSpPr>
            <p:spPr bwMode="auto">
              <a:xfrm>
                <a:off x="3765" y="743"/>
                <a:ext cx="270" cy="285"/>
              </a:xfrm>
              <a:custGeom>
                <a:avLst/>
                <a:gdLst/>
                <a:ahLst/>
                <a:cxnLst>
                  <a:cxn ang="0">
                    <a:pos x="270" y="30"/>
                  </a:cxn>
                  <a:cxn ang="0">
                    <a:pos x="237" y="130"/>
                  </a:cxn>
                  <a:cxn ang="0">
                    <a:pos x="180" y="223"/>
                  </a:cxn>
                  <a:cxn ang="0">
                    <a:pos x="123" y="259"/>
                  </a:cxn>
                  <a:cxn ang="0">
                    <a:pos x="75" y="277"/>
                  </a:cxn>
                  <a:cxn ang="0">
                    <a:pos x="33" y="285"/>
                  </a:cxn>
                  <a:cxn ang="0">
                    <a:pos x="17" y="285"/>
                  </a:cxn>
                  <a:cxn ang="0">
                    <a:pos x="0" y="252"/>
                  </a:cxn>
                  <a:cxn ang="0">
                    <a:pos x="0" y="227"/>
                  </a:cxn>
                  <a:cxn ang="0">
                    <a:pos x="11" y="199"/>
                  </a:cxn>
                  <a:cxn ang="0">
                    <a:pos x="11" y="180"/>
                  </a:cxn>
                  <a:cxn ang="0">
                    <a:pos x="79" y="79"/>
                  </a:cxn>
                  <a:cxn ang="0">
                    <a:pos x="166" y="16"/>
                  </a:cxn>
                  <a:cxn ang="0">
                    <a:pos x="202" y="0"/>
                  </a:cxn>
                  <a:cxn ang="0">
                    <a:pos x="248" y="5"/>
                  </a:cxn>
                  <a:cxn ang="0">
                    <a:pos x="270" y="30"/>
                  </a:cxn>
                </a:cxnLst>
                <a:rect l="0" t="0" r="r" b="b"/>
                <a:pathLst>
                  <a:path w="270" h="285">
                    <a:moveTo>
                      <a:pt x="270" y="30"/>
                    </a:moveTo>
                    <a:lnTo>
                      <a:pt x="237" y="130"/>
                    </a:lnTo>
                    <a:lnTo>
                      <a:pt x="180" y="223"/>
                    </a:lnTo>
                    <a:lnTo>
                      <a:pt x="123" y="259"/>
                    </a:lnTo>
                    <a:lnTo>
                      <a:pt x="75" y="277"/>
                    </a:lnTo>
                    <a:lnTo>
                      <a:pt x="33" y="285"/>
                    </a:lnTo>
                    <a:lnTo>
                      <a:pt x="17" y="285"/>
                    </a:lnTo>
                    <a:lnTo>
                      <a:pt x="0" y="252"/>
                    </a:lnTo>
                    <a:lnTo>
                      <a:pt x="0" y="227"/>
                    </a:lnTo>
                    <a:lnTo>
                      <a:pt x="11" y="199"/>
                    </a:lnTo>
                    <a:lnTo>
                      <a:pt x="11" y="180"/>
                    </a:lnTo>
                    <a:lnTo>
                      <a:pt x="79" y="79"/>
                    </a:lnTo>
                    <a:lnTo>
                      <a:pt x="166" y="16"/>
                    </a:lnTo>
                    <a:lnTo>
                      <a:pt x="202" y="0"/>
                    </a:lnTo>
                    <a:lnTo>
                      <a:pt x="248" y="5"/>
                    </a:lnTo>
                    <a:lnTo>
                      <a:pt x="270" y="30"/>
                    </a:lnTo>
                    <a:close/>
                  </a:path>
                </a:pathLst>
              </a:custGeom>
              <a:solidFill>
                <a:srgbClr val="EFA43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" name="Freeform 207"/>
              <p:cNvSpPr>
                <a:spLocks/>
              </p:cNvSpPr>
              <p:nvPr/>
            </p:nvSpPr>
            <p:spPr bwMode="auto">
              <a:xfrm>
                <a:off x="3789" y="750"/>
                <a:ext cx="232" cy="245"/>
              </a:xfrm>
              <a:custGeom>
                <a:avLst/>
                <a:gdLst/>
                <a:ahLst/>
                <a:cxnLst>
                  <a:cxn ang="0">
                    <a:pos x="228" y="36"/>
                  </a:cxn>
                  <a:cxn ang="0">
                    <a:pos x="222" y="58"/>
                  </a:cxn>
                  <a:cxn ang="0">
                    <a:pos x="215" y="79"/>
                  </a:cxn>
                  <a:cxn ang="0">
                    <a:pos x="207" y="101"/>
                  </a:cxn>
                  <a:cxn ang="0">
                    <a:pos x="198" y="122"/>
                  </a:cxn>
                  <a:cxn ang="0">
                    <a:pos x="185" y="142"/>
                  </a:cxn>
                  <a:cxn ang="0">
                    <a:pos x="173" y="162"/>
                  </a:cxn>
                  <a:cxn ang="0">
                    <a:pos x="161" y="182"/>
                  </a:cxn>
                  <a:cxn ang="0">
                    <a:pos x="149" y="196"/>
                  </a:cxn>
                  <a:cxn ang="0">
                    <a:pos x="136" y="204"/>
                  </a:cxn>
                  <a:cxn ang="0">
                    <a:pos x="124" y="212"/>
                  </a:cxn>
                  <a:cxn ang="0">
                    <a:pos x="112" y="218"/>
                  </a:cxn>
                  <a:cxn ang="0">
                    <a:pos x="101" y="225"/>
                  </a:cxn>
                  <a:cxn ang="0">
                    <a:pos x="90" y="228"/>
                  </a:cxn>
                  <a:cxn ang="0">
                    <a:pos x="80" y="233"/>
                  </a:cxn>
                  <a:cxn ang="0">
                    <a:pos x="70" y="236"/>
                  </a:cxn>
                  <a:cxn ang="0">
                    <a:pos x="60" y="239"/>
                  </a:cxn>
                  <a:cxn ang="0">
                    <a:pos x="51" y="240"/>
                  </a:cxn>
                  <a:cxn ang="0">
                    <a:pos x="42" y="243"/>
                  </a:cxn>
                  <a:cxn ang="0">
                    <a:pos x="33" y="244"/>
                  </a:cxn>
                  <a:cxn ang="0">
                    <a:pos x="27" y="245"/>
                  </a:cxn>
                  <a:cxn ang="0">
                    <a:pos x="24" y="245"/>
                  </a:cxn>
                  <a:cxn ang="0">
                    <a:pos x="21" y="245"/>
                  </a:cxn>
                  <a:cxn ang="0">
                    <a:pos x="17" y="245"/>
                  </a:cxn>
                  <a:cxn ang="0">
                    <a:pos x="14" y="240"/>
                  </a:cxn>
                  <a:cxn ang="0">
                    <a:pos x="10" y="234"/>
                  </a:cxn>
                  <a:cxn ang="0">
                    <a:pos x="5" y="227"/>
                  </a:cxn>
                  <a:cxn ang="0">
                    <a:pos x="2" y="221"/>
                  </a:cxn>
                  <a:cxn ang="0">
                    <a:pos x="0" y="214"/>
                  </a:cxn>
                  <a:cxn ang="0">
                    <a:pos x="0" y="209"/>
                  </a:cxn>
                  <a:cxn ang="0">
                    <a:pos x="0" y="203"/>
                  </a:cxn>
                  <a:cxn ang="0">
                    <a:pos x="0" y="198"/>
                  </a:cxn>
                  <a:cxn ang="0">
                    <a:pos x="1" y="192"/>
                  </a:cxn>
                  <a:cxn ang="0">
                    <a:pos x="3" y="185"/>
                  </a:cxn>
                  <a:cxn ang="0">
                    <a:pos x="6" y="180"/>
                  </a:cxn>
                  <a:cxn ang="0">
                    <a:pos x="9" y="173"/>
                  </a:cxn>
                  <a:cxn ang="0">
                    <a:pos x="10" y="169"/>
                  </a:cxn>
                  <a:cxn ang="0">
                    <a:pos x="10" y="165"/>
                  </a:cxn>
                  <a:cxn ang="0">
                    <a:pos x="10" y="161"/>
                  </a:cxn>
                  <a:cxn ang="0">
                    <a:pos x="10" y="157"/>
                  </a:cxn>
                  <a:cxn ang="0">
                    <a:pos x="16" y="145"/>
                  </a:cxn>
                  <a:cxn ang="0">
                    <a:pos x="32" y="123"/>
                  </a:cxn>
                  <a:cxn ang="0">
                    <a:pos x="46" y="101"/>
                  </a:cxn>
                  <a:cxn ang="0">
                    <a:pos x="61" y="79"/>
                  </a:cxn>
                  <a:cxn ang="0">
                    <a:pos x="78" y="61"/>
                  </a:cxn>
                  <a:cxn ang="0">
                    <a:pos x="97" y="48"/>
                  </a:cxn>
                  <a:cxn ang="0">
                    <a:pos x="115" y="34"/>
                  </a:cxn>
                  <a:cxn ang="0">
                    <a:pos x="134" y="20"/>
                  </a:cxn>
                  <a:cxn ang="0">
                    <a:pos x="147" y="12"/>
                  </a:cxn>
                  <a:cxn ang="0">
                    <a:pos x="155" y="9"/>
                  </a:cxn>
                  <a:cxn ang="0">
                    <a:pos x="162" y="5"/>
                  </a:cxn>
                  <a:cxn ang="0">
                    <a:pos x="170" y="2"/>
                  </a:cxn>
                  <a:cxn ang="0">
                    <a:pos x="179" y="1"/>
                  </a:cxn>
                  <a:cxn ang="0">
                    <a:pos x="189" y="2"/>
                  </a:cxn>
                  <a:cxn ang="0">
                    <a:pos x="199" y="2"/>
                  </a:cxn>
                  <a:cxn ang="0">
                    <a:pos x="209" y="3"/>
                  </a:cxn>
                  <a:cxn ang="0">
                    <a:pos x="216" y="7"/>
                  </a:cxn>
                  <a:cxn ang="0">
                    <a:pos x="221" y="12"/>
                  </a:cxn>
                  <a:cxn ang="0">
                    <a:pos x="225" y="18"/>
                  </a:cxn>
                  <a:cxn ang="0">
                    <a:pos x="229" y="23"/>
                  </a:cxn>
                </a:cxnLst>
                <a:rect l="0" t="0" r="r" b="b"/>
                <a:pathLst>
                  <a:path w="232" h="245">
                    <a:moveTo>
                      <a:pt x="232" y="25"/>
                    </a:moveTo>
                    <a:lnTo>
                      <a:pt x="228" y="36"/>
                    </a:lnTo>
                    <a:lnTo>
                      <a:pt x="225" y="47"/>
                    </a:lnTo>
                    <a:lnTo>
                      <a:pt x="222" y="58"/>
                    </a:lnTo>
                    <a:lnTo>
                      <a:pt x="218" y="69"/>
                    </a:lnTo>
                    <a:lnTo>
                      <a:pt x="215" y="79"/>
                    </a:lnTo>
                    <a:lnTo>
                      <a:pt x="211" y="90"/>
                    </a:lnTo>
                    <a:lnTo>
                      <a:pt x="207" y="101"/>
                    </a:lnTo>
                    <a:lnTo>
                      <a:pt x="204" y="112"/>
                    </a:lnTo>
                    <a:lnTo>
                      <a:pt x="198" y="122"/>
                    </a:lnTo>
                    <a:lnTo>
                      <a:pt x="192" y="132"/>
                    </a:lnTo>
                    <a:lnTo>
                      <a:pt x="185" y="142"/>
                    </a:lnTo>
                    <a:lnTo>
                      <a:pt x="180" y="153"/>
                    </a:lnTo>
                    <a:lnTo>
                      <a:pt x="173" y="162"/>
                    </a:lnTo>
                    <a:lnTo>
                      <a:pt x="167" y="172"/>
                    </a:lnTo>
                    <a:lnTo>
                      <a:pt x="161" y="182"/>
                    </a:lnTo>
                    <a:lnTo>
                      <a:pt x="155" y="192"/>
                    </a:lnTo>
                    <a:lnTo>
                      <a:pt x="149" y="196"/>
                    </a:lnTo>
                    <a:lnTo>
                      <a:pt x="143" y="200"/>
                    </a:lnTo>
                    <a:lnTo>
                      <a:pt x="136" y="204"/>
                    </a:lnTo>
                    <a:lnTo>
                      <a:pt x="131" y="207"/>
                    </a:lnTo>
                    <a:lnTo>
                      <a:pt x="124" y="212"/>
                    </a:lnTo>
                    <a:lnTo>
                      <a:pt x="117" y="215"/>
                    </a:lnTo>
                    <a:lnTo>
                      <a:pt x="112" y="218"/>
                    </a:lnTo>
                    <a:lnTo>
                      <a:pt x="105" y="223"/>
                    </a:lnTo>
                    <a:lnTo>
                      <a:pt x="101" y="225"/>
                    </a:lnTo>
                    <a:lnTo>
                      <a:pt x="95" y="226"/>
                    </a:lnTo>
                    <a:lnTo>
                      <a:pt x="90" y="228"/>
                    </a:lnTo>
                    <a:lnTo>
                      <a:pt x="86" y="231"/>
                    </a:lnTo>
                    <a:lnTo>
                      <a:pt x="80" y="233"/>
                    </a:lnTo>
                    <a:lnTo>
                      <a:pt x="75" y="235"/>
                    </a:lnTo>
                    <a:lnTo>
                      <a:pt x="70" y="236"/>
                    </a:lnTo>
                    <a:lnTo>
                      <a:pt x="65" y="238"/>
                    </a:lnTo>
                    <a:lnTo>
                      <a:pt x="60" y="239"/>
                    </a:lnTo>
                    <a:lnTo>
                      <a:pt x="56" y="239"/>
                    </a:lnTo>
                    <a:lnTo>
                      <a:pt x="51" y="240"/>
                    </a:lnTo>
                    <a:lnTo>
                      <a:pt x="47" y="241"/>
                    </a:lnTo>
                    <a:lnTo>
                      <a:pt x="42" y="243"/>
                    </a:lnTo>
                    <a:lnTo>
                      <a:pt x="37" y="243"/>
                    </a:lnTo>
                    <a:lnTo>
                      <a:pt x="33" y="244"/>
                    </a:lnTo>
                    <a:lnTo>
                      <a:pt x="28" y="245"/>
                    </a:lnTo>
                    <a:lnTo>
                      <a:pt x="27" y="245"/>
                    </a:lnTo>
                    <a:lnTo>
                      <a:pt x="25" y="245"/>
                    </a:lnTo>
                    <a:lnTo>
                      <a:pt x="24" y="245"/>
                    </a:lnTo>
                    <a:lnTo>
                      <a:pt x="22" y="245"/>
                    </a:lnTo>
                    <a:lnTo>
                      <a:pt x="21" y="245"/>
                    </a:lnTo>
                    <a:lnTo>
                      <a:pt x="19" y="245"/>
                    </a:lnTo>
                    <a:lnTo>
                      <a:pt x="17" y="245"/>
                    </a:lnTo>
                    <a:lnTo>
                      <a:pt x="15" y="245"/>
                    </a:lnTo>
                    <a:lnTo>
                      <a:pt x="14" y="240"/>
                    </a:lnTo>
                    <a:lnTo>
                      <a:pt x="12" y="237"/>
                    </a:lnTo>
                    <a:lnTo>
                      <a:pt x="10" y="234"/>
                    </a:lnTo>
                    <a:lnTo>
                      <a:pt x="8" y="231"/>
                    </a:lnTo>
                    <a:lnTo>
                      <a:pt x="5" y="227"/>
                    </a:lnTo>
                    <a:lnTo>
                      <a:pt x="4" y="224"/>
                    </a:lnTo>
                    <a:lnTo>
                      <a:pt x="2" y="221"/>
                    </a:lnTo>
                    <a:lnTo>
                      <a:pt x="0" y="216"/>
                    </a:lnTo>
                    <a:lnTo>
                      <a:pt x="0" y="214"/>
                    </a:lnTo>
                    <a:lnTo>
                      <a:pt x="0" y="211"/>
                    </a:lnTo>
                    <a:lnTo>
                      <a:pt x="0" y="209"/>
                    </a:lnTo>
                    <a:lnTo>
                      <a:pt x="0" y="206"/>
                    </a:lnTo>
                    <a:lnTo>
                      <a:pt x="0" y="203"/>
                    </a:lnTo>
                    <a:lnTo>
                      <a:pt x="0" y="201"/>
                    </a:lnTo>
                    <a:lnTo>
                      <a:pt x="0" y="198"/>
                    </a:lnTo>
                    <a:lnTo>
                      <a:pt x="0" y="195"/>
                    </a:lnTo>
                    <a:lnTo>
                      <a:pt x="1" y="192"/>
                    </a:lnTo>
                    <a:lnTo>
                      <a:pt x="2" y="189"/>
                    </a:lnTo>
                    <a:lnTo>
                      <a:pt x="3" y="185"/>
                    </a:lnTo>
                    <a:lnTo>
                      <a:pt x="4" y="183"/>
                    </a:lnTo>
                    <a:lnTo>
                      <a:pt x="6" y="180"/>
                    </a:lnTo>
                    <a:lnTo>
                      <a:pt x="8" y="177"/>
                    </a:lnTo>
                    <a:lnTo>
                      <a:pt x="9" y="173"/>
                    </a:lnTo>
                    <a:lnTo>
                      <a:pt x="10" y="171"/>
                    </a:lnTo>
                    <a:lnTo>
                      <a:pt x="10" y="169"/>
                    </a:lnTo>
                    <a:lnTo>
                      <a:pt x="10" y="167"/>
                    </a:lnTo>
                    <a:lnTo>
                      <a:pt x="10" y="165"/>
                    </a:lnTo>
                    <a:lnTo>
                      <a:pt x="10" y="162"/>
                    </a:lnTo>
                    <a:lnTo>
                      <a:pt x="10" y="161"/>
                    </a:lnTo>
                    <a:lnTo>
                      <a:pt x="10" y="159"/>
                    </a:lnTo>
                    <a:lnTo>
                      <a:pt x="10" y="157"/>
                    </a:lnTo>
                    <a:lnTo>
                      <a:pt x="10" y="155"/>
                    </a:lnTo>
                    <a:lnTo>
                      <a:pt x="16" y="145"/>
                    </a:lnTo>
                    <a:lnTo>
                      <a:pt x="24" y="134"/>
                    </a:lnTo>
                    <a:lnTo>
                      <a:pt x="32" y="123"/>
                    </a:lnTo>
                    <a:lnTo>
                      <a:pt x="39" y="112"/>
                    </a:lnTo>
                    <a:lnTo>
                      <a:pt x="46" y="101"/>
                    </a:lnTo>
                    <a:lnTo>
                      <a:pt x="54" y="90"/>
                    </a:lnTo>
                    <a:lnTo>
                      <a:pt x="61" y="79"/>
                    </a:lnTo>
                    <a:lnTo>
                      <a:pt x="68" y="69"/>
                    </a:lnTo>
                    <a:lnTo>
                      <a:pt x="78" y="61"/>
                    </a:lnTo>
                    <a:lnTo>
                      <a:pt x="87" y="55"/>
                    </a:lnTo>
                    <a:lnTo>
                      <a:pt x="97" y="48"/>
                    </a:lnTo>
                    <a:lnTo>
                      <a:pt x="105" y="41"/>
                    </a:lnTo>
                    <a:lnTo>
                      <a:pt x="115" y="34"/>
                    </a:lnTo>
                    <a:lnTo>
                      <a:pt x="124" y="27"/>
                    </a:lnTo>
                    <a:lnTo>
                      <a:pt x="134" y="20"/>
                    </a:lnTo>
                    <a:lnTo>
                      <a:pt x="143" y="13"/>
                    </a:lnTo>
                    <a:lnTo>
                      <a:pt x="147" y="12"/>
                    </a:lnTo>
                    <a:lnTo>
                      <a:pt x="150" y="10"/>
                    </a:lnTo>
                    <a:lnTo>
                      <a:pt x="155" y="9"/>
                    </a:lnTo>
                    <a:lnTo>
                      <a:pt x="158" y="7"/>
                    </a:lnTo>
                    <a:lnTo>
                      <a:pt x="162" y="5"/>
                    </a:lnTo>
                    <a:lnTo>
                      <a:pt x="166" y="3"/>
                    </a:lnTo>
                    <a:lnTo>
                      <a:pt x="170" y="2"/>
                    </a:lnTo>
                    <a:lnTo>
                      <a:pt x="173" y="0"/>
                    </a:lnTo>
                    <a:lnTo>
                      <a:pt x="179" y="1"/>
                    </a:lnTo>
                    <a:lnTo>
                      <a:pt x="183" y="1"/>
                    </a:lnTo>
                    <a:lnTo>
                      <a:pt x="189" y="2"/>
                    </a:lnTo>
                    <a:lnTo>
                      <a:pt x="194" y="2"/>
                    </a:lnTo>
                    <a:lnTo>
                      <a:pt x="199" y="2"/>
                    </a:lnTo>
                    <a:lnTo>
                      <a:pt x="204" y="3"/>
                    </a:lnTo>
                    <a:lnTo>
                      <a:pt x="209" y="3"/>
                    </a:lnTo>
                    <a:lnTo>
                      <a:pt x="214" y="3"/>
                    </a:lnTo>
                    <a:lnTo>
                      <a:pt x="216" y="7"/>
                    </a:lnTo>
                    <a:lnTo>
                      <a:pt x="218" y="9"/>
                    </a:lnTo>
                    <a:lnTo>
                      <a:pt x="221" y="12"/>
                    </a:lnTo>
                    <a:lnTo>
                      <a:pt x="223" y="14"/>
                    </a:lnTo>
                    <a:lnTo>
                      <a:pt x="225" y="18"/>
                    </a:lnTo>
                    <a:lnTo>
                      <a:pt x="227" y="20"/>
                    </a:lnTo>
                    <a:lnTo>
                      <a:pt x="229" y="23"/>
                    </a:lnTo>
                    <a:lnTo>
                      <a:pt x="232" y="25"/>
                    </a:lnTo>
                    <a:close/>
                  </a:path>
                </a:pathLst>
              </a:custGeom>
              <a:solidFill>
                <a:srgbClr val="F2B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2" name="Freeform 208"/>
              <p:cNvSpPr>
                <a:spLocks/>
              </p:cNvSpPr>
              <p:nvPr/>
            </p:nvSpPr>
            <p:spPr bwMode="auto">
              <a:xfrm>
                <a:off x="3813" y="758"/>
                <a:ext cx="194" cy="204"/>
              </a:xfrm>
              <a:custGeom>
                <a:avLst/>
                <a:gdLst/>
                <a:ahLst/>
                <a:cxnLst>
                  <a:cxn ang="0">
                    <a:pos x="191" y="29"/>
                  </a:cxn>
                  <a:cxn ang="0">
                    <a:pos x="186" y="47"/>
                  </a:cxn>
                  <a:cxn ang="0">
                    <a:pos x="180" y="66"/>
                  </a:cxn>
                  <a:cxn ang="0">
                    <a:pos x="175" y="83"/>
                  </a:cxn>
                  <a:cxn ang="0">
                    <a:pos x="166" y="101"/>
                  </a:cxn>
                  <a:cxn ang="0">
                    <a:pos x="156" y="118"/>
                  </a:cxn>
                  <a:cxn ang="0">
                    <a:pos x="145" y="135"/>
                  </a:cxn>
                  <a:cxn ang="0">
                    <a:pos x="135" y="151"/>
                  </a:cxn>
                  <a:cxn ang="0">
                    <a:pos x="125" y="163"/>
                  </a:cxn>
                  <a:cxn ang="0">
                    <a:pos x="114" y="170"/>
                  </a:cxn>
                  <a:cxn ang="0">
                    <a:pos x="104" y="176"/>
                  </a:cxn>
                  <a:cxn ang="0">
                    <a:pos x="93" y="182"/>
                  </a:cxn>
                  <a:cxn ang="0">
                    <a:pos x="85" y="187"/>
                  </a:cxn>
                  <a:cxn ang="0">
                    <a:pos x="76" y="191"/>
                  </a:cxn>
                  <a:cxn ang="0">
                    <a:pos x="67" y="194"/>
                  </a:cxn>
                  <a:cxn ang="0">
                    <a:pos x="59" y="197"/>
                  </a:cxn>
                  <a:cxn ang="0">
                    <a:pos x="51" y="199"/>
                  </a:cxn>
                  <a:cxn ang="0">
                    <a:pos x="43" y="201"/>
                  </a:cxn>
                  <a:cxn ang="0">
                    <a:pos x="35" y="202"/>
                  </a:cxn>
                  <a:cxn ang="0">
                    <a:pos x="27" y="203"/>
                  </a:cxn>
                  <a:cxn ang="0">
                    <a:pos x="23" y="204"/>
                  </a:cxn>
                  <a:cxn ang="0">
                    <a:pos x="20" y="204"/>
                  </a:cxn>
                  <a:cxn ang="0">
                    <a:pos x="18" y="204"/>
                  </a:cxn>
                  <a:cxn ang="0">
                    <a:pos x="14" y="204"/>
                  </a:cxn>
                  <a:cxn ang="0">
                    <a:pos x="12" y="201"/>
                  </a:cxn>
                  <a:cxn ang="0">
                    <a:pos x="9" y="195"/>
                  </a:cxn>
                  <a:cxn ang="0">
                    <a:pos x="6" y="190"/>
                  </a:cxn>
                  <a:cxn ang="0">
                    <a:pos x="2" y="183"/>
                  </a:cxn>
                  <a:cxn ang="0">
                    <a:pos x="0" y="179"/>
                  </a:cxn>
                  <a:cxn ang="0">
                    <a:pos x="0" y="173"/>
                  </a:cxn>
                  <a:cxn ang="0">
                    <a:pos x="0" y="169"/>
                  </a:cxn>
                  <a:cxn ang="0">
                    <a:pos x="0" y="164"/>
                  </a:cxn>
                  <a:cxn ang="0">
                    <a:pos x="1" y="160"/>
                  </a:cxn>
                  <a:cxn ang="0">
                    <a:pos x="3" y="154"/>
                  </a:cxn>
                  <a:cxn ang="0">
                    <a:pos x="6" y="149"/>
                  </a:cxn>
                  <a:cxn ang="0">
                    <a:pos x="8" y="145"/>
                  </a:cxn>
                  <a:cxn ang="0">
                    <a:pos x="9" y="140"/>
                  </a:cxn>
                  <a:cxn ang="0">
                    <a:pos x="9" y="137"/>
                  </a:cxn>
                  <a:cxn ang="0">
                    <a:pos x="9" y="134"/>
                  </a:cxn>
                  <a:cxn ang="0">
                    <a:pos x="9" y="130"/>
                  </a:cxn>
                  <a:cxn ang="0">
                    <a:pos x="14" y="119"/>
                  </a:cxn>
                  <a:cxn ang="0">
                    <a:pos x="26" y="102"/>
                  </a:cxn>
                  <a:cxn ang="0">
                    <a:pos x="40" y="83"/>
                  </a:cxn>
                  <a:cxn ang="0">
                    <a:pos x="52" y="66"/>
                  </a:cxn>
                  <a:cxn ang="0">
                    <a:pos x="65" y="50"/>
                  </a:cxn>
                  <a:cxn ang="0">
                    <a:pos x="81" y="39"/>
                  </a:cxn>
                  <a:cxn ang="0">
                    <a:pos x="97" y="27"/>
                  </a:cxn>
                  <a:cxn ang="0">
                    <a:pos x="112" y="16"/>
                  </a:cxn>
                  <a:cxn ang="0">
                    <a:pos x="123" y="8"/>
                  </a:cxn>
                  <a:cxn ang="0">
                    <a:pos x="130" y="6"/>
                  </a:cxn>
                  <a:cxn ang="0">
                    <a:pos x="136" y="3"/>
                  </a:cxn>
                  <a:cxn ang="0">
                    <a:pos x="143" y="1"/>
                  </a:cxn>
                  <a:cxn ang="0">
                    <a:pos x="150" y="0"/>
                  </a:cxn>
                  <a:cxn ang="0">
                    <a:pos x="158" y="1"/>
                  </a:cxn>
                  <a:cxn ang="0">
                    <a:pos x="167" y="1"/>
                  </a:cxn>
                  <a:cxn ang="0">
                    <a:pos x="175" y="2"/>
                  </a:cxn>
                  <a:cxn ang="0">
                    <a:pos x="181" y="4"/>
                  </a:cxn>
                  <a:cxn ang="0">
                    <a:pos x="185" y="8"/>
                  </a:cxn>
                  <a:cxn ang="0">
                    <a:pos x="189" y="14"/>
                  </a:cxn>
                  <a:cxn ang="0">
                    <a:pos x="192" y="18"/>
                  </a:cxn>
                </a:cxnLst>
                <a:rect l="0" t="0" r="r" b="b"/>
                <a:pathLst>
                  <a:path w="194" h="204">
                    <a:moveTo>
                      <a:pt x="194" y="20"/>
                    </a:moveTo>
                    <a:lnTo>
                      <a:pt x="191" y="29"/>
                    </a:lnTo>
                    <a:lnTo>
                      <a:pt x="189" y="38"/>
                    </a:lnTo>
                    <a:lnTo>
                      <a:pt x="186" y="47"/>
                    </a:lnTo>
                    <a:lnTo>
                      <a:pt x="183" y="57"/>
                    </a:lnTo>
                    <a:lnTo>
                      <a:pt x="180" y="66"/>
                    </a:lnTo>
                    <a:lnTo>
                      <a:pt x="177" y="74"/>
                    </a:lnTo>
                    <a:lnTo>
                      <a:pt x="175" y="83"/>
                    </a:lnTo>
                    <a:lnTo>
                      <a:pt x="171" y="93"/>
                    </a:lnTo>
                    <a:lnTo>
                      <a:pt x="166" y="101"/>
                    </a:lnTo>
                    <a:lnTo>
                      <a:pt x="161" y="109"/>
                    </a:lnTo>
                    <a:lnTo>
                      <a:pt x="156" y="118"/>
                    </a:lnTo>
                    <a:lnTo>
                      <a:pt x="150" y="126"/>
                    </a:lnTo>
                    <a:lnTo>
                      <a:pt x="145" y="135"/>
                    </a:lnTo>
                    <a:lnTo>
                      <a:pt x="141" y="143"/>
                    </a:lnTo>
                    <a:lnTo>
                      <a:pt x="135" y="151"/>
                    </a:lnTo>
                    <a:lnTo>
                      <a:pt x="130" y="160"/>
                    </a:lnTo>
                    <a:lnTo>
                      <a:pt x="125" y="163"/>
                    </a:lnTo>
                    <a:lnTo>
                      <a:pt x="120" y="167"/>
                    </a:lnTo>
                    <a:lnTo>
                      <a:pt x="114" y="170"/>
                    </a:lnTo>
                    <a:lnTo>
                      <a:pt x="110" y="173"/>
                    </a:lnTo>
                    <a:lnTo>
                      <a:pt x="104" y="176"/>
                    </a:lnTo>
                    <a:lnTo>
                      <a:pt x="99" y="179"/>
                    </a:lnTo>
                    <a:lnTo>
                      <a:pt x="93" y="182"/>
                    </a:lnTo>
                    <a:lnTo>
                      <a:pt x="89" y="185"/>
                    </a:lnTo>
                    <a:lnTo>
                      <a:pt x="85" y="187"/>
                    </a:lnTo>
                    <a:lnTo>
                      <a:pt x="80" y="188"/>
                    </a:lnTo>
                    <a:lnTo>
                      <a:pt x="76" y="191"/>
                    </a:lnTo>
                    <a:lnTo>
                      <a:pt x="71" y="192"/>
                    </a:lnTo>
                    <a:lnTo>
                      <a:pt x="67" y="194"/>
                    </a:lnTo>
                    <a:lnTo>
                      <a:pt x="64" y="195"/>
                    </a:lnTo>
                    <a:lnTo>
                      <a:pt x="59" y="197"/>
                    </a:lnTo>
                    <a:lnTo>
                      <a:pt x="55" y="198"/>
                    </a:lnTo>
                    <a:lnTo>
                      <a:pt x="51" y="199"/>
                    </a:lnTo>
                    <a:lnTo>
                      <a:pt x="47" y="199"/>
                    </a:lnTo>
                    <a:lnTo>
                      <a:pt x="43" y="201"/>
                    </a:lnTo>
                    <a:lnTo>
                      <a:pt x="40" y="201"/>
                    </a:lnTo>
                    <a:lnTo>
                      <a:pt x="35" y="202"/>
                    </a:lnTo>
                    <a:lnTo>
                      <a:pt x="32" y="203"/>
                    </a:lnTo>
                    <a:lnTo>
                      <a:pt x="27" y="203"/>
                    </a:lnTo>
                    <a:lnTo>
                      <a:pt x="24" y="204"/>
                    </a:lnTo>
                    <a:lnTo>
                      <a:pt x="23" y="204"/>
                    </a:lnTo>
                    <a:lnTo>
                      <a:pt x="22" y="204"/>
                    </a:lnTo>
                    <a:lnTo>
                      <a:pt x="20" y="204"/>
                    </a:lnTo>
                    <a:lnTo>
                      <a:pt x="19" y="204"/>
                    </a:lnTo>
                    <a:lnTo>
                      <a:pt x="18" y="204"/>
                    </a:lnTo>
                    <a:lnTo>
                      <a:pt x="17" y="204"/>
                    </a:lnTo>
                    <a:lnTo>
                      <a:pt x="14" y="204"/>
                    </a:lnTo>
                    <a:lnTo>
                      <a:pt x="13" y="204"/>
                    </a:lnTo>
                    <a:lnTo>
                      <a:pt x="12" y="201"/>
                    </a:lnTo>
                    <a:lnTo>
                      <a:pt x="10" y="197"/>
                    </a:lnTo>
                    <a:lnTo>
                      <a:pt x="9" y="195"/>
                    </a:lnTo>
                    <a:lnTo>
                      <a:pt x="7" y="192"/>
                    </a:lnTo>
                    <a:lnTo>
                      <a:pt x="6" y="190"/>
                    </a:lnTo>
                    <a:lnTo>
                      <a:pt x="3" y="186"/>
                    </a:lnTo>
                    <a:lnTo>
                      <a:pt x="2" y="183"/>
                    </a:lnTo>
                    <a:lnTo>
                      <a:pt x="0" y="181"/>
                    </a:lnTo>
                    <a:lnTo>
                      <a:pt x="0" y="179"/>
                    </a:lnTo>
                    <a:lnTo>
                      <a:pt x="0" y="175"/>
                    </a:lnTo>
                    <a:lnTo>
                      <a:pt x="0" y="173"/>
                    </a:lnTo>
                    <a:lnTo>
                      <a:pt x="0" y="171"/>
                    </a:lnTo>
                    <a:lnTo>
                      <a:pt x="0" y="169"/>
                    </a:lnTo>
                    <a:lnTo>
                      <a:pt x="0" y="167"/>
                    </a:lnTo>
                    <a:lnTo>
                      <a:pt x="0" y="164"/>
                    </a:lnTo>
                    <a:lnTo>
                      <a:pt x="0" y="162"/>
                    </a:lnTo>
                    <a:lnTo>
                      <a:pt x="1" y="160"/>
                    </a:lnTo>
                    <a:lnTo>
                      <a:pt x="2" y="157"/>
                    </a:lnTo>
                    <a:lnTo>
                      <a:pt x="3" y="154"/>
                    </a:lnTo>
                    <a:lnTo>
                      <a:pt x="4" y="152"/>
                    </a:lnTo>
                    <a:lnTo>
                      <a:pt x="6" y="149"/>
                    </a:lnTo>
                    <a:lnTo>
                      <a:pt x="7" y="147"/>
                    </a:lnTo>
                    <a:lnTo>
                      <a:pt x="8" y="145"/>
                    </a:lnTo>
                    <a:lnTo>
                      <a:pt x="9" y="142"/>
                    </a:lnTo>
                    <a:lnTo>
                      <a:pt x="9" y="140"/>
                    </a:lnTo>
                    <a:lnTo>
                      <a:pt x="9" y="139"/>
                    </a:lnTo>
                    <a:lnTo>
                      <a:pt x="9" y="137"/>
                    </a:lnTo>
                    <a:lnTo>
                      <a:pt x="9" y="136"/>
                    </a:lnTo>
                    <a:lnTo>
                      <a:pt x="9" y="134"/>
                    </a:lnTo>
                    <a:lnTo>
                      <a:pt x="9" y="132"/>
                    </a:lnTo>
                    <a:lnTo>
                      <a:pt x="9" y="130"/>
                    </a:lnTo>
                    <a:lnTo>
                      <a:pt x="9" y="129"/>
                    </a:lnTo>
                    <a:lnTo>
                      <a:pt x="14" y="119"/>
                    </a:lnTo>
                    <a:lnTo>
                      <a:pt x="21" y="111"/>
                    </a:lnTo>
                    <a:lnTo>
                      <a:pt x="26" y="102"/>
                    </a:lnTo>
                    <a:lnTo>
                      <a:pt x="33" y="93"/>
                    </a:lnTo>
                    <a:lnTo>
                      <a:pt x="40" y="83"/>
                    </a:lnTo>
                    <a:lnTo>
                      <a:pt x="45" y="74"/>
                    </a:lnTo>
                    <a:lnTo>
                      <a:pt x="52" y="66"/>
                    </a:lnTo>
                    <a:lnTo>
                      <a:pt x="57" y="57"/>
                    </a:lnTo>
                    <a:lnTo>
                      <a:pt x="65" y="50"/>
                    </a:lnTo>
                    <a:lnTo>
                      <a:pt x="74" y="45"/>
                    </a:lnTo>
                    <a:lnTo>
                      <a:pt x="81" y="39"/>
                    </a:lnTo>
                    <a:lnTo>
                      <a:pt x="89" y="34"/>
                    </a:lnTo>
                    <a:lnTo>
                      <a:pt x="97" y="27"/>
                    </a:lnTo>
                    <a:lnTo>
                      <a:pt x="104" y="22"/>
                    </a:lnTo>
                    <a:lnTo>
                      <a:pt x="112" y="16"/>
                    </a:lnTo>
                    <a:lnTo>
                      <a:pt x="120" y="10"/>
                    </a:lnTo>
                    <a:lnTo>
                      <a:pt x="123" y="8"/>
                    </a:lnTo>
                    <a:lnTo>
                      <a:pt x="126" y="7"/>
                    </a:lnTo>
                    <a:lnTo>
                      <a:pt x="130" y="6"/>
                    </a:lnTo>
                    <a:lnTo>
                      <a:pt x="133" y="5"/>
                    </a:lnTo>
                    <a:lnTo>
                      <a:pt x="136" y="3"/>
                    </a:lnTo>
                    <a:lnTo>
                      <a:pt x="140" y="2"/>
                    </a:lnTo>
                    <a:lnTo>
                      <a:pt x="143" y="1"/>
                    </a:lnTo>
                    <a:lnTo>
                      <a:pt x="146" y="0"/>
                    </a:lnTo>
                    <a:lnTo>
                      <a:pt x="150" y="0"/>
                    </a:lnTo>
                    <a:lnTo>
                      <a:pt x="154" y="0"/>
                    </a:lnTo>
                    <a:lnTo>
                      <a:pt x="158" y="1"/>
                    </a:lnTo>
                    <a:lnTo>
                      <a:pt x="163" y="1"/>
                    </a:lnTo>
                    <a:lnTo>
                      <a:pt x="167" y="1"/>
                    </a:lnTo>
                    <a:lnTo>
                      <a:pt x="171" y="2"/>
                    </a:lnTo>
                    <a:lnTo>
                      <a:pt x="175" y="2"/>
                    </a:lnTo>
                    <a:lnTo>
                      <a:pt x="179" y="2"/>
                    </a:lnTo>
                    <a:lnTo>
                      <a:pt x="181" y="4"/>
                    </a:lnTo>
                    <a:lnTo>
                      <a:pt x="183" y="6"/>
                    </a:lnTo>
                    <a:lnTo>
                      <a:pt x="185" y="8"/>
                    </a:lnTo>
                    <a:lnTo>
                      <a:pt x="187" y="11"/>
                    </a:lnTo>
                    <a:lnTo>
                      <a:pt x="189" y="14"/>
                    </a:lnTo>
                    <a:lnTo>
                      <a:pt x="191" y="16"/>
                    </a:lnTo>
                    <a:lnTo>
                      <a:pt x="192" y="18"/>
                    </a:lnTo>
                    <a:lnTo>
                      <a:pt x="194" y="20"/>
                    </a:lnTo>
                    <a:close/>
                  </a:path>
                </a:pathLst>
              </a:custGeom>
              <a:solidFill>
                <a:srgbClr val="F5C7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3" name="Freeform 209"/>
              <p:cNvSpPr>
                <a:spLocks/>
              </p:cNvSpPr>
              <p:nvPr/>
            </p:nvSpPr>
            <p:spPr bwMode="auto">
              <a:xfrm>
                <a:off x="3837" y="764"/>
                <a:ext cx="157" cy="165"/>
              </a:xfrm>
              <a:custGeom>
                <a:avLst/>
                <a:gdLst/>
                <a:ahLst/>
                <a:cxnLst>
                  <a:cxn ang="0">
                    <a:pos x="155" y="24"/>
                  </a:cxn>
                  <a:cxn ang="0">
                    <a:pos x="151" y="39"/>
                  </a:cxn>
                  <a:cxn ang="0">
                    <a:pos x="145" y="53"/>
                  </a:cxn>
                  <a:cxn ang="0">
                    <a:pos x="141" y="68"/>
                  </a:cxn>
                  <a:cxn ang="0">
                    <a:pos x="134" y="83"/>
                  </a:cxn>
                  <a:cxn ang="0">
                    <a:pos x="126" y="96"/>
                  </a:cxn>
                  <a:cxn ang="0">
                    <a:pos x="118" y="109"/>
                  </a:cxn>
                  <a:cxn ang="0">
                    <a:pos x="109" y="123"/>
                  </a:cxn>
                  <a:cxn ang="0">
                    <a:pos x="101" y="132"/>
                  </a:cxn>
                  <a:cxn ang="0">
                    <a:pos x="92" y="137"/>
                  </a:cxn>
                  <a:cxn ang="0">
                    <a:pos x="85" y="142"/>
                  </a:cxn>
                  <a:cxn ang="0">
                    <a:pos x="76" y="147"/>
                  </a:cxn>
                  <a:cxn ang="0">
                    <a:pos x="68" y="152"/>
                  </a:cxn>
                  <a:cxn ang="0">
                    <a:pos x="62" y="154"/>
                  </a:cxn>
                  <a:cxn ang="0">
                    <a:pos x="55" y="156"/>
                  </a:cxn>
                  <a:cxn ang="0">
                    <a:pos x="47" y="159"/>
                  </a:cxn>
                  <a:cxn ang="0">
                    <a:pos x="42" y="162"/>
                  </a:cxn>
                  <a:cxn ang="0">
                    <a:pos x="35" y="162"/>
                  </a:cxn>
                  <a:cxn ang="0">
                    <a:pos x="29" y="163"/>
                  </a:cxn>
                  <a:cxn ang="0">
                    <a:pos x="23" y="164"/>
                  </a:cxn>
                  <a:cxn ang="0">
                    <a:pos x="19" y="165"/>
                  </a:cxn>
                  <a:cxn ang="0">
                    <a:pos x="17" y="165"/>
                  </a:cxn>
                  <a:cxn ang="0">
                    <a:pos x="14" y="165"/>
                  </a:cxn>
                  <a:cxn ang="0">
                    <a:pos x="12" y="165"/>
                  </a:cxn>
                  <a:cxn ang="0">
                    <a:pos x="10" y="163"/>
                  </a:cxn>
                  <a:cxn ang="0">
                    <a:pos x="7" y="157"/>
                  </a:cxn>
                  <a:cxn ang="0">
                    <a:pos x="5" y="153"/>
                  </a:cxn>
                  <a:cxn ang="0">
                    <a:pos x="2" y="148"/>
                  </a:cxn>
                  <a:cxn ang="0">
                    <a:pos x="0" y="144"/>
                  </a:cxn>
                  <a:cxn ang="0">
                    <a:pos x="0" y="141"/>
                  </a:cxn>
                  <a:cxn ang="0">
                    <a:pos x="0" y="136"/>
                  </a:cxn>
                  <a:cxn ang="0">
                    <a:pos x="0" y="133"/>
                  </a:cxn>
                  <a:cxn ang="0">
                    <a:pos x="1" y="130"/>
                  </a:cxn>
                  <a:cxn ang="0">
                    <a:pos x="3" y="125"/>
                  </a:cxn>
                  <a:cxn ang="0">
                    <a:pos x="5" y="121"/>
                  </a:cxn>
                  <a:cxn ang="0">
                    <a:pos x="7" y="117"/>
                  </a:cxn>
                  <a:cxn ang="0">
                    <a:pos x="7" y="113"/>
                  </a:cxn>
                  <a:cxn ang="0">
                    <a:pos x="7" y="111"/>
                  </a:cxn>
                  <a:cxn ang="0">
                    <a:pos x="7" y="109"/>
                  </a:cxn>
                  <a:cxn ang="0">
                    <a:pos x="7" y="106"/>
                  </a:cxn>
                  <a:cxn ang="0">
                    <a:pos x="12" y="97"/>
                  </a:cxn>
                  <a:cxn ang="0">
                    <a:pos x="22" y="83"/>
                  </a:cxn>
                  <a:cxn ang="0">
                    <a:pos x="32" y="68"/>
                  </a:cxn>
                  <a:cxn ang="0">
                    <a:pos x="42" y="53"/>
                  </a:cxn>
                  <a:cxn ang="0">
                    <a:pos x="53" y="42"/>
                  </a:cxn>
                  <a:cxn ang="0">
                    <a:pos x="66" y="32"/>
                  </a:cxn>
                  <a:cxn ang="0">
                    <a:pos x="78" y="23"/>
                  </a:cxn>
                  <a:cxn ang="0">
                    <a:pos x="90" y="13"/>
                  </a:cxn>
                  <a:cxn ang="0">
                    <a:pos x="99" y="8"/>
                  </a:cxn>
                  <a:cxn ang="0">
                    <a:pos x="105" y="6"/>
                  </a:cxn>
                  <a:cxn ang="0">
                    <a:pos x="110" y="4"/>
                  </a:cxn>
                  <a:cxn ang="0">
                    <a:pos x="116" y="1"/>
                  </a:cxn>
                  <a:cxn ang="0">
                    <a:pos x="121" y="0"/>
                  </a:cxn>
                  <a:cxn ang="0">
                    <a:pos x="128" y="1"/>
                  </a:cxn>
                  <a:cxn ang="0">
                    <a:pos x="134" y="1"/>
                  </a:cxn>
                  <a:cxn ang="0">
                    <a:pos x="142" y="2"/>
                  </a:cxn>
                  <a:cxn ang="0">
                    <a:pos x="146" y="5"/>
                  </a:cxn>
                  <a:cxn ang="0">
                    <a:pos x="150" y="8"/>
                  </a:cxn>
                  <a:cxn ang="0">
                    <a:pos x="153" y="11"/>
                  </a:cxn>
                  <a:cxn ang="0">
                    <a:pos x="155" y="16"/>
                  </a:cxn>
                </a:cxnLst>
                <a:rect l="0" t="0" r="r" b="b"/>
                <a:pathLst>
                  <a:path w="157" h="165">
                    <a:moveTo>
                      <a:pt x="157" y="17"/>
                    </a:moveTo>
                    <a:lnTo>
                      <a:pt x="155" y="24"/>
                    </a:lnTo>
                    <a:lnTo>
                      <a:pt x="153" y="32"/>
                    </a:lnTo>
                    <a:lnTo>
                      <a:pt x="151" y="39"/>
                    </a:lnTo>
                    <a:lnTo>
                      <a:pt x="147" y="46"/>
                    </a:lnTo>
                    <a:lnTo>
                      <a:pt x="145" y="53"/>
                    </a:lnTo>
                    <a:lnTo>
                      <a:pt x="143" y="61"/>
                    </a:lnTo>
                    <a:lnTo>
                      <a:pt x="141" y="68"/>
                    </a:lnTo>
                    <a:lnTo>
                      <a:pt x="139" y="75"/>
                    </a:lnTo>
                    <a:lnTo>
                      <a:pt x="134" y="83"/>
                    </a:lnTo>
                    <a:lnTo>
                      <a:pt x="130" y="89"/>
                    </a:lnTo>
                    <a:lnTo>
                      <a:pt x="126" y="96"/>
                    </a:lnTo>
                    <a:lnTo>
                      <a:pt x="122" y="102"/>
                    </a:lnTo>
                    <a:lnTo>
                      <a:pt x="118" y="109"/>
                    </a:lnTo>
                    <a:lnTo>
                      <a:pt x="113" y="116"/>
                    </a:lnTo>
                    <a:lnTo>
                      <a:pt x="109" y="123"/>
                    </a:lnTo>
                    <a:lnTo>
                      <a:pt x="106" y="130"/>
                    </a:lnTo>
                    <a:lnTo>
                      <a:pt x="101" y="132"/>
                    </a:lnTo>
                    <a:lnTo>
                      <a:pt x="97" y="134"/>
                    </a:lnTo>
                    <a:lnTo>
                      <a:pt x="92" y="137"/>
                    </a:lnTo>
                    <a:lnTo>
                      <a:pt x="88" y="140"/>
                    </a:lnTo>
                    <a:lnTo>
                      <a:pt x="85" y="142"/>
                    </a:lnTo>
                    <a:lnTo>
                      <a:pt x="80" y="145"/>
                    </a:lnTo>
                    <a:lnTo>
                      <a:pt x="76" y="147"/>
                    </a:lnTo>
                    <a:lnTo>
                      <a:pt x="72" y="150"/>
                    </a:lnTo>
                    <a:lnTo>
                      <a:pt x="68" y="152"/>
                    </a:lnTo>
                    <a:lnTo>
                      <a:pt x="65" y="153"/>
                    </a:lnTo>
                    <a:lnTo>
                      <a:pt x="62" y="154"/>
                    </a:lnTo>
                    <a:lnTo>
                      <a:pt x="58" y="155"/>
                    </a:lnTo>
                    <a:lnTo>
                      <a:pt x="55" y="156"/>
                    </a:lnTo>
                    <a:lnTo>
                      <a:pt x="52" y="158"/>
                    </a:lnTo>
                    <a:lnTo>
                      <a:pt x="47" y="159"/>
                    </a:lnTo>
                    <a:lnTo>
                      <a:pt x="44" y="161"/>
                    </a:lnTo>
                    <a:lnTo>
                      <a:pt x="42" y="162"/>
                    </a:lnTo>
                    <a:lnTo>
                      <a:pt x="39" y="162"/>
                    </a:lnTo>
                    <a:lnTo>
                      <a:pt x="35" y="162"/>
                    </a:lnTo>
                    <a:lnTo>
                      <a:pt x="32" y="163"/>
                    </a:lnTo>
                    <a:lnTo>
                      <a:pt x="29" y="163"/>
                    </a:lnTo>
                    <a:lnTo>
                      <a:pt x="27" y="164"/>
                    </a:lnTo>
                    <a:lnTo>
                      <a:pt x="23" y="164"/>
                    </a:lnTo>
                    <a:lnTo>
                      <a:pt x="20" y="165"/>
                    </a:lnTo>
                    <a:lnTo>
                      <a:pt x="19" y="165"/>
                    </a:lnTo>
                    <a:lnTo>
                      <a:pt x="18" y="165"/>
                    </a:lnTo>
                    <a:lnTo>
                      <a:pt x="17" y="165"/>
                    </a:lnTo>
                    <a:lnTo>
                      <a:pt x="16" y="165"/>
                    </a:lnTo>
                    <a:lnTo>
                      <a:pt x="14" y="165"/>
                    </a:lnTo>
                    <a:lnTo>
                      <a:pt x="13" y="165"/>
                    </a:lnTo>
                    <a:lnTo>
                      <a:pt x="12" y="165"/>
                    </a:lnTo>
                    <a:lnTo>
                      <a:pt x="11" y="165"/>
                    </a:lnTo>
                    <a:lnTo>
                      <a:pt x="10" y="163"/>
                    </a:lnTo>
                    <a:lnTo>
                      <a:pt x="9" y="161"/>
                    </a:lnTo>
                    <a:lnTo>
                      <a:pt x="7" y="157"/>
                    </a:lnTo>
                    <a:lnTo>
                      <a:pt x="6" y="155"/>
                    </a:lnTo>
                    <a:lnTo>
                      <a:pt x="5" y="153"/>
                    </a:lnTo>
                    <a:lnTo>
                      <a:pt x="3" y="151"/>
                    </a:lnTo>
                    <a:lnTo>
                      <a:pt x="2" y="148"/>
                    </a:lnTo>
                    <a:lnTo>
                      <a:pt x="0" y="146"/>
                    </a:lnTo>
                    <a:lnTo>
                      <a:pt x="0" y="144"/>
                    </a:lnTo>
                    <a:lnTo>
                      <a:pt x="0" y="142"/>
                    </a:lnTo>
                    <a:lnTo>
                      <a:pt x="0" y="141"/>
                    </a:lnTo>
                    <a:lnTo>
                      <a:pt x="0" y="139"/>
                    </a:lnTo>
                    <a:lnTo>
                      <a:pt x="0" y="136"/>
                    </a:lnTo>
                    <a:lnTo>
                      <a:pt x="0" y="135"/>
                    </a:lnTo>
                    <a:lnTo>
                      <a:pt x="0" y="133"/>
                    </a:lnTo>
                    <a:lnTo>
                      <a:pt x="0" y="131"/>
                    </a:lnTo>
                    <a:lnTo>
                      <a:pt x="1" y="130"/>
                    </a:lnTo>
                    <a:lnTo>
                      <a:pt x="2" y="128"/>
                    </a:lnTo>
                    <a:lnTo>
                      <a:pt x="3" y="125"/>
                    </a:lnTo>
                    <a:lnTo>
                      <a:pt x="3" y="123"/>
                    </a:lnTo>
                    <a:lnTo>
                      <a:pt x="5" y="121"/>
                    </a:lnTo>
                    <a:lnTo>
                      <a:pt x="6" y="119"/>
                    </a:lnTo>
                    <a:lnTo>
                      <a:pt x="7" y="117"/>
                    </a:lnTo>
                    <a:lnTo>
                      <a:pt x="7" y="116"/>
                    </a:lnTo>
                    <a:lnTo>
                      <a:pt x="7" y="113"/>
                    </a:lnTo>
                    <a:lnTo>
                      <a:pt x="7" y="112"/>
                    </a:lnTo>
                    <a:lnTo>
                      <a:pt x="7" y="111"/>
                    </a:lnTo>
                    <a:lnTo>
                      <a:pt x="7" y="110"/>
                    </a:lnTo>
                    <a:lnTo>
                      <a:pt x="7" y="109"/>
                    </a:lnTo>
                    <a:lnTo>
                      <a:pt x="7" y="107"/>
                    </a:lnTo>
                    <a:lnTo>
                      <a:pt x="7" y="106"/>
                    </a:lnTo>
                    <a:lnTo>
                      <a:pt x="7" y="105"/>
                    </a:lnTo>
                    <a:lnTo>
                      <a:pt x="12" y="97"/>
                    </a:lnTo>
                    <a:lnTo>
                      <a:pt x="17" y="90"/>
                    </a:lnTo>
                    <a:lnTo>
                      <a:pt x="22" y="83"/>
                    </a:lnTo>
                    <a:lnTo>
                      <a:pt x="27" y="75"/>
                    </a:lnTo>
                    <a:lnTo>
                      <a:pt x="32" y="68"/>
                    </a:lnTo>
                    <a:lnTo>
                      <a:pt x="36" y="61"/>
                    </a:lnTo>
                    <a:lnTo>
                      <a:pt x="42" y="53"/>
                    </a:lnTo>
                    <a:lnTo>
                      <a:pt x="46" y="46"/>
                    </a:lnTo>
                    <a:lnTo>
                      <a:pt x="53" y="42"/>
                    </a:lnTo>
                    <a:lnTo>
                      <a:pt x="59" y="36"/>
                    </a:lnTo>
                    <a:lnTo>
                      <a:pt x="66" y="32"/>
                    </a:lnTo>
                    <a:lnTo>
                      <a:pt x="72" y="28"/>
                    </a:lnTo>
                    <a:lnTo>
                      <a:pt x="78" y="23"/>
                    </a:lnTo>
                    <a:lnTo>
                      <a:pt x="85" y="18"/>
                    </a:lnTo>
                    <a:lnTo>
                      <a:pt x="90" y="13"/>
                    </a:lnTo>
                    <a:lnTo>
                      <a:pt x="97" y="9"/>
                    </a:lnTo>
                    <a:lnTo>
                      <a:pt x="99" y="8"/>
                    </a:lnTo>
                    <a:lnTo>
                      <a:pt x="102" y="7"/>
                    </a:lnTo>
                    <a:lnTo>
                      <a:pt x="105" y="6"/>
                    </a:lnTo>
                    <a:lnTo>
                      <a:pt x="108" y="5"/>
                    </a:lnTo>
                    <a:lnTo>
                      <a:pt x="110" y="4"/>
                    </a:lnTo>
                    <a:lnTo>
                      <a:pt x="112" y="2"/>
                    </a:lnTo>
                    <a:lnTo>
                      <a:pt x="116" y="1"/>
                    </a:lnTo>
                    <a:lnTo>
                      <a:pt x="118" y="0"/>
                    </a:lnTo>
                    <a:lnTo>
                      <a:pt x="121" y="0"/>
                    </a:lnTo>
                    <a:lnTo>
                      <a:pt x="124" y="0"/>
                    </a:lnTo>
                    <a:lnTo>
                      <a:pt x="128" y="1"/>
                    </a:lnTo>
                    <a:lnTo>
                      <a:pt x="131" y="1"/>
                    </a:lnTo>
                    <a:lnTo>
                      <a:pt x="134" y="1"/>
                    </a:lnTo>
                    <a:lnTo>
                      <a:pt x="139" y="1"/>
                    </a:lnTo>
                    <a:lnTo>
                      <a:pt x="142" y="2"/>
                    </a:lnTo>
                    <a:lnTo>
                      <a:pt x="145" y="2"/>
                    </a:lnTo>
                    <a:lnTo>
                      <a:pt x="146" y="5"/>
                    </a:lnTo>
                    <a:lnTo>
                      <a:pt x="147" y="6"/>
                    </a:lnTo>
                    <a:lnTo>
                      <a:pt x="150" y="8"/>
                    </a:lnTo>
                    <a:lnTo>
                      <a:pt x="151" y="10"/>
                    </a:lnTo>
                    <a:lnTo>
                      <a:pt x="153" y="11"/>
                    </a:lnTo>
                    <a:lnTo>
                      <a:pt x="154" y="13"/>
                    </a:lnTo>
                    <a:lnTo>
                      <a:pt x="155" y="16"/>
                    </a:lnTo>
                    <a:lnTo>
                      <a:pt x="157" y="17"/>
                    </a:lnTo>
                    <a:close/>
                  </a:path>
                </a:pathLst>
              </a:custGeom>
              <a:solidFill>
                <a:srgbClr val="FADB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" name="Freeform 210"/>
              <p:cNvSpPr>
                <a:spLocks/>
              </p:cNvSpPr>
              <p:nvPr/>
            </p:nvSpPr>
            <p:spPr bwMode="auto">
              <a:xfrm>
                <a:off x="3862" y="771"/>
                <a:ext cx="119" cy="125"/>
              </a:xfrm>
              <a:custGeom>
                <a:avLst/>
                <a:gdLst/>
                <a:ahLst/>
                <a:cxnLst>
                  <a:cxn ang="0">
                    <a:pos x="117" y="18"/>
                  </a:cxn>
                  <a:cxn ang="0">
                    <a:pos x="114" y="29"/>
                  </a:cxn>
                  <a:cxn ang="0">
                    <a:pos x="110" y="40"/>
                  </a:cxn>
                  <a:cxn ang="0">
                    <a:pos x="106" y="51"/>
                  </a:cxn>
                  <a:cxn ang="0">
                    <a:pos x="101" y="62"/>
                  </a:cxn>
                  <a:cxn ang="0">
                    <a:pos x="95" y="72"/>
                  </a:cxn>
                  <a:cxn ang="0">
                    <a:pos x="88" y="83"/>
                  </a:cxn>
                  <a:cxn ang="0">
                    <a:pos x="83" y="93"/>
                  </a:cxn>
                  <a:cxn ang="0">
                    <a:pos x="76" y="100"/>
                  </a:cxn>
                  <a:cxn ang="0">
                    <a:pos x="70" y="104"/>
                  </a:cxn>
                  <a:cxn ang="0">
                    <a:pos x="63" y="107"/>
                  </a:cxn>
                  <a:cxn ang="0">
                    <a:pos x="58" y="112"/>
                  </a:cxn>
                  <a:cxn ang="0">
                    <a:pos x="51" y="115"/>
                  </a:cxn>
                  <a:cxn ang="0">
                    <a:pos x="47" y="116"/>
                  </a:cxn>
                  <a:cxn ang="0">
                    <a:pos x="41" y="118"/>
                  </a:cxn>
                  <a:cxn ang="0">
                    <a:pos x="36" y="121"/>
                  </a:cxn>
                  <a:cxn ang="0">
                    <a:pos x="31" y="122"/>
                  </a:cxn>
                  <a:cxn ang="0">
                    <a:pos x="26" y="123"/>
                  </a:cxn>
                  <a:cxn ang="0">
                    <a:pos x="21" y="124"/>
                  </a:cxn>
                  <a:cxn ang="0">
                    <a:pos x="17" y="124"/>
                  </a:cxn>
                  <a:cxn ang="0">
                    <a:pos x="14" y="125"/>
                  </a:cxn>
                  <a:cxn ang="0">
                    <a:pos x="13" y="125"/>
                  </a:cxn>
                  <a:cxn ang="0">
                    <a:pos x="10" y="125"/>
                  </a:cxn>
                  <a:cxn ang="0">
                    <a:pos x="9" y="125"/>
                  </a:cxn>
                  <a:cxn ang="0">
                    <a:pos x="7" y="123"/>
                  </a:cxn>
                  <a:cxn ang="0">
                    <a:pos x="5" y="119"/>
                  </a:cxn>
                  <a:cxn ang="0">
                    <a:pos x="3" y="116"/>
                  </a:cxn>
                  <a:cxn ang="0">
                    <a:pos x="2" y="113"/>
                  </a:cxn>
                  <a:cxn ang="0">
                    <a:pos x="0" y="110"/>
                  </a:cxn>
                  <a:cxn ang="0">
                    <a:pos x="0" y="106"/>
                  </a:cxn>
                  <a:cxn ang="0">
                    <a:pos x="0" y="104"/>
                  </a:cxn>
                  <a:cxn ang="0">
                    <a:pos x="0" y="101"/>
                  </a:cxn>
                  <a:cxn ang="0">
                    <a:pos x="0" y="98"/>
                  </a:cxn>
                  <a:cxn ang="0">
                    <a:pos x="2" y="95"/>
                  </a:cxn>
                  <a:cxn ang="0">
                    <a:pos x="3" y="92"/>
                  </a:cxn>
                  <a:cxn ang="0">
                    <a:pos x="4" y="89"/>
                  </a:cxn>
                  <a:cxn ang="0">
                    <a:pos x="5" y="87"/>
                  </a:cxn>
                  <a:cxn ang="0">
                    <a:pos x="5" y="84"/>
                  </a:cxn>
                  <a:cxn ang="0">
                    <a:pos x="5" y="82"/>
                  </a:cxn>
                  <a:cxn ang="0">
                    <a:pos x="5" y="80"/>
                  </a:cxn>
                  <a:cxn ang="0">
                    <a:pos x="8" y="73"/>
                  </a:cxn>
                  <a:cxn ang="0">
                    <a:pos x="16" y="62"/>
                  </a:cxn>
                  <a:cxn ang="0">
                    <a:pos x="24" y="51"/>
                  </a:cxn>
                  <a:cxn ang="0">
                    <a:pos x="31" y="40"/>
                  </a:cxn>
                  <a:cxn ang="0">
                    <a:pos x="40" y="32"/>
                  </a:cxn>
                  <a:cxn ang="0">
                    <a:pos x="49" y="24"/>
                  </a:cxn>
                  <a:cxn ang="0">
                    <a:pos x="59" y="17"/>
                  </a:cxn>
                  <a:cxn ang="0">
                    <a:pos x="69" y="10"/>
                  </a:cxn>
                  <a:cxn ang="0">
                    <a:pos x="75" y="5"/>
                  </a:cxn>
                  <a:cxn ang="0">
                    <a:pos x="80" y="4"/>
                  </a:cxn>
                  <a:cxn ang="0">
                    <a:pos x="83" y="2"/>
                  </a:cxn>
                  <a:cxn ang="0">
                    <a:pos x="87" y="1"/>
                  </a:cxn>
                  <a:cxn ang="0">
                    <a:pos x="92" y="0"/>
                  </a:cxn>
                  <a:cxn ang="0">
                    <a:pos x="97" y="1"/>
                  </a:cxn>
                  <a:cxn ang="0">
                    <a:pos x="101" y="1"/>
                  </a:cxn>
                  <a:cxn ang="0">
                    <a:pos x="107" y="2"/>
                  </a:cxn>
                  <a:cxn ang="0">
                    <a:pos x="110" y="3"/>
                  </a:cxn>
                  <a:cxn ang="0">
                    <a:pos x="112" y="5"/>
                  </a:cxn>
                  <a:cxn ang="0">
                    <a:pos x="115" y="9"/>
                  </a:cxn>
                  <a:cxn ang="0">
                    <a:pos x="118" y="12"/>
                  </a:cxn>
                </a:cxnLst>
                <a:rect l="0" t="0" r="r" b="b"/>
                <a:pathLst>
                  <a:path w="119" h="125">
                    <a:moveTo>
                      <a:pt x="119" y="13"/>
                    </a:moveTo>
                    <a:lnTo>
                      <a:pt x="117" y="18"/>
                    </a:lnTo>
                    <a:lnTo>
                      <a:pt x="115" y="24"/>
                    </a:lnTo>
                    <a:lnTo>
                      <a:pt x="114" y="29"/>
                    </a:lnTo>
                    <a:lnTo>
                      <a:pt x="111" y="35"/>
                    </a:lnTo>
                    <a:lnTo>
                      <a:pt x="110" y="40"/>
                    </a:lnTo>
                    <a:lnTo>
                      <a:pt x="108" y="46"/>
                    </a:lnTo>
                    <a:lnTo>
                      <a:pt x="106" y="51"/>
                    </a:lnTo>
                    <a:lnTo>
                      <a:pt x="105" y="57"/>
                    </a:lnTo>
                    <a:lnTo>
                      <a:pt x="101" y="62"/>
                    </a:lnTo>
                    <a:lnTo>
                      <a:pt x="98" y="67"/>
                    </a:lnTo>
                    <a:lnTo>
                      <a:pt x="95" y="72"/>
                    </a:lnTo>
                    <a:lnTo>
                      <a:pt x="92" y="78"/>
                    </a:lnTo>
                    <a:lnTo>
                      <a:pt x="88" y="83"/>
                    </a:lnTo>
                    <a:lnTo>
                      <a:pt x="86" y="88"/>
                    </a:lnTo>
                    <a:lnTo>
                      <a:pt x="83" y="93"/>
                    </a:lnTo>
                    <a:lnTo>
                      <a:pt x="80" y="99"/>
                    </a:lnTo>
                    <a:lnTo>
                      <a:pt x="76" y="100"/>
                    </a:lnTo>
                    <a:lnTo>
                      <a:pt x="73" y="102"/>
                    </a:lnTo>
                    <a:lnTo>
                      <a:pt x="70" y="104"/>
                    </a:lnTo>
                    <a:lnTo>
                      <a:pt x="66" y="106"/>
                    </a:lnTo>
                    <a:lnTo>
                      <a:pt x="63" y="107"/>
                    </a:lnTo>
                    <a:lnTo>
                      <a:pt x="61" y="110"/>
                    </a:lnTo>
                    <a:lnTo>
                      <a:pt x="58" y="112"/>
                    </a:lnTo>
                    <a:lnTo>
                      <a:pt x="54" y="114"/>
                    </a:lnTo>
                    <a:lnTo>
                      <a:pt x="51" y="115"/>
                    </a:lnTo>
                    <a:lnTo>
                      <a:pt x="49" y="116"/>
                    </a:lnTo>
                    <a:lnTo>
                      <a:pt x="47" y="116"/>
                    </a:lnTo>
                    <a:lnTo>
                      <a:pt x="43" y="117"/>
                    </a:lnTo>
                    <a:lnTo>
                      <a:pt x="41" y="118"/>
                    </a:lnTo>
                    <a:lnTo>
                      <a:pt x="39" y="119"/>
                    </a:lnTo>
                    <a:lnTo>
                      <a:pt x="36" y="121"/>
                    </a:lnTo>
                    <a:lnTo>
                      <a:pt x="33" y="122"/>
                    </a:lnTo>
                    <a:lnTo>
                      <a:pt x="31" y="122"/>
                    </a:lnTo>
                    <a:lnTo>
                      <a:pt x="29" y="123"/>
                    </a:lnTo>
                    <a:lnTo>
                      <a:pt x="26" y="123"/>
                    </a:lnTo>
                    <a:lnTo>
                      <a:pt x="24" y="123"/>
                    </a:lnTo>
                    <a:lnTo>
                      <a:pt x="21" y="124"/>
                    </a:lnTo>
                    <a:lnTo>
                      <a:pt x="19" y="124"/>
                    </a:lnTo>
                    <a:lnTo>
                      <a:pt x="17" y="124"/>
                    </a:lnTo>
                    <a:lnTo>
                      <a:pt x="15" y="125"/>
                    </a:lnTo>
                    <a:lnTo>
                      <a:pt x="14" y="125"/>
                    </a:lnTo>
                    <a:lnTo>
                      <a:pt x="13" y="125"/>
                    </a:lnTo>
                    <a:lnTo>
                      <a:pt x="13" y="125"/>
                    </a:lnTo>
                    <a:lnTo>
                      <a:pt x="11" y="125"/>
                    </a:lnTo>
                    <a:lnTo>
                      <a:pt x="10" y="125"/>
                    </a:lnTo>
                    <a:lnTo>
                      <a:pt x="9" y="125"/>
                    </a:lnTo>
                    <a:lnTo>
                      <a:pt x="9" y="125"/>
                    </a:lnTo>
                    <a:lnTo>
                      <a:pt x="8" y="125"/>
                    </a:lnTo>
                    <a:lnTo>
                      <a:pt x="7" y="123"/>
                    </a:lnTo>
                    <a:lnTo>
                      <a:pt x="6" y="122"/>
                    </a:lnTo>
                    <a:lnTo>
                      <a:pt x="5" y="119"/>
                    </a:lnTo>
                    <a:lnTo>
                      <a:pt x="4" y="117"/>
                    </a:lnTo>
                    <a:lnTo>
                      <a:pt x="3" y="116"/>
                    </a:lnTo>
                    <a:lnTo>
                      <a:pt x="2" y="114"/>
                    </a:lnTo>
                    <a:lnTo>
                      <a:pt x="2" y="113"/>
                    </a:lnTo>
                    <a:lnTo>
                      <a:pt x="0" y="111"/>
                    </a:lnTo>
                    <a:lnTo>
                      <a:pt x="0" y="110"/>
                    </a:lnTo>
                    <a:lnTo>
                      <a:pt x="0" y="107"/>
                    </a:lnTo>
                    <a:lnTo>
                      <a:pt x="0" y="106"/>
                    </a:lnTo>
                    <a:lnTo>
                      <a:pt x="0" y="105"/>
                    </a:lnTo>
                    <a:lnTo>
                      <a:pt x="0" y="104"/>
                    </a:lnTo>
                    <a:lnTo>
                      <a:pt x="0" y="102"/>
                    </a:lnTo>
                    <a:lnTo>
                      <a:pt x="0" y="101"/>
                    </a:lnTo>
                    <a:lnTo>
                      <a:pt x="0" y="100"/>
                    </a:lnTo>
                    <a:lnTo>
                      <a:pt x="0" y="98"/>
                    </a:lnTo>
                    <a:lnTo>
                      <a:pt x="2" y="96"/>
                    </a:lnTo>
                    <a:lnTo>
                      <a:pt x="2" y="95"/>
                    </a:lnTo>
                    <a:lnTo>
                      <a:pt x="3" y="93"/>
                    </a:lnTo>
                    <a:lnTo>
                      <a:pt x="3" y="92"/>
                    </a:lnTo>
                    <a:lnTo>
                      <a:pt x="4" y="90"/>
                    </a:lnTo>
                    <a:lnTo>
                      <a:pt x="4" y="89"/>
                    </a:lnTo>
                    <a:lnTo>
                      <a:pt x="5" y="88"/>
                    </a:lnTo>
                    <a:lnTo>
                      <a:pt x="5" y="87"/>
                    </a:lnTo>
                    <a:lnTo>
                      <a:pt x="5" y="85"/>
                    </a:lnTo>
                    <a:lnTo>
                      <a:pt x="5" y="84"/>
                    </a:lnTo>
                    <a:lnTo>
                      <a:pt x="5" y="83"/>
                    </a:lnTo>
                    <a:lnTo>
                      <a:pt x="5" y="82"/>
                    </a:lnTo>
                    <a:lnTo>
                      <a:pt x="5" y="81"/>
                    </a:lnTo>
                    <a:lnTo>
                      <a:pt x="5" y="80"/>
                    </a:lnTo>
                    <a:lnTo>
                      <a:pt x="5" y="79"/>
                    </a:lnTo>
                    <a:lnTo>
                      <a:pt x="8" y="73"/>
                    </a:lnTo>
                    <a:lnTo>
                      <a:pt x="13" y="68"/>
                    </a:lnTo>
                    <a:lnTo>
                      <a:pt x="16" y="62"/>
                    </a:lnTo>
                    <a:lnTo>
                      <a:pt x="20" y="57"/>
                    </a:lnTo>
                    <a:lnTo>
                      <a:pt x="24" y="51"/>
                    </a:lnTo>
                    <a:lnTo>
                      <a:pt x="28" y="46"/>
                    </a:lnTo>
                    <a:lnTo>
                      <a:pt x="31" y="40"/>
                    </a:lnTo>
                    <a:lnTo>
                      <a:pt x="34" y="35"/>
                    </a:lnTo>
                    <a:lnTo>
                      <a:pt x="40" y="32"/>
                    </a:lnTo>
                    <a:lnTo>
                      <a:pt x="44" y="27"/>
                    </a:lnTo>
                    <a:lnTo>
                      <a:pt x="49" y="24"/>
                    </a:lnTo>
                    <a:lnTo>
                      <a:pt x="54" y="21"/>
                    </a:lnTo>
                    <a:lnTo>
                      <a:pt x="59" y="17"/>
                    </a:lnTo>
                    <a:lnTo>
                      <a:pt x="63" y="14"/>
                    </a:lnTo>
                    <a:lnTo>
                      <a:pt x="69" y="10"/>
                    </a:lnTo>
                    <a:lnTo>
                      <a:pt x="73" y="6"/>
                    </a:lnTo>
                    <a:lnTo>
                      <a:pt x="75" y="5"/>
                    </a:lnTo>
                    <a:lnTo>
                      <a:pt x="77" y="5"/>
                    </a:lnTo>
                    <a:lnTo>
                      <a:pt x="80" y="4"/>
                    </a:lnTo>
                    <a:lnTo>
                      <a:pt x="81" y="3"/>
                    </a:lnTo>
                    <a:lnTo>
                      <a:pt x="83" y="2"/>
                    </a:lnTo>
                    <a:lnTo>
                      <a:pt x="85" y="2"/>
                    </a:lnTo>
                    <a:lnTo>
                      <a:pt x="87" y="1"/>
                    </a:lnTo>
                    <a:lnTo>
                      <a:pt x="89" y="0"/>
                    </a:lnTo>
                    <a:lnTo>
                      <a:pt x="92" y="0"/>
                    </a:lnTo>
                    <a:lnTo>
                      <a:pt x="94" y="1"/>
                    </a:lnTo>
                    <a:lnTo>
                      <a:pt x="97" y="1"/>
                    </a:lnTo>
                    <a:lnTo>
                      <a:pt x="99" y="1"/>
                    </a:lnTo>
                    <a:lnTo>
                      <a:pt x="101" y="1"/>
                    </a:lnTo>
                    <a:lnTo>
                      <a:pt x="105" y="1"/>
                    </a:lnTo>
                    <a:lnTo>
                      <a:pt x="107" y="2"/>
                    </a:lnTo>
                    <a:lnTo>
                      <a:pt x="109" y="2"/>
                    </a:lnTo>
                    <a:lnTo>
                      <a:pt x="110" y="3"/>
                    </a:lnTo>
                    <a:lnTo>
                      <a:pt x="111" y="4"/>
                    </a:lnTo>
                    <a:lnTo>
                      <a:pt x="112" y="5"/>
                    </a:lnTo>
                    <a:lnTo>
                      <a:pt x="114" y="7"/>
                    </a:lnTo>
                    <a:lnTo>
                      <a:pt x="115" y="9"/>
                    </a:lnTo>
                    <a:lnTo>
                      <a:pt x="117" y="10"/>
                    </a:lnTo>
                    <a:lnTo>
                      <a:pt x="118" y="12"/>
                    </a:lnTo>
                    <a:lnTo>
                      <a:pt x="119" y="13"/>
                    </a:lnTo>
                    <a:close/>
                  </a:path>
                </a:pathLst>
              </a:custGeom>
              <a:solidFill>
                <a:srgbClr val="FCED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" name="Freeform 211"/>
              <p:cNvSpPr>
                <a:spLocks/>
              </p:cNvSpPr>
              <p:nvPr/>
            </p:nvSpPr>
            <p:spPr bwMode="auto">
              <a:xfrm>
                <a:off x="3887" y="777"/>
                <a:ext cx="80" cy="86"/>
              </a:xfrm>
              <a:custGeom>
                <a:avLst/>
                <a:gdLst/>
                <a:ahLst/>
                <a:cxnLst>
                  <a:cxn ang="0">
                    <a:pos x="80" y="9"/>
                  </a:cxn>
                  <a:cxn ang="0">
                    <a:pos x="71" y="40"/>
                  </a:cxn>
                  <a:cxn ang="0">
                    <a:pos x="53" y="67"/>
                  </a:cxn>
                  <a:cxn ang="0">
                    <a:pos x="36" y="78"/>
                  </a:cxn>
                  <a:cxn ang="0">
                    <a:pos x="22" y="84"/>
                  </a:cxn>
                  <a:cxn ang="0">
                    <a:pos x="9" y="86"/>
                  </a:cxn>
                  <a:cxn ang="0">
                    <a:pos x="5" y="86"/>
                  </a:cxn>
                  <a:cxn ang="0">
                    <a:pos x="0" y="76"/>
                  </a:cxn>
                  <a:cxn ang="0">
                    <a:pos x="0" y="68"/>
                  </a:cxn>
                  <a:cxn ang="0">
                    <a:pos x="3" y="61"/>
                  </a:cxn>
                  <a:cxn ang="0">
                    <a:pos x="3" y="55"/>
                  </a:cxn>
                  <a:cxn ang="0">
                    <a:pos x="23" y="25"/>
                  </a:cxn>
                  <a:cxn ang="0">
                    <a:pos x="49" y="5"/>
                  </a:cxn>
                  <a:cxn ang="0">
                    <a:pos x="60" y="0"/>
                  </a:cxn>
                  <a:cxn ang="0">
                    <a:pos x="74" y="1"/>
                  </a:cxn>
                  <a:cxn ang="0">
                    <a:pos x="80" y="9"/>
                  </a:cxn>
                </a:cxnLst>
                <a:rect l="0" t="0" r="r" b="b"/>
                <a:pathLst>
                  <a:path w="80" h="86">
                    <a:moveTo>
                      <a:pt x="80" y="9"/>
                    </a:moveTo>
                    <a:lnTo>
                      <a:pt x="71" y="40"/>
                    </a:lnTo>
                    <a:lnTo>
                      <a:pt x="53" y="67"/>
                    </a:lnTo>
                    <a:lnTo>
                      <a:pt x="36" y="78"/>
                    </a:lnTo>
                    <a:lnTo>
                      <a:pt x="22" y="84"/>
                    </a:lnTo>
                    <a:lnTo>
                      <a:pt x="9" y="86"/>
                    </a:lnTo>
                    <a:lnTo>
                      <a:pt x="5" y="86"/>
                    </a:lnTo>
                    <a:lnTo>
                      <a:pt x="0" y="76"/>
                    </a:lnTo>
                    <a:lnTo>
                      <a:pt x="0" y="68"/>
                    </a:lnTo>
                    <a:lnTo>
                      <a:pt x="3" y="61"/>
                    </a:lnTo>
                    <a:lnTo>
                      <a:pt x="3" y="55"/>
                    </a:lnTo>
                    <a:lnTo>
                      <a:pt x="23" y="25"/>
                    </a:lnTo>
                    <a:lnTo>
                      <a:pt x="49" y="5"/>
                    </a:lnTo>
                    <a:lnTo>
                      <a:pt x="60" y="0"/>
                    </a:lnTo>
                    <a:lnTo>
                      <a:pt x="74" y="1"/>
                    </a:lnTo>
                    <a:lnTo>
                      <a:pt x="80" y="9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" name="Freeform 212"/>
              <p:cNvSpPr>
                <a:spLocks/>
              </p:cNvSpPr>
              <p:nvPr/>
            </p:nvSpPr>
            <p:spPr bwMode="auto">
              <a:xfrm>
                <a:off x="3999" y="805"/>
                <a:ext cx="208" cy="414"/>
              </a:xfrm>
              <a:custGeom>
                <a:avLst/>
                <a:gdLst/>
                <a:ahLst/>
                <a:cxnLst>
                  <a:cxn ang="0">
                    <a:pos x="197" y="25"/>
                  </a:cxn>
                  <a:cxn ang="0">
                    <a:pos x="208" y="57"/>
                  </a:cxn>
                  <a:cxn ang="0">
                    <a:pos x="204" y="150"/>
                  </a:cxn>
                  <a:cxn ang="0">
                    <a:pos x="186" y="208"/>
                  </a:cxn>
                  <a:cxn ang="0">
                    <a:pos x="180" y="247"/>
                  </a:cxn>
                  <a:cxn ang="0">
                    <a:pos x="143" y="348"/>
                  </a:cxn>
                  <a:cxn ang="0">
                    <a:pos x="111" y="391"/>
                  </a:cxn>
                  <a:cxn ang="0">
                    <a:pos x="79" y="414"/>
                  </a:cxn>
                  <a:cxn ang="0">
                    <a:pos x="44" y="395"/>
                  </a:cxn>
                  <a:cxn ang="0">
                    <a:pos x="14" y="341"/>
                  </a:cxn>
                  <a:cxn ang="0">
                    <a:pos x="0" y="226"/>
                  </a:cxn>
                  <a:cxn ang="0">
                    <a:pos x="11" y="161"/>
                  </a:cxn>
                  <a:cxn ang="0">
                    <a:pos x="47" y="101"/>
                  </a:cxn>
                  <a:cxn ang="0">
                    <a:pos x="122" y="14"/>
                  </a:cxn>
                  <a:cxn ang="0">
                    <a:pos x="154" y="0"/>
                  </a:cxn>
                  <a:cxn ang="0">
                    <a:pos x="180" y="6"/>
                  </a:cxn>
                  <a:cxn ang="0">
                    <a:pos x="197" y="25"/>
                  </a:cxn>
                </a:cxnLst>
                <a:rect l="0" t="0" r="r" b="b"/>
                <a:pathLst>
                  <a:path w="208" h="414">
                    <a:moveTo>
                      <a:pt x="197" y="25"/>
                    </a:moveTo>
                    <a:lnTo>
                      <a:pt x="208" y="57"/>
                    </a:lnTo>
                    <a:lnTo>
                      <a:pt x="204" y="150"/>
                    </a:lnTo>
                    <a:lnTo>
                      <a:pt x="186" y="208"/>
                    </a:lnTo>
                    <a:lnTo>
                      <a:pt x="180" y="247"/>
                    </a:lnTo>
                    <a:lnTo>
                      <a:pt x="143" y="348"/>
                    </a:lnTo>
                    <a:lnTo>
                      <a:pt x="111" y="391"/>
                    </a:lnTo>
                    <a:lnTo>
                      <a:pt x="79" y="414"/>
                    </a:lnTo>
                    <a:lnTo>
                      <a:pt x="44" y="395"/>
                    </a:lnTo>
                    <a:lnTo>
                      <a:pt x="14" y="341"/>
                    </a:lnTo>
                    <a:lnTo>
                      <a:pt x="0" y="226"/>
                    </a:lnTo>
                    <a:lnTo>
                      <a:pt x="11" y="161"/>
                    </a:lnTo>
                    <a:lnTo>
                      <a:pt x="47" y="101"/>
                    </a:lnTo>
                    <a:lnTo>
                      <a:pt x="122" y="14"/>
                    </a:lnTo>
                    <a:lnTo>
                      <a:pt x="154" y="0"/>
                    </a:lnTo>
                    <a:lnTo>
                      <a:pt x="180" y="6"/>
                    </a:lnTo>
                    <a:lnTo>
                      <a:pt x="197" y="2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7" name="Freeform 213"/>
              <p:cNvSpPr>
                <a:spLocks/>
              </p:cNvSpPr>
              <p:nvPr/>
            </p:nvSpPr>
            <p:spPr bwMode="auto">
              <a:xfrm>
                <a:off x="4017" y="830"/>
                <a:ext cx="176" cy="366"/>
              </a:xfrm>
              <a:custGeom>
                <a:avLst/>
                <a:gdLst/>
                <a:ahLst/>
                <a:cxnLst>
                  <a:cxn ang="0">
                    <a:pos x="176" y="46"/>
                  </a:cxn>
                  <a:cxn ang="0">
                    <a:pos x="176" y="93"/>
                  </a:cxn>
                  <a:cxn ang="0">
                    <a:pos x="136" y="234"/>
                  </a:cxn>
                  <a:cxn ang="0">
                    <a:pos x="122" y="294"/>
                  </a:cxn>
                  <a:cxn ang="0">
                    <a:pos x="89" y="342"/>
                  </a:cxn>
                  <a:cxn ang="0">
                    <a:pos x="65" y="366"/>
                  </a:cxn>
                  <a:cxn ang="0">
                    <a:pos x="46" y="363"/>
                  </a:cxn>
                  <a:cxn ang="0">
                    <a:pos x="15" y="316"/>
                  </a:cxn>
                  <a:cxn ang="0">
                    <a:pos x="0" y="212"/>
                  </a:cxn>
                  <a:cxn ang="0">
                    <a:pos x="7" y="158"/>
                  </a:cxn>
                  <a:cxn ang="0">
                    <a:pos x="35" y="97"/>
                  </a:cxn>
                  <a:cxn ang="0">
                    <a:pos x="100" y="18"/>
                  </a:cxn>
                  <a:cxn ang="0">
                    <a:pos x="133" y="0"/>
                  </a:cxn>
                  <a:cxn ang="0">
                    <a:pos x="162" y="7"/>
                  </a:cxn>
                  <a:cxn ang="0">
                    <a:pos x="176" y="46"/>
                  </a:cxn>
                </a:cxnLst>
                <a:rect l="0" t="0" r="r" b="b"/>
                <a:pathLst>
                  <a:path w="176" h="366">
                    <a:moveTo>
                      <a:pt x="176" y="46"/>
                    </a:moveTo>
                    <a:lnTo>
                      <a:pt x="176" y="93"/>
                    </a:lnTo>
                    <a:lnTo>
                      <a:pt x="136" y="234"/>
                    </a:lnTo>
                    <a:lnTo>
                      <a:pt x="122" y="294"/>
                    </a:lnTo>
                    <a:lnTo>
                      <a:pt x="89" y="342"/>
                    </a:lnTo>
                    <a:lnTo>
                      <a:pt x="65" y="366"/>
                    </a:lnTo>
                    <a:lnTo>
                      <a:pt x="46" y="363"/>
                    </a:lnTo>
                    <a:lnTo>
                      <a:pt x="15" y="316"/>
                    </a:lnTo>
                    <a:lnTo>
                      <a:pt x="0" y="212"/>
                    </a:lnTo>
                    <a:lnTo>
                      <a:pt x="7" y="158"/>
                    </a:lnTo>
                    <a:lnTo>
                      <a:pt x="35" y="97"/>
                    </a:lnTo>
                    <a:lnTo>
                      <a:pt x="100" y="18"/>
                    </a:lnTo>
                    <a:lnTo>
                      <a:pt x="133" y="0"/>
                    </a:lnTo>
                    <a:lnTo>
                      <a:pt x="162" y="7"/>
                    </a:lnTo>
                    <a:lnTo>
                      <a:pt x="176" y="46"/>
                    </a:lnTo>
                    <a:close/>
                  </a:path>
                </a:pathLst>
              </a:custGeom>
              <a:solidFill>
                <a:srgbClr val="EFA43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8" name="Freeform 214"/>
              <p:cNvSpPr>
                <a:spLocks/>
              </p:cNvSpPr>
              <p:nvPr/>
            </p:nvSpPr>
            <p:spPr bwMode="auto">
              <a:xfrm>
                <a:off x="4032" y="839"/>
                <a:ext cx="150" cy="315"/>
              </a:xfrm>
              <a:custGeom>
                <a:avLst/>
                <a:gdLst/>
                <a:ahLst/>
                <a:cxnLst>
                  <a:cxn ang="0">
                    <a:pos x="150" y="45"/>
                  </a:cxn>
                  <a:cxn ang="0">
                    <a:pos x="150" y="55"/>
                  </a:cxn>
                  <a:cxn ang="0">
                    <a:pos x="150" y="65"/>
                  </a:cxn>
                  <a:cxn ang="0">
                    <a:pos x="150" y="76"/>
                  </a:cxn>
                  <a:cxn ang="0">
                    <a:pos x="147" y="95"/>
                  </a:cxn>
                  <a:cxn ang="0">
                    <a:pos x="138" y="125"/>
                  </a:cxn>
                  <a:cxn ang="0">
                    <a:pos x="129" y="156"/>
                  </a:cxn>
                  <a:cxn ang="0">
                    <a:pos x="120" y="185"/>
                  </a:cxn>
                  <a:cxn ang="0">
                    <a:pos x="115" y="207"/>
                  </a:cxn>
                  <a:cxn ang="0">
                    <a:pos x="112" y="221"/>
                  </a:cxn>
                  <a:cxn ang="0">
                    <a:pos x="108" y="234"/>
                  </a:cxn>
                  <a:cxn ang="0">
                    <a:pos x="105" y="247"/>
                  </a:cxn>
                  <a:cxn ang="0">
                    <a:pos x="101" y="258"/>
                  </a:cxn>
                  <a:cxn ang="0">
                    <a:pos x="94" y="268"/>
                  </a:cxn>
                  <a:cxn ang="0">
                    <a:pos x="86" y="279"/>
                  </a:cxn>
                  <a:cxn ang="0">
                    <a:pos x="80" y="289"/>
                  </a:cxn>
                  <a:cxn ang="0">
                    <a:pos x="73" y="296"/>
                  </a:cxn>
                  <a:cxn ang="0">
                    <a:pos x="68" y="302"/>
                  </a:cxn>
                  <a:cxn ang="0">
                    <a:pos x="62" y="306"/>
                  </a:cxn>
                  <a:cxn ang="0">
                    <a:pos x="58" y="312"/>
                  </a:cxn>
                  <a:cxn ang="0">
                    <a:pos x="52" y="315"/>
                  </a:cxn>
                  <a:cxn ang="0">
                    <a:pos x="49" y="314"/>
                  </a:cxn>
                  <a:cxn ang="0">
                    <a:pos x="45" y="313"/>
                  </a:cxn>
                  <a:cxn ang="0">
                    <a:pos x="41" y="313"/>
                  </a:cxn>
                  <a:cxn ang="0">
                    <a:pos x="36" y="307"/>
                  </a:cxn>
                  <a:cxn ang="0">
                    <a:pos x="28" y="297"/>
                  </a:cxn>
                  <a:cxn ang="0">
                    <a:pos x="22" y="286"/>
                  </a:cxn>
                  <a:cxn ang="0">
                    <a:pos x="15" y="277"/>
                  </a:cxn>
                  <a:cxn ang="0">
                    <a:pos x="9" y="260"/>
                  </a:cxn>
                  <a:cxn ang="0">
                    <a:pos x="6" y="238"/>
                  </a:cxn>
                  <a:cxn ang="0">
                    <a:pos x="4" y="216"/>
                  </a:cxn>
                  <a:cxn ang="0">
                    <a:pos x="1" y="193"/>
                  </a:cxn>
                  <a:cxn ang="0">
                    <a:pos x="0" y="177"/>
                  </a:cxn>
                  <a:cxn ang="0">
                    <a:pos x="2" y="165"/>
                  </a:cxn>
                  <a:cxn ang="0">
                    <a:pos x="3" y="154"/>
                  </a:cxn>
                  <a:cxn ang="0">
                    <a:pos x="4" y="142"/>
                  </a:cxn>
                  <a:cxn ang="0">
                    <a:pos x="8" y="129"/>
                  </a:cxn>
                  <a:cxn ang="0">
                    <a:pos x="14" y="116"/>
                  </a:cxn>
                  <a:cxn ang="0">
                    <a:pos x="20" y="103"/>
                  </a:cxn>
                  <a:cxn ang="0">
                    <a:pos x="27" y="90"/>
                  </a:cxn>
                  <a:cxn ang="0">
                    <a:pos x="37" y="75"/>
                  </a:cxn>
                  <a:cxn ang="0">
                    <a:pos x="50" y="58"/>
                  </a:cxn>
                  <a:cxn ang="0">
                    <a:pos x="64" y="41"/>
                  </a:cxn>
                  <a:cxn ang="0">
                    <a:pos x="79" y="24"/>
                  </a:cxn>
                  <a:cxn ang="0">
                    <a:pos x="90" y="13"/>
                  </a:cxn>
                  <a:cxn ang="0">
                    <a:pos x="96" y="10"/>
                  </a:cxn>
                  <a:cxn ang="0">
                    <a:pos x="103" y="5"/>
                  </a:cxn>
                  <a:cxn ang="0">
                    <a:pos x="109" y="2"/>
                  </a:cxn>
                  <a:cxn ang="0">
                    <a:pos x="116" y="1"/>
                  </a:cxn>
                  <a:cxn ang="0">
                    <a:pos x="123" y="2"/>
                  </a:cxn>
                  <a:cxn ang="0">
                    <a:pos x="128" y="3"/>
                  </a:cxn>
                  <a:cxn ang="0">
                    <a:pos x="135" y="5"/>
                  </a:cxn>
                  <a:cxn ang="0">
                    <a:pos x="139" y="10"/>
                  </a:cxn>
                  <a:cxn ang="0">
                    <a:pos x="142" y="19"/>
                  </a:cxn>
                  <a:cxn ang="0">
                    <a:pos x="146" y="27"/>
                  </a:cxn>
                  <a:cxn ang="0">
                    <a:pos x="149" y="35"/>
                  </a:cxn>
                </a:cxnLst>
                <a:rect l="0" t="0" r="r" b="b"/>
                <a:pathLst>
                  <a:path w="150" h="315">
                    <a:moveTo>
                      <a:pt x="150" y="39"/>
                    </a:moveTo>
                    <a:lnTo>
                      <a:pt x="150" y="45"/>
                    </a:lnTo>
                    <a:lnTo>
                      <a:pt x="150" y="50"/>
                    </a:lnTo>
                    <a:lnTo>
                      <a:pt x="150" y="55"/>
                    </a:lnTo>
                    <a:lnTo>
                      <a:pt x="150" y="60"/>
                    </a:lnTo>
                    <a:lnTo>
                      <a:pt x="150" y="65"/>
                    </a:lnTo>
                    <a:lnTo>
                      <a:pt x="150" y="70"/>
                    </a:lnTo>
                    <a:lnTo>
                      <a:pt x="150" y="76"/>
                    </a:lnTo>
                    <a:lnTo>
                      <a:pt x="150" y="80"/>
                    </a:lnTo>
                    <a:lnTo>
                      <a:pt x="147" y="95"/>
                    </a:lnTo>
                    <a:lnTo>
                      <a:pt x="142" y="111"/>
                    </a:lnTo>
                    <a:lnTo>
                      <a:pt x="138" y="125"/>
                    </a:lnTo>
                    <a:lnTo>
                      <a:pt x="134" y="140"/>
                    </a:lnTo>
                    <a:lnTo>
                      <a:pt x="129" y="156"/>
                    </a:lnTo>
                    <a:lnTo>
                      <a:pt x="125" y="170"/>
                    </a:lnTo>
                    <a:lnTo>
                      <a:pt x="120" y="185"/>
                    </a:lnTo>
                    <a:lnTo>
                      <a:pt x="116" y="201"/>
                    </a:lnTo>
                    <a:lnTo>
                      <a:pt x="115" y="207"/>
                    </a:lnTo>
                    <a:lnTo>
                      <a:pt x="113" y="214"/>
                    </a:lnTo>
                    <a:lnTo>
                      <a:pt x="112" y="221"/>
                    </a:lnTo>
                    <a:lnTo>
                      <a:pt x="110" y="227"/>
                    </a:lnTo>
                    <a:lnTo>
                      <a:pt x="108" y="234"/>
                    </a:lnTo>
                    <a:lnTo>
                      <a:pt x="107" y="240"/>
                    </a:lnTo>
                    <a:lnTo>
                      <a:pt x="105" y="247"/>
                    </a:lnTo>
                    <a:lnTo>
                      <a:pt x="104" y="253"/>
                    </a:lnTo>
                    <a:lnTo>
                      <a:pt x="101" y="258"/>
                    </a:lnTo>
                    <a:lnTo>
                      <a:pt x="97" y="263"/>
                    </a:lnTo>
                    <a:lnTo>
                      <a:pt x="94" y="268"/>
                    </a:lnTo>
                    <a:lnTo>
                      <a:pt x="90" y="273"/>
                    </a:lnTo>
                    <a:lnTo>
                      <a:pt x="86" y="279"/>
                    </a:lnTo>
                    <a:lnTo>
                      <a:pt x="83" y="283"/>
                    </a:lnTo>
                    <a:lnTo>
                      <a:pt x="80" y="289"/>
                    </a:lnTo>
                    <a:lnTo>
                      <a:pt x="76" y="293"/>
                    </a:lnTo>
                    <a:lnTo>
                      <a:pt x="73" y="296"/>
                    </a:lnTo>
                    <a:lnTo>
                      <a:pt x="71" y="299"/>
                    </a:lnTo>
                    <a:lnTo>
                      <a:pt x="68" y="302"/>
                    </a:lnTo>
                    <a:lnTo>
                      <a:pt x="65" y="304"/>
                    </a:lnTo>
                    <a:lnTo>
                      <a:pt x="62" y="306"/>
                    </a:lnTo>
                    <a:lnTo>
                      <a:pt x="60" y="309"/>
                    </a:lnTo>
                    <a:lnTo>
                      <a:pt x="58" y="312"/>
                    </a:lnTo>
                    <a:lnTo>
                      <a:pt x="54" y="315"/>
                    </a:lnTo>
                    <a:lnTo>
                      <a:pt x="52" y="315"/>
                    </a:lnTo>
                    <a:lnTo>
                      <a:pt x="51" y="314"/>
                    </a:lnTo>
                    <a:lnTo>
                      <a:pt x="49" y="314"/>
                    </a:lnTo>
                    <a:lnTo>
                      <a:pt x="47" y="314"/>
                    </a:lnTo>
                    <a:lnTo>
                      <a:pt x="45" y="313"/>
                    </a:lnTo>
                    <a:lnTo>
                      <a:pt x="42" y="313"/>
                    </a:lnTo>
                    <a:lnTo>
                      <a:pt x="41" y="313"/>
                    </a:lnTo>
                    <a:lnTo>
                      <a:pt x="39" y="312"/>
                    </a:lnTo>
                    <a:lnTo>
                      <a:pt x="36" y="307"/>
                    </a:lnTo>
                    <a:lnTo>
                      <a:pt x="33" y="302"/>
                    </a:lnTo>
                    <a:lnTo>
                      <a:pt x="28" y="297"/>
                    </a:lnTo>
                    <a:lnTo>
                      <a:pt x="25" y="292"/>
                    </a:lnTo>
                    <a:lnTo>
                      <a:pt x="22" y="286"/>
                    </a:lnTo>
                    <a:lnTo>
                      <a:pt x="18" y="282"/>
                    </a:lnTo>
                    <a:lnTo>
                      <a:pt x="15" y="277"/>
                    </a:lnTo>
                    <a:lnTo>
                      <a:pt x="12" y="271"/>
                    </a:lnTo>
                    <a:lnTo>
                      <a:pt x="9" y="260"/>
                    </a:lnTo>
                    <a:lnTo>
                      <a:pt x="8" y="249"/>
                    </a:lnTo>
                    <a:lnTo>
                      <a:pt x="6" y="238"/>
                    </a:lnTo>
                    <a:lnTo>
                      <a:pt x="5" y="227"/>
                    </a:lnTo>
                    <a:lnTo>
                      <a:pt x="4" y="216"/>
                    </a:lnTo>
                    <a:lnTo>
                      <a:pt x="2" y="205"/>
                    </a:lnTo>
                    <a:lnTo>
                      <a:pt x="1" y="193"/>
                    </a:lnTo>
                    <a:lnTo>
                      <a:pt x="0" y="182"/>
                    </a:lnTo>
                    <a:lnTo>
                      <a:pt x="0" y="177"/>
                    </a:lnTo>
                    <a:lnTo>
                      <a:pt x="1" y="171"/>
                    </a:lnTo>
                    <a:lnTo>
                      <a:pt x="2" y="165"/>
                    </a:lnTo>
                    <a:lnTo>
                      <a:pt x="2" y="159"/>
                    </a:lnTo>
                    <a:lnTo>
                      <a:pt x="3" y="154"/>
                    </a:lnTo>
                    <a:lnTo>
                      <a:pt x="4" y="147"/>
                    </a:lnTo>
                    <a:lnTo>
                      <a:pt x="4" y="142"/>
                    </a:lnTo>
                    <a:lnTo>
                      <a:pt x="5" y="136"/>
                    </a:lnTo>
                    <a:lnTo>
                      <a:pt x="8" y="129"/>
                    </a:lnTo>
                    <a:lnTo>
                      <a:pt x="12" y="123"/>
                    </a:lnTo>
                    <a:lnTo>
                      <a:pt x="14" y="116"/>
                    </a:lnTo>
                    <a:lnTo>
                      <a:pt x="17" y="110"/>
                    </a:lnTo>
                    <a:lnTo>
                      <a:pt x="20" y="103"/>
                    </a:lnTo>
                    <a:lnTo>
                      <a:pt x="24" y="96"/>
                    </a:lnTo>
                    <a:lnTo>
                      <a:pt x="27" y="90"/>
                    </a:lnTo>
                    <a:lnTo>
                      <a:pt x="29" y="83"/>
                    </a:lnTo>
                    <a:lnTo>
                      <a:pt x="37" y="75"/>
                    </a:lnTo>
                    <a:lnTo>
                      <a:pt x="43" y="66"/>
                    </a:lnTo>
                    <a:lnTo>
                      <a:pt x="50" y="58"/>
                    </a:lnTo>
                    <a:lnTo>
                      <a:pt x="58" y="49"/>
                    </a:lnTo>
                    <a:lnTo>
                      <a:pt x="64" y="41"/>
                    </a:lnTo>
                    <a:lnTo>
                      <a:pt x="72" y="33"/>
                    </a:lnTo>
                    <a:lnTo>
                      <a:pt x="79" y="24"/>
                    </a:lnTo>
                    <a:lnTo>
                      <a:pt x="85" y="15"/>
                    </a:lnTo>
                    <a:lnTo>
                      <a:pt x="90" y="13"/>
                    </a:lnTo>
                    <a:lnTo>
                      <a:pt x="93" y="12"/>
                    </a:lnTo>
                    <a:lnTo>
                      <a:pt x="96" y="10"/>
                    </a:lnTo>
                    <a:lnTo>
                      <a:pt x="99" y="8"/>
                    </a:lnTo>
                    <a:lnTo>
                      <a:pt x="103" y="5"/>
                    </a:lnTo>
                    <a:lnTo>
                      <a:pt x="106" y="4"/>
                    </a:lnTo>
                    <a:lnTo>
                      <a:pt x="109" y="2"/>
                    </a:lnTo>
                    <a:lnTo>
                      <a:pt x="114" y="0"/>
                    </a:lnTo>
                    <a:lnTo>
                      <a:pt x="116" y="1"/>
                    </a:lnTo>
                    <a:lnTo>
                      <a:pt x="119" y="1"/>
                    </a:lnTo>
                    <a:lnTo>
                      <a:pt x="123" y="2"/>
                    </a:lnTo>
                    <a:lnTo>
                      <a:pt x="126" y="3"/>
                    </a:lnTo>
                    <a:lnTo>
                      <a:pt x="128" y="3"/>
                    </a:lnTo>
                    <a:lnTo>
                      <a:pt x="131" y="4"/>
                    </a:lnTo>
                    <a:lnTo>
                      <a:pt x="135" y="5"/>
                    </a:lnTo>
                    <a:lnTo>
                      <a:pt x="138" y="6"/>
                    </a:lnTo>
                    <a:lnTo>
                      <a:pt x="139" y="10"/>
                    </a:lnTo>
                    <a:lnTo>
                      <a:pt x="141" y="14"/>
                    </a:lnTo>
                    <a:lnTo>
                      <a:pt x="142" y="19"/>
                    </a:lnTo>
                    <a:lnTo>
                      <a:pt x="145" y="23"/>
                    </a:lnTo>
                    <a:lnTo>
                      <a:pt x="146" y="27"/>
                    </a:lnTo>
                    <a:lnTo>
                      <a:pt x="148" y="32"/>
                    </a:lnTo>
                    <a:lnTo>
                      <a:pt x="149" y="35"/>
                    </a:lnTo>
                    <a:lnTo>
                      <a:pt x="150" y="39"/>
                    </a:lnTo>
                    <a:close/>
                  </a:path>
                </a:pathLst>
              </a:custGeom>
              <a:solidFill>
                <a:srgbClr val="F2B56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9" name="Freeform 215"/>
              <p:cNvSpPr>
                <a:spLocks/>
              </p:cNvSpPr>
              <p:nvPr/>
            </p:nvSpPr>
            <p:spPr bwMode="auto">
              <a:xfrm>
                <a:off x="4045" y="848"/>
                <a:ext cx="127" cy="263"/>
              </a:xfrm>
              <a:custGeom>
                <a:avLst/>
                <a:gdLst/>
                <a:ahLst/>
                <a:cxnLst>
                  <a:cxn ang="0">
                    <a:pos x="127" y="37"/>
                  </a:cxn>
                  <a:cxn ang="0">
                    <a:pos x="127" y="46"/>
                  </a:cxn>
                  <a:cxn ang="0">
                    <a:pos x="127" y="55"/>
                  </a:cxn>
                  <a:cxn ang="0">
                    <a:pos x="127" y="63"/>
                  </a:cxn>
                  <a:cxn ang="0">
                    <a:pos x="123" y="80"/>
                  </a:cxn>
                  <a:cxn ang="0">
                    <a:pos x="116" y="105"/>
                  </a:cxn>
                  <a:cxn ang="0">
                    <a:pos x="108" y="130"/>
                  </a:cxn>
                  <a:cxn ang="0">
                    <a:pos x="102" y="156"/>
                  </a:cxn>
                  <a:cxn ang="0">
                    <a:pos x="96" y="173"/>
                  </a:cxn>
                  <a:cxn ang="0">
                    <a:pos x="94" y="184"/>
                  </a:cxn>
                  <a:cxn ang="0">
                    <a:pos x="92" y="195"/>
                  </a:cxn>
                  <a:cxn ang="0">
                    <a:pos x="89" y="206"/>
                  </a:cxn>
                  <a:cxn ang="0">
                    <a:pos x="85" y="216"/>
                  </a:cxn>
                  <a:cxn ang="0">
                    <a:pos x="79" y="225"/>
                  </a:cxn>
                  <a:cxn ang="0">
                    <a:pos x="73" y="232"/>
                  </a:cxn>
                  <a:cxn ang="0">
                    <a:pos x="68" y="241"/>
                  </a:cxn>
                  <a:cxn ang="0">
                    <a:pos x="62" y="248"/>
                  </a:cxn>
                  <a:cxn ang="0">
                    <a:pos x="58" y="252"/>
                  </a:cxn>
                  <a:cxn ang="0">
                    <a:pos x="54" y="257"/>
                  </a:cxn>
                  <a:cxn ang="0">
                    <a:pos x="49" y="261"/>
                  </a:cxn>
                  <a:cxn ang="0">
                    <a:pos x="45" y="263"/>
                  </a:cxn>
                  <a:cxn ang="0">
                    <a:pos x="41" y="262"/>
                  </a:cxn>
                  <a:cxn ang="0">
                    <a:pos x="38" y="262"/>
                  </a:cxn>
                  <a:cxn ang="0">
                    <a:pos x="35" y="261"/>
                  </a:cxn>
                  <a:cxn ang="0">
                    <a:pos x="30" y="257"/>
                  </a:cxn>
                  <a:cxn ang="0">
                    <a:pos x="25" y="249"/>
                  </a:cxn>
                  <a:cxn ang="0">
                    <a:pos x="20" y="240"/>
                  </a:cxn>
                  <a:cxn ang="0">
                    <a:pos x="13" y="231"/>
                  </a:cxn>
                  <a:cxn ang="0">
                    <a:pos x="9" y="218"/>
                  </a:cxn>
                  <a:cxn ang="0">
                    <a:pos x="6" y="199"/>
                  </a:cxn>
                  <a:cxn ang="0">
                    <a:pos x="4" y="181"/>
                  </a:cxn>
                  <a:cxn ang="0">
                    <a:pos x="1" y="162"/>
                  </a:cxn>
                  <a:cxn ang="0">
                    <a:pos x="1" y="148"/>
                  </a:cxn>
                  <a:cxn ang="0">
                    <a:pos x="2" y="138"/>
                  </a:cxn>
                  <a:cxn ang="0">
                    <a:pos x="3" y="128"/>
                  </a:cxn>
                  <a:cxn ang="0">
                    <a:pos x="4" y="118"/>
                  </a:cxn>
                  <a:cxn ang="0">
                    <a:pos x="7" y="108"/>
                  </a:cxn>
                  <a:cxn ang="0">
                    <a:pos x="13" y="97"/>
                  </a:cxn>
                  <a:cxn ang="0">
                    <a:pos x="18" y="86"/>
                  </a:cxn>
                  <a:cxn ang="0">
                    <a:pos x="23" y="74"/>
                  </a:cxn>
                  <a:cxn ang="0">
                    <a:pos x="32" y="62"/>
                  </a:cxn>
                  <a:cxn ang="0">
                    <a:pos x="44" y="48"/>
                  </a:cxn>
                  <a:cxn ang="0">
                    <a:pos x="55" y="34"/>
                  </a:cxn>
                  <a:cxn ang="0">
                    <a:pos x="67" y="19"/>
                  </a:cxn>
                  <a:cxn ang="0">
                    <a:pos x="76" y="11"/>
                  </a:cxn>
                  <a:cxn ang="0">
                    <a:pos x="81" y="7"/>
                  </a:cxn>
                  <a:cxn ang="0">
                    <a:pos x="88" y="4"/>
                  </a:cxn>
                  <a:cxn ang="0">
                    <a:pos x="93" y="2"/>
                  </a:cxn>
                  <a:cxn ang="0">
                    <a:pos x="99" y="1"/>
                  </a:cxn>
                  <a:cxn ang="0">
                    <a:pos x="103" y="2"/>
                  </a:cxn>
                  <a:cxn ang="0">
                    <a:pos x="108" y="3"/>
                  </a:cxn>
                  <a:cxn ang="0">
                    <a:pos x="114" y="4"/>
                  </a:cxn>
                  <a:cxn ang="0">
                    <a:pos x="117" y="8"/>
                  </a:cxn>
                  <a:cxn ang="0">
                    <a:pos x="121" y="15"/>
                  </a:cxn>
                  <a:cxn ang="0">
                    <a:pos x="123" y="23"/>
                  </a:cxn>
                  <a:cxn ang="0">
                    <a:pos x="126" y="29"/>
                  </a:cxn>
                </a:cxnLst>
                <a:rect l="0" t="0" r="r" b="b"/>
                <a:pathLst>
                  <a:path w="127" h="263">
                    <a:moveTo>
                      <a:pt x="127" y="33"/>
                    </a:moveTo>
                    <a:lnTo>
                      <a:pt x="127" y="37"/>
                    </a:lnTo>
                    <a:lnTo>
                      <a:pt x="127" y="41"/>
                    </a:lnTo>
                    <a:lnTo>
                      <a:pt x="127" y="46"/>
                    </a:lnTo>
                    <a:lnTo>
                      <a:pt x="127" y="50"/>
                    </a:lnTo>
                    <a:lnTo>
                      <a:pt x="127" y="55"/>
                    </a:lnTo>
                    <a:lnTo>
                      <a:pt x="127" y="59"/>
                    </a:lnTo>
                    <a:lnTo>
                      <a:pt x="127" y="63"/>
                    </a:lnTo>
                    <a:lnTo>
                      <a:pt x="127" y="67"/>
                    </a:lnTo>
                    <a:lnTo>
                      <a:pt x="123" y="80"/>
                    </a:lnTo>
                    <a:lnTo>
                      <a:pt x="119" y="92"/>
                    </a:lnTo>
                    <a:lnTo>
                      <a:pt x="116" y="105"/>
                    </a:lnTo>
                    <a:lnTo>
                      <a:pt x="113" y="117"/>
                    </a:lnTo>
                    <a:lnTo>
                      <a:pt x="108" y="130"/>
                    </a:lnTo>
                    <a:lnTo>
                      <a:pt x="105" y="142"/>
                    </a:lnTo>
                    <a:lnTo>
                      <a:pt x="102" y="156"/>
                    </a:lnTo>
                    <a:lnTo>
                      <a:pt x="97" y="168"/>
                    </a:lnTo>
                    <a:lnTo>
                      <a:pt x="96" y="173"/>
                    </a:lnTo>
                    <a:lnTo>
                      <a:pt x="95" y="179"/>
                    </a:lnTo>
                    <a:lnTo>
                      <a:pt x="94" y="184"/>
                    </a:lnTo>
                    <a:lnTo>
                      <a:pt x="93" y="190"/>
                    </a:lnTo>
                    <a:lnTo>
                      <a:pt x="92" y="195"/>
                    </a:lnTo>
                    <a:lnTo>
                      <a:pt x="91" y="201"/>
                    </a:lnTo>
                    <a:lnTo>
                      <a:pt x="89" y="206"/>
                    </a:lnTo>
                    <a:lnTo>
                      <a:pt x="88" y="212"/>
                    </a:lnTo>
                    <a:lnTo>
                      <a:pt x="85" y="216"/>
                    </a:lnTo>
                    <a:lnTo>
                      <a:pt x="82" y="220"/>
                    </a:lnTo>
                    <a:lnTo>
                      <a:pt x="79" y="225"/>
                    </a:lnTo>
                    <a:lnTo>
                      <a:pt x="77" y="229"/>
                    </a:lnTo>
                    <a:lnTo>
                      <a:pt x="73" y="232"/>
                    </a:lnTo>
                    <a:lnTo>
                      <a:pt x="70" y="237"/>
                    </a:lnTo>
                    <a:lnTo>
                      <a:pt x="68" y="241"/>
                    </a:lnTo>
                    <a:lnTo>
                      <a:pt x="65" y="246"/>
                    </a:lnTo>
                    <a:lnTo>
                      <a:pt x="62" y="248"/>
                    </a:lnTo>
                    <a:lnTo>
                      <a:pt x="60" y="250"/>
                    </a:lnTo>
                    <a:lnTo>
                      <a:pt x="58" y="252"/>
                    </a:lnTo>
                    <a:lnTo>
                      <a:pt x="56" y="254"/>
                    </a:lnTo>
                    <a:lnTo>
                      <a:pt x="54" y="257"/>
                    </a:lnTo>
                    <a:lnTo>
                      <a:pt x="51" y="259"/>
                    </a:lnTo>
                    <a:lnTo>
                      <a:pt x="49" y="261"/>
                    </a:lnTo>
                    <a:lnTo>
                      <a:pt x="47" y="263"/>
                    </a:lnTo>
                    <a:lnTo>
                      <a:pt x="45" y="263"/>
                    </a:lnTo>
                    <a:lnTo>
                      <a:pt x="44" y="263"/>
                    </a:lnTo>
                    <a:lnTo>
                      <a:pt x="41" y="262"/>
                    </a:lnTo>
                    <a:lnTo>
                      <a:pt x="40" y="262"/>
                    </a:lnTo>
                    <a:lnTo>
                      <a:pt x="38" y="262"/>
                    </a:lnTo>
                    <a:lnTo>
                      <a:pt x="37" y="262"/>
                    </a:lnTo>
                    <a:lnTo>
                      <a:pt x="35" y="261"/>
                    </a:lnTo>
                    <a:lnTo>
                      <a:pt x="34" y="261"/>
                    </a:lnTo>
                    <a:lnTo>
                      <a:pt x="30" y="257"/>
                    </a:lnTo>
                    <a:lnTo>
                      <a:pt x="27" y="252"/>
                    </a:lnTo>
                    <a:lnTo>
                      <a:pt x="25" y="249"/>
                    </a:lnTo>
                    <a:lnTo>
                      <a:pt x="22" y="244"/>
                    </a:lnTo>
                    <a:lnTo>
                      <a:pt x="20" y="240"/>
                    </a:lnTo>
                    <a:lnTo>
                      <a:pt x="16" y="236"/>
                    </a:lnTo>
                    <a:lnTo>
                      <a:pt x="13" y="231"/>
                    </a:lnTo>
                    <a:lnTo>
                      <a:pt x="11" y="227"/>
                    </a:lnTo>
                    <a:lnTo>
                      <a:pt x="9" y="218"/>
                    </a:lnTo>
                    <a:lnTo>
                      <a:pt x="7" y="208"/>
                    </a:lnTo>
                    <a:lnTo>
                      <a:pt x="6" y="199"/>
                    </a:lnTo>
                    <a:lnTo>
                      <a:pt x="5" y="190"/>
                    </a:lnTo>
                    <a:lnTo>
                      <a:pt x="4" y="181"/>
                    </a:lnTo>
                    <a:lnTo>
                      <a:pt x="3" y="171"/>
                    </a:lnTo>
                    <a:lnTo>
                      <a:pt x="1" y="162"/>
                    </a:lnTo>
                    <a:lnTo>
                      <a:pt x="0" y="152"/>
                    </a:lnTo>
                    <a:lnTo>
                      <a:pt x="1" y="148"/>
                    </a:lnTo>
                    <a:lnTo>
                      <a:pt x="1" y="142"/>
                    </a:lnTo>
                    <a:lnTo>
                      <a:pt x="2" y="138"/>
                    </a:lnTo>
                    <a:lnTo>
                      <a:pt x="3" y="133"/>
                    </a:lnTo>
                    <a:lnTo>
                      <a:pt x="3" y="128"/>
                    </a:lnTo>
                    <a:lnTo>
                      <a:pt x="4" y="124"/>
                    </a:lnTo>
                    <a:lnTo>
                      <a:pt x="4" y="118"/>
                    </a:lnTo>
                    <a:lnTo>
                      <a:pt x="5" y="114"/>
                    </a:lnTo>
                    <a:lnTo>
                      <a:pt x="7" y="108"/>
                    </a:lnTo>
                    <a:lnTo>
                      <a:pt x="11" y="103"/>
                    </a:lnTo>
                    <a:lnTo>
                      <a:pt x="13" y="97"/>
                    </a:lnTo>
                    <a:lnTo>
                      <a:pt x="15" y="92"/>
                    </a:lnTo>
                    <a:lnTo>
                      <a:pt x="18" y="86"/>
                    </a:lnTo>
                    <a:lnTo>
                      <a:pt x="21" y="80"/>
                    </a:lnTo>
                    <a:lnTo>
                      <a:pt x="23" y="74"/>
                    </a:lnTo>
                    <a:lnTo>
                      <a:pt x="26" y="69"/>
                    </a:lnTo>
                    <a:lnTo>
                      <a:pt x="32" y="62"/>
                    </a:lnTo>
                    <a:lnTo>
                      <a:pt x="37" y="56"/>
                    </a:lnTo>
                    <a:lnTo>
                      <a:pt x="44" y="48"/>
                    </a:lnTo>
                    <a:lnTo>
                      <a:pt x="49" y="41"/>
                    </a:lnTo>
                    <a:lnTo>
                      <a:pt x="55" y="34"/>
                    </a:lnTo>
                    <a:lnTo>
                      <a:pt x="61" y="27"/>
                    </a:lnTo>
                    <a:lnTo>
                      <a:pt x="67" y="19"/>
                    </a:lnTo>
                    <a:lnTo>
                      <a:pt x="72" y="13"/>
                    </a:lnTo>
                    <a:lnTo>
                      <a:pt x="76" y="11"/>
                    </a:lnTo>
                    <a:lnTo>
                      <a:pt x="79" y="10"/>
                    </a:lnTo>
                    <a:lnTo>
                      <a:pt x="81" y="7"/>
                    </a:lnTo>
                    <a:lnTo>
                      <a:pt x="84" y="6"/>
                    </a:lnTo>
                    <a:lnTo>
                      <a:pt x="88" y="4"/>
                    </a:lnTo>
                    <a:lnTo>
                      <a:pt x="90" y="3"/>
                    </a:lnTo>
                    <a:lnTo>
                      <a:pt x="93" y="2"/>
                    </a:lnTo>
                    <a:lnTo>
                      <a:pt x="95" y="0"/>
                    </a:lnTo>
                    <a:lnTo>
                      <a:pt x="99" y="1"/>
                    </a:lnTo>
                    <a:lnTo>
                      <a:pt x="101" y="1"/>
                    </a:lnTo>
                    <a:lnTo>
                      <a:pt x="103" y="2"/>
                    </a:lnTo>
                    <a:lnTo>
                      <a:pt x="106" y="2"/>
                    </a:lnTo>
                    <a:lnTo>
                      <a:pt x="108" y="3"/>
                    </a:lnTo>
                    <a:lnTo>
                      <a:pt x="111" y="4"/>
                    </a:lnTo>
                    <a:lnTo>
                      <a:pt x="114" y="4"/>
                    </a:lnTo>
                    <a:lnTo>
                      <a:pt x="116" y="5"/>
                    </a:lnTo>
                    <a:lnTo>
                      <a:pt x="117" y="8"/>
                    </a:lnTo>
                    <a:lnTo>
                      <a:pt x="118" y="12"/>
                    </a:lnTo>
                    <a:lnTo>
                      <a:pt x="121" y="15"/>
                    </a:lnTo>
                    <a:lnTo>
                      <a:pt x="122" y="19"/>
                    </a:lnTo>
                    <a:lnTo>
                      <a:pt x="123" y="23"/>
                    </a:lnTo>
                    <a:lnTo>
                      <a:pt x="124" y="26"/>
                    </a:lnTo>
                    <a:lnTo>
                      <a:pt x="126" y="29"/>
                    </a:lnTo>
                    <a:lnTo>
                      <a:pt x="127" y="33"/>
                    </a:lnTo>
                    <a:close/>
                  </a:path>
                </a:pathLst>
              </a:custGeom>
              <a:solidFill>
                <a:srgbClr val="F5C78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0" name="Freeform 216"/>
              <p:cNvSpPr>
                <a:spLocks/>
              </p:cNvSpPr>
              <p:nvPr/>
            </p:nvSpPr>
            <p:spPr bwMode="auto">
              <a:xfrm>
                <a:off x="4059" y="856"/>
                <a:ext cx="102" cy="213"/>
              </a:xfrm>
              <a:custGeom>
                <a:avLst/>
                <a:gdLst/>
                <a:ahLst/>
                <a:cxnLst>
                  <a:cxn ang="0">
                    <a:pos x="102" y="31"/>
                  </a:cxn>
                  <a:cxn ang="0">
                    <a:pos x="102" y="38"/>
                  </a:cxn>
                  <a:cxn ang="0">
                    <a:pos x="102" y="44"/>
                  </a:cxn>
                  <a:cxn ang="0">
                    <a:pos x="102" y="51"/>
                  </a:cxn>
                  <a:cxn ang="0">
                    <a:pos x="99" y="65"/>
                  </a:cxn>
                  <a:cxn ang="0">
                    <a:pos x="93" y="85"/>
                  </a:cxn>
                  <a:cxn ang="0">
                    <a:pos x="88" y="106"/>
                  </a:cxn>
                  <a:cxn ang="0">
                    <a:pos x="82" y="126"/>
                  </a:cxn>
                  <a:cxn ang="0">
                    <a:pos x="78" y="140"/>
                  </a:cxn>
                  <a:cxn ang="0">
                    <a:pos x="76" y="150"/>
                  </a:cxn>
                  <a:cxn ang="0">
                    <a:pos x="74" y="159"/>
                  </a:cxn>
                  <a:cxn ang="0">
                    <a:pos x="71" y="167"/>
                  </a:cxn>
                  <a:cxn ang="0">
                    <a:pos x="68" y="175"/>
                  </a:cxn>
                  <a:cxn ang="0">
                    <a:pos x="64" y="182"/>
                  </a:cxn>
                  <a:cxn ang="0">
                    <a:pos x="59" y="188"/>
                  </a:cxn>
                  <a:cxn ang="0">
                    <a:pos x="55" y="195"/>
                  </a:cxn>
                  <a:cxn ang="0">
                    <a:pos x="51" y="200"/>
                  </a:cxn>
                  <a:cxn ang="0">
                    <a:pos x="46" y="204"/>
                  </a:cxn>
                  <a:cxn ang="0">
                    <a:pos x="43" y="208"/>
                  </a:cxn>
                  <a:cxn ang="0">
                    <a:pos x="40" y="211"/>
                  </a:cxn>
                  <a:cxn ang="0">
                    <a:pos x="36" y="212"/>
                  </a:cxn>
                  <a:cxn ang="0">
                    <a:pos x="34" y="212"/>
                  </a:cxn>
                  <a:cxn ang="0">
                    <a:pos x="31" y="212"/>
                  </a:cxn>
                  <a:cxn ang="0">
                    <a:pos x="29" y="211"/>
                  </a:cxn>
                  <a:cxn ang="0">
                    <a:pos x="24" y="208"/>
                  </a:cxn>
                  <a:cxn ang="0">
                    <a:pos x="20" y="201"/>
                  </a:cxn>
                  <a:cxn ang="0">
                    <a:pos x="15" y="194"/>
                  </a:cxn>
                  <a:cxn ang="0">
                    <a:pos x="11" y="187"/>
                  </a:cxn>
                  <a:cxn ang="0">
                    <a:pos x="8" y="176"/>
                  </a:cxn>
                  <a:cxn ang="0">
                    <a:pos x="6" y="161"/>
                  </a:cxn>
                  <a:cxn ang="0">
                    <a:pos x="3" y="146"/>
                  </a:cxn>
                  <a:cxn ang="0">
                    <a:pos x="1" y="131"/>
                  </a:cxn>
                  <a:cxn ang="0">
                    <a:pos x="1" y="120"/>
                  </a:cxn>
                  <a:cxn ang="0">
                    <a:pos x="1" y="111"/>
                  </a:cxn>
                  <a:cxn ang="0">
                    <a:pos x="2" y="104"/>
                  </a:cxn>
                  <a:cxn ang="0">
                    <a:pos x="3" y="96"/>
                  </a:cxn>
                  <a:cxn ang="0">
                    <a:pos x="7" y="88"/>
                  </a:cxn>
                  <a:cxn ang="0">
                    <a:pos x="10" y="78"/>
                  </a:cxn>
                  <a:cxn ang="0">
                    <a:pos x="14" y="70"/>
                  </a:cxn>
                  <a:cxn ang="0">
                    <a:pos x="19" y="61"/>
                  </a:cxn>
                  <a:cxn ang="0">
                    <a:pos x="25" y="51"/>
                  </a:cxn>
                  <a:cxn ang="0">
                    <a:pos x="35" y="40"/>
                  </a:cxn>
                  <a:cxn ang="0">
                    <a:pos x="44" y="28"/>
                  </a:cxn>
                  <a:cxn ang="0">
                    <a:pos x="54" y="17"/>
                  </a:cxn>
                  <a:cxn ang="0">
                    <a:pos x="60" y="9"/>
                  </a:cxn>
                  <a:cxn ang="0">
                    <a:pos x="66" y="7"/>
                  </a:cxn>
                  <a:cxn ang="0">
                    <a:pos x="70" y="5"/>
                  </a:cxn>
                  <a:cxn ang="0">
                    <a:pos x="75" y="2"/>
                  </a:cxn>
                  <a:cxn ang="0">
                    <a:pos x="79" y="2"/>
                  </a:cxn>
                  <a:cxn ang="0">
                    <a:pos x="83" y="3"/>
                  </a:cxn>
                  <a:cxn ang="0">
                    <a:pos x="88" y="3"/>
                  </a:cxn>
                  <a:cxn ang="0">
                    <a:pos x="91" y="4"/>
                  </a:cxn>
                  <a:cxn ang="0">
                    <a:pos x="94" y="7"/>
                  </a:cxn>
                  <a:cxn ang="0">
                    <a:pos x="97" y="14"/>
                  </a:cxn>
                  <a:cxn ang="0">
                    <a:pos x="99" y="19"/>
                  </a:cxn>
                  <a:cxn ang="0">
                    <a:pos x="101" y="25"/>
                  </a:cxn>
                </a:cxnLst>
                <a:rect l="0" t="0" r="r" b="b"/>
                <a:pathLst>
                  <a:path w="102" h="213">
                    <a:moveTo>
                      <a:pt x="102" y="28"/>
                    </a:moveTo>
                    <a:lnTo>
                      <a:pt x="102" y="31"/>
                    </a:lnTo>
                    <a:lnTo>
                      <a:pt x="102" y="34"/>
                    </a:lnTo>
                    <a:lnTo>
                      <a:pt x="102" y="38"/>
                    </a:lnTo>
                    <a:lnTo>
                      <a:pt x="102" y="41"/>
                    </a:lnTo>
                    <a:lnTo>
                      <a:pt x="102" y="44"/>
                    </a:lnTo>
                    <a:lnTo>
                      <a:pt x="102" y="48"/>
                    </a:lnTo>
                    <a:lnTo>
                      <a:pt x="102" y="51"/>
                    </a:lnTo>
                    <a:lnTo>
                      <a:pt x="102" y="55"/>
                    </a:lnTo>
                    <a:lnTo>
                      <a:pt x="99" y="65"/>
                    </a:lnTo>
                    <a:lnTo>
                      <a:pt x="97" y="75"/>
                    </a:lnTo>
                    <a:lnTo>
                      <a:pt x="93" y="85"/>
                    </a:lnTo>
                    <a:lnTo>
                      <a:pt x="90" y="95"/>
                    </a:lnTo>
                    <a:lnTo>
                      <a:pt x="88" y="106"/>
                    </a:lnTo>
                    <a:lnTo>
                      <a:pt x="85" y="116"/>
                    </a:lnTo>
                    <a:lnTo>
                      <a:pt x="82" y="126"/>
                    </a:lnTo>
                    <a:lnTo>
                      <a:pt x="79" y="135"/>
                    </a:lnTo>
                    <a:lnTo>
                      <a:pt x="78" y="140"/>
                    </a:lnTo>
                    <a:lnTo>
                      <a:pt x="77" y="145"/>
                    </a:lnTo>
                    <a:lnTo>
                      <a:pt x="76" y="150"/>
                    </a:lnTo>
                    <a:lnTo>
                      <a:pt x="75" y="154"/>
                    </a:lnTo>
                    <a:lnTo>
                      <a:pt x="74" y="159"/>
                    </a:lnTo>
                    <a:lnTo>
                      <a:pt x="72" y="163"/>
                    </a:lnTo>
                    <a:lnTo>
                      <a:pt x="71" y="167"/>
                    </a:lnTo>
                    <a:lnTo>
                      <a:pt x="70" y="172"/>
                    </a:lnTo>
                    <a:lnTo>
                      <a:pt x="68" y="175"/>
                    </a:lnTo>
                    <a:lnTo>
                      <a:pt x="66" y="178"/>
                    </a:lnTo>
                    <a:lnTo>
                      <a:pt x="64" y="182"/>
                    </a:lnTo>
                    <a:lnTo>
                      <a:pt x="62" y="185"/>
                    </a:lnTo>
                    <a:lnTo>
                      <a:pt x="59" y="188"/>
                    </a:lnTo>
                    <a:lnTo>
                      <a:pt x="57" y="191"/>
                    </a:lnTo>
                    <a:lnTo>
                      <a:pt x="55" y="195"/>
                    </a:lnTo>
                    <a:lnTo>
                      <a:pt x="52" y="198"/>
                    </a:lnTo>
                    <a:lnTo>
                      <a:pt x="51" y="200"/>
                    </a:lnTo>
                    <a:lnTo>
                      <a:pt x="48" y="202"/>
                    </a:lnTo>
                    <a:lnTo>
                      <a:pt x="46" y="204"/>
                    </a:lnTo>
                    <a:lnTo>
                      <a:pt x="45" y="206"/>
                    </a:lnTo>
                    <a:lnTo>
                      <a:pt x="43" y="208"/>
                    </a:lnTo>
                    <a:lnTo>
                      <a:pt x="41" y="209"/>
                    </a:lnTo>
                    <a:lnTo>
                      <a:pt x="40" y="211"/>
                    </a:lnTo>
                    <a:lnTo>
                      <a:pt x="37" y="213"/>
                    </a:lnTo>
                    <a:lnTo>
                      <a:pt x="36" y="212"/>
                    </a:lnTo>
                    <a:lnTo>
                      <a:pt x="35" y="212"/>
                    </a:lnTo>
                    <a:lnTo>
                      <a:pt x="34" y="212"/>
                    </a:lnTo>
                    <a:lnTo>
                      <a:pt x="32" y="212"/>
                    </a:lnTo>
                    <a:lnTo>
                      <a:pt x="31" y="212"/>
                    </a:lnTo>
                    <a:lnTo>
                      <a:pt x="30" y="211"/>
                    </a:lnTo>
                    <a:lnTo>
                      <a:pt x="29" y="211"/>
                    </a:lnTo>
                    <a:lnTo>
                      <a:pt x="27" y="211"/>
                    </a:lnTo>
                    <a:lnTo>
                      <a:pt x="24" y="208"/>
                    </a:lnTo>
                    <a:lnTo>
                      <a:pt x="22" y="205"/>
                    </a:lnTo>
                    <a:lnTo>
                      <a:pt x="20" y="201"/>
                    </a:lnTo>
                    <a:lnTo>
                      <a:pt x="18" y="197"/>
                    </a:lnTo>
                    <a:lnTo>
                      <a:pt x="15" y="194"/>
                    </a:lnTo>
                    <a:lnTo>
                      <a:pt x="13" y="190"/>
                    </a:lnTo>
                    <a:lnTo>
                      <a:pt x="11" y="187"/>
                    </a:lnTo>
                    <a:lnTo>
                      <a:pt x="9" y="184"/>
                    </a:lnTo>
                    <a:lnTo>
                      <a:pt x="8" y="176"/>
                    </a:lnTo>
                    <a:lnTo>
                      <a:pt x="7" y="168"/>
                    </a:lnTo>
                    <a:lnTo>
                      <a:pt x="6" y="161"/>
                    </a:lnTo>
                    <a:lnTo>
                      <a:pt x="4" y="154"/>
                    </a:lnTo>
                    <a:lnTo>
                      <a:pt x="3" y="146"/>
                    </a:lnTo>
                    <a:lnTo>
                      <a:pt x="2" y="139"/>
                    </a:lnTo>
                    <a:lnTo>
                      <a:pt x="1" y="131"/>
                    </a:lnTo>
                    <a:lnTo>
                      <a:pt x="0" y="123"/>
                    </a:lnTo>
                    <a:lnTo>
                      <a:pt x="1" y="120"/>
                    </a:lnTo>
                    <a:lnTo>
                      <a:pt x="1" y="116"/>
                    </a:lnTo>
                    <a:lnTo>
                      <a:pt x="1" y="111"/>
                    </a:lnTo>
                    <a:lnTo>
                      <a:pt x="2" y="108"/>
                    </a:lnTo>
                    <a:lnTo>
                      <a:pt x="2" y="104"/>
                    </a:lnTo>
                    <a:lnTo>
                      <a:pt x="3" y="100"/>
                    </a:lnTo>
                    <a:lnTo>
                      <a:pt x="3" y="96"/>
                    </a:lnTo>
                    <a:lnTo>
                      <a:pt x="4" y="93"/>
                    </a:lnTo>
                    <a:lnTo>
                      <a:pt x="7" y="88"/>
                    </a:lnTo>
                    <a:lnTo>
                      <a:pt x="9" y="83"/>
                    </a:lnTo>
                    <a:lnTo>
                      <a:pt x="10" y="78"/>
                    </a:lnTo>
                    <a:lnTo>
                      <a:pt x="12" y="74"/>
                    </a:lnTo>
                    <a:lnTo>
                      <a:pt x="14" y="70"/>
                    </a:lnTo>
                    <a:lnTo>
                      <a:pt x="16" y="65"/>
                    </a:lnTo>
                    <a:lnTo>
                      <a:pt x="19" y="61"/>
                    </a:lnTo>
                    <a:lnTo>
                      <a:pt x="21" y="56"/>
                    </a:lnTo>
                    <a:lnTo>
                      <a:pt x="25" y="51"/>
                    </a:lnTo>
                    <a:lnTo>
                      <a:pt x="30" y="45"/>
                    </a:lnTo>
                    <a:lnTo>
                      <a:pt x="35" y="40"/>
                    </a:lnTo>
                    <a:lnTo>
                      <a:pt x="40" y="33"/>
                    </a:lnTo>
                    <a:lnTo>
                      <a:pt x="44" y="28"/>
                    </a:lnTo>
                    <a:lnTo>
                      <a:pt x="49" y="22"/>
                    </a:lnTo>
                    <a:lnTo>
                      <a:pt x="54" y="17"/>
                    </a:lnTo>
                    <a:lnTo>
                      <a:pt x="58" y="11"/>
                    </a:lnTo>
                    <a:lnTo>
                      <a:pt x="60" y="9"/>
                    </a:lnTo>
                    <a:lnTo>
                      <a:pt x="63" y="8"/>
                    </a:lnTo>
                    <a:lnTo>
                      <a:pt x="66" y="7"/>
                    </a:lnTo>
                    <a:lnTo>
                      <a:pt x="68" y="6"/>
                    </a:lnTo>
                    <a:lnTo>
                      <a:pt x="70" y="5"/>
                    </a:lnTo>
                    <a:lnTo>
                      <a:pt x="72" y="4"/>
                    </a:lnTo>
                    <a:lnTo>
                      <a:pt x="75" y="2"/>
                    </a:lnTo>
                    <a:lnTo>
                      <a:pt x="77" y="0"/>
                    </a:lnTo>
                    <a:lnTo>
                      <a:pt x="79" y="2"/>
                    </a:lnTo>
                    <a:lnTo>
                      <a:pt x="81" y="2"/>
                    </a:lnTo>
                    <a:lnTo>
                      <a:pt x="83" y="3"/>
                    </a:lnTo>
                    <a:lnTo>
                      <a:pt x="86" y="3"/>
                    </a:lnTo>
                    <a:lnTo>
                      <a:pt x="88" y="3"/>
                    </a:lnTo>
                    <a:lnTo>
                      <a:pt x="89" y="4"/>
                    </a:lnTo>
                    <a:lnTo>
                      <a:pt x="91" y="4"/>
                    </a:lnTo>
                    <a:lnTo>
                      <a:pt x="93" y="5"/>
                    </a:lnTo>
                    <a:lnTo>
                      <a:pt x="94" y="7"/>
                    </a:lnTo>
                    <a:lnTo>
                      <a:pt x="96" y="10"/>
                    </a:lnTo>
                    <a:lnTo>
                      <a:pt x="97" y="14"/>
                    </a:lnTo>
                    <a:lnTo>
                      <a:pt x="98" y="16"/>
                    </a:lnTo>
                    <a:lnTo>
                      <a:pt x="99" y="19"/>
                    </a:lnTo>
                    <a:lnTo>
                      <a:pt x="100" y="21"/>
                    </a:lnTo>
                    <a:lnTo>
                      <a:pt x="101" y="25"/>
                    </a:lnTo>
                    <a:lnTo>
                      <a:pt x="102" y="28"/>
                    </a:lnTo>
                    <a:close/>
                  </a:path>
                </a:pathLst>
              </a:custGeom>
              <a:solidFill>
                <a:srgbClr val="FADBB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1" name="Freeform 217"/>
              <p:cNvSpPr>
                <a:spLocks/>
              </p:cNvSpPr>
              <p:nvPr/>
            </p:nvSpPr>
            <p:spPr bwMode="auto">
              <a:xfrm>
                <a:off x="4073" y="865"/>
                <a:ext cx="77" cy="162"/>
              </a:xfrm>
              <a:custGeom>
                <a:avLst/>
                <a:gdLst/>
                <a:ahLst/>
                <a:cxnLst>
                  <a:cxn ang="0">
                    <a:pos x="77" y="23"/>
                  </a:cxn>
                  <a:cxn ang="0">
                    <a:pos x="77" y="29"/>
                  </a:cxn>
                  <a:cxn ang="0">
                    <a:pos x="77" y="34"/>
                  </a:cxn>
                  <a:cxn ang="0">
                    <a:pos x="77" y="39"/>
                  </a:cxn>
                  <a:cxn ang="0">
                    <a:pos x="75" y="50"/>
                  </a:cxn>
                  <a:cxn ang="0">
                    <a:pos x="71" y="65"/>
                  </a:cxn>
                  <a:cxn ang="0">
                    <a:pos x="66" y="80"/>
                  </a:cxn>
                  <a:cxn ang="0">
                    <a:pos x="62" y="96"/>
                  </a:cxn>
                  <a:cxn ang="0">
                    <a:pos x="60" y="107"/>
                  </a:cxn>
                  <a:cxn ang="0">
                    <a:pos x="57" y="113"/>
                  </a:cxn>
                  <a:cxn ang="0">
                    <a:pos x="56" y="120"/>
                  </a:cxn>
                  <a:cxn ang="0">
                    <a:pos x="54" y="126"/>
                  </a:cxn>
                  <a:cxn ang="0">
                    <a:pos x="52" y="133"/>
                  </a:cxn>
                  <a:cxn ang="0">
                    <a:pos x="49" y="137"/>
                  </a:cxn>
                  <a:cxn ang="0">
                    <a:pos x="45" y="143"/>
                  </a:cxn>
                  <a:cxn ang="0">
                    <a:pos x="41" y="148"/>
                  </a:cxn>
                  <a:cxn ang="0">
                    <a:pos x="38" y="152"/>
                  </a:cxn>
                  <a:cxn ang="0">
                    <a:pos x="35" y="155"/>
                  </a:cxn>
                  <a:cxn ang="0">
                    <a:pos x="32" y="157"/>
                  </a:cxn>
                  <a:cxn ang="0">
                    <a:pos x="30" y="161"/>
                  </a:cxn>
                  <a:cxn ang="0">
                    <a:pos x="28" y="162"/>
                  </a:cxn>
                  <a:cxn ang="0">
                    <a:pos x="26" y="161"/>
                  </a:cxn>
                  <a:cxn ang="0">
                    <a:pos x="23" y="161"/>
                  </a:cxn>
                  <a:cxn ang="0">
                    <a:pos x="21" y="161"/>
                  </a:cxn>
                  <a:cxn ang="0">
                    <a:pos x="19" y="157"/>
                  </a:cxn>
                  <a:cxn ang="0">
                    <a:pos x="16" y="153"/>
                  </a:cxn>
                  <a:cxn ang="0">
                    <a:pos x="11" y="147"/>
                  </a:cxn>
                  <a:cxn ang="0">
                    <a:pos x="8" y="142"/>
                  </a:cxn>
                  <a:cxn ang="0">
                    <a:pos x="6" y="134"/>
                  </a:cxn>
                  <a:cxn ang="0">
                    <a:pos x="4" y="122"/>
                  </a:cxn>
                  <a:cxn ang="0">
                    <a:pos x="2" y="111"/>
                  </a:cxn>
                  <a:cxn ang="0">
                    <a:pos x="1" y="99"/>
                  </a:cxn>
                  <a:cxn ang="0">
                    <a:pos x="0" y="91"/>
                  </a:cxn>
                  <a:cxn ang="0">
                    <a:pos x="1" y="85"/>
                  </a:cxn>
                  <a:cxn ang="0">
                    <a:pos x="2" y="79"/>
                  </a:cxn>
                  <a:cxn ang="0">
                    <a:pos x="2" y="73"/>
                  </a:cxn>
                  <a:cxn ang="0">
                    <a:pos x="5" y="66"/>
                  </a:cxn>
                  <a:cxn ang="0">
                    <a:pos x="8" y="60"/>
                  </a:cxn>
                  <a:cxn ang="0">
                    <a:pos x="11" y="53"/>
                  </a:cxn>
                  <a:cxn ang="0">
                    <a:pos x="15" y="46"/>
                  </a:cxn>
                  <a:cxn ang="0">
                    <a:pos x="19" y="39"/>
                  </a:cxn>
                  <a:cxn ang="0">
                    <a:pos x="27" y="30"/>
                  </a:cxn>
                  <a:cxn ang="0">
                    <a:pos x="33" y="21"/>
                  </a:cxn>
                  <a:cxn ang="0">
                    <a:pos x="41" y="12"/>
                  </a:cxn>
                  <a:cxn ang="0">
                    <a:pos x="46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6" y="1"/>
                  </a:cxn>
                  <a:cxn ang="0">
                    <a:pos x="60" y="1"/>
                  </a:cxn>
                  <a:cxn ang="0">
                    <a:pos x="63" y="1"/>
                  </a:cxn>
                  <a:cxn ang="0">
                    <a:pos x="66" y="2"/>
                  </a:cxn>
                  <a:cxn ang="0">
                    <a:pos x="69" y="4"/>
                  </a:cxn>
                  <a:cxn ang="0">
                    <a:pos x="72" y="6"/>
                  </a:cxn>
                  <a:cxn ang="0">
                    <a:pos x="74" y="10"/>
                  </a:cxn>
                  <a:cxn ang="0">
                    <a:pos x="75" y="15"/>
                  </a:cxn>
                  <a:cxn ang="0">
                    <a:pos x="77" y="19"/>
                  </a:cxn>
                </a:cxnLst>
                <a:rect l="0" t="0" r="r" b="b"/>
                <a:pathLst>
                  <a:path w="77" h="162">
                    <a:moveTo>
                      <a:pt x="77" y="21"/>
                    </a:moveTo>
                    <a:lnTo>
                      <a:pt x="77" y="23"/>
                    </a:lnTo>
                    <a:lnTo>
                      <a:pt x="77" y="25"/>
                    </a:lnTo>
                    <a:lnTo>
                      <a:pt x="77" y="29"/>
                    </a:lnTo>
                    <a:lnTo>
                      <a:pt x="77" y="31"/>
                    </a:lnTo>
                    <a:lnTo>
                      <a:pt x="77" y="34"/>
                    </a:lnTo>
                    <a:lnTo>
                      <a:pt x="77" y="36"/>
                    </a:lnTo>
                    <a:lnTo>
                      <a:pt x="77" y="39"/>
                    </a:lnTo>
                    <a:lnTo>
                      <a:pt x="77" y="42"/>
                    </a:lnTo>
                    <a:lnTo>
                      <a:pt x="75" y="50"/>
                    </a:lnTo>
                    <a:lnTo>
                      <a:pt x="73" y="57"/>
                    </a:lnTo>
                    <a:lnTo>
                      <a:pt x="71" y="65"/>
                    </a:lnTo>
                    <a:lnTo>
                      <a:pt x="68" y="73"/>
                    </a:lnTo>
                    <a:lnTo>
                      <a:pt x="66" y="80"/>
                    </a:lnTo>
                    <a:lnTo>
                      <a:pt x="64" y="88"/>
                    </a:lnTo>
                    <a:lnTo>
                      <a:pt x="62" y="96"/>
                    </a:lnTo>
                    <a:lnTo>
                      <a:pt x="60" y="103"/>
                    </a:lnTo>
                    <a:lnTo>
                      <a:pt x="60" y="107"/>
                    </a:lnTo>
                    <a:lnTo>
                      <a:pt x="58" y="110"/>
                    </a:lnTo>
                    <a:lnTo>
                      <a:pt x="57" y="113"/>
                    </a:lnTo>
                    <a:lnTo>
                      <a:pt x="56" y="117"/>
                    </a:lnTo>
                    <a:lnTo>
                      <a:pt x="56" y="120"/>
                    </a:lnTo>
                    <a:lnTo>
                      <a:pt x="55" y="123"/>
                    </a:lnTo>
                    <a:lnTo>
                      <a:pt x="54" y="126"/>
                    </a:lnTo>
                    <a:lnTo>
                      <a:pt x="54" y="130"/>
                    </a:lnTo>
                    <a:lnTo>
                      <a:pt x="52" y="133"/>
                    </a:lnTo>
                    <a:lnTo>
                      <a:pt x="50" y="135"/>
                    </a:lnTo>
                    <a:lnTo>
                      <a:pt x="49" y="137"/>
                    </a:lnTo>
                    <a:lnTo>
                      <a:pt x="46" y="141"/>
                    </a:lnTo>
                    <a:lnTo>
                      <a:pt x="45" y="143"/>
                    </a:lnTo>
                    <a:lnTo>
                      <a:pt x="43" y="145"/>
                    </a:lnTo>
                    <a:lnTo>
                      <a:pt x="41" y="148"/>
                    </a:lnTo>
                    <a:lnTo>
                      <a:pt x="40" y="151"/>
                    </a:lnTo>
                    <a:lnTo>
                      <a:pt x="38" y="152"/>
                    </a:lnTo>
                    <a:lnTo>
                      <a:pt x="37" y="153"/>
                    </a:lnTo>
                    <a:lnTo>
                      <a:pt x="35" y="155"/>
                    </a:lnTo>
                    <a:lnTo>
                      <a:pt x="34" y="156"/>
                    </a:lnTo>
                    <a:lnTo>
                      <a:pt x="32" y="157"/>
                    </a:lnTo>
                    <a:lnTo>
                      <a:pt x="31" y="158"/>
                    </a:lnTo>
                    <a:lnTo>
                      <a:pt x="30" y="161"/>
                    </a:lnTo>
                    <a:lnTo>
                      <a:pt x="29" y="162"/>
                    </a:lnTo>
                    <a:lnTo>
                      <a:pt x="28" y="162"/>
                    </a:lnTo>
                    <a:lnTo>
                      <a:pt x="27" y="162"/>
                    </a:lnTo>
                    <a:lnTo>
                      <a:pt x="26" y="161"/>
                    </a:lnTo>
                    <a:lnTo>
                      <a:pt x="24" y="161"/>
                    </a:lnTo>
                    <a:lnTo>
                      <a:pt x="23" y="161"/>
                    </a:lnTo>
                    <a:lnTo>
                      <a:pt x="22" y="161"/>
                    </a:lnTo>
                    <a:lnTo>
                      <a:pt x="21" y="161"/>
                    </a:lnTo>
                    <a:lnTo>
                      <a:pt x="20" y="161"/>
                    </a:lnTo>
                    <a:lnTo>
                      <a:pt x="19" y="157"/>
                    </a:lnTo>
                    <a:lnTo>
                      <a:pt x="17" y="155"/>
                    </a:lnTo>
                    <a:lnTo>
                      <a:pt x="16" y="153"/>
                    </a:lnTo>
                    <a:lnTo>
                      <a:pt x="13" y="150"/>
                    </a:lnTo>
                    <a:lnTo>
                      <a:pt x="11" y="147"/>
                    </a:lnTo>
                    <a:lnTo>
                      <a:pt x="10" y="145"/>
                    </a:lnTo>
                    <a:lnTo>
                      <a:pt x="8" y="142"/>
                    </a:lnTo>
                    <a:lnTo>
                      <a:pt x="6" y="140"/>
                    </a:lnTo>
                    <a:lnTo>
                      <a:pt x="6" y="134"/>
                    </a:lnTo>
                    <a:lnTo>
                      <a:pt x="5" y="128"/>
                    </a:lnTo>
                    <a:lnTo>
                      <a:pt x="4" y="122"/>
                    </a:lnTo>
                    <a:lnTo>
                      <a:pt x="4" y="117"/>
                    </a:lnTo>
                    <a:lnTo>
                      <a:pt x="2" y="111"/>
                    </a:lnTo>
                    <a:lnTo>
                      <a:pt x="1" y="106"/>
                    </a:lnTo>
                    <a:lnTo>
                      <a:pt x="1" y="99"/>
                    </a:lnTo>
                    <a:lnTo>
                      <a:pt x="0" y="94"/>
                    </a:lnTo>
                    <a:lnTo>
                      <a:pt x="0" y="91"/>
                    </a:lnTo>
                    <a:lnTo>
                      <a:pt x="1" y="88"/>
                    </a:lnTo>
                    <a:lnTo>
                      <a:pt x="1" y="85"/>
                    </a:lnTo>
                    <a:lnTo>
                      <a:pt x="1" y="81"/>
                    </a:lnTo>
                    <a:lnTo>
                      <a:pt x="2" y="79"/>
                    </a:lnTo>
                    <a:lnTo>
                      <a:pt x="2" y="76"/>
                    </a:lnTo>
                    <a:lnTo>
                      <a:pt x="2" y="73"/>
                    </a:lnTo>
                    <a:lnTo>
                      <a:pt x="4" y="69"/>
                    </a:lnTo>
                    <a:lnTo>
                      <a:pt x="5" y="66"/>
                    </a:lnTo>
                    <a:lnTo>
                      <a:pt x="6" y="63"/>
                    </a:lnTo>
                    <a:lnTo>
                      <a:pt x="8" y="60"/>
                    </a:lnTo>
                    <a:lnTo>
                      <a:pt x="9" y="56"/>
                    </a:lnTo>
                    <a:lnTo>
                      <a:pt x="11" y="53"/>
                    </a:lnTo>
                    <a:lnTo>
                      <a:pt x="12" y="50"/>
                    </a:lnTo>
                    <a:lnTo>
                      <a:pt x="15" y="46"/>
                    </a:lnTo>
                    <a:lnTo>
                      <a:pt x="16" y="43"/>
                    </a:lnTo>
                    <a:lnTo>
                      <a:pt x="19" y="39"/>
                    </a:lnTo>
                    <a:lnTo>
                      <a:pt x="23" y="34"/>
                    </a:lnTo>
                    <a:lnTo>
                      <a:pt x="27" y="30"/>
                    </a:lnTo>
                    <a:lnTo>
                      <a:pt x="30" y="25"/>
                    </a:lnTo>
                    <a:lnTo>
                      <a:pt x="33" y="21"/>
                    </a:lnTo>
                    <a:lnTo>
                      <a:pt x="38" y="17"/>
                    </a:lnTo>
                    <a:lnTo>
                      <a:pt x="41" y="12"/>
                    </a:lnTo>
                    <a:lnTo>
                      <a:pt x="44" y="8"/>
                    </a:lnTo>
                    <a:lnTo>
                      <a:pt x="46" y="8"/>
                    </a:lnTo>
                    <a:lnTo>
                      <a:pt x="48" y="7"/>
                    </a:lnTo>
                    <a:lnTo>
                      <a:pt x="50" y="6"/>
                    </a:lnTo>
                    <a:lnTo>
                      <a:pt x="52" y="5"/>
                    </a:lnTo>
                    <a:lnTo>
                      <a:pt x="53" y="4"/>
                    </a:lnTo>
                    <a:lnTo>
                      <a:pt x="55" y="2"/>
                    </a:lnTo>
                    <a:lnTo>
                      <a:pt x="56" y="1"/>
                    </a:lnTo>
                    <a:lnTo>
                      <a:pt x="58" y="0"/>
                    </a:lnTo>
                    <a:lnTo>
                      <a:pt x="60" y="1"/>
                    </a:lnTo>
                    <a:lnTo>
                      <a:pt x="62" y="1"/>
                    </a:lnTo>
                    <a:lnTo>
                      <a:pt x="63" y="1"/>
                    </a:lnTo>
                    <a:lnTo>
                      <a:pt x="65" y="2"/>
                    </a:lnTo>
                    <a:lnTo>
                      <a:pt x="66" y="2"/>
                    </a:lnTo>
                    <a:lnTo>
                      <a:pt x="68" y="2"/>
                    </a:lnTo>
                    <a:lnTo>
                      <a:pt x="69" y="4"/>
                    </a:lnTo>
                    <a:lnTo>
                      <a:pt x="71" y="4"/>
                    </a:lnTo>
                    <a:lnTo>
                      <a:pt x="72" y="6"/>
                    </a:lnTo>
                    <a:lnTo>
                      <a:pt x="73" y="8"/>
                    </a:lnTo>
                    <a:lnTo>
                      <a:pt x="74" y="10"/>
                    </a:lnTo>
                    <a:lnTo>
                      <a:pt x="74" y="12"/>
                    </a:lnTo>
                    <a:lnTo>
                      <a:pt x="75" y="15"/>
                    </a:lnTo>
                    <a:lnTo>
                      <a:pt x="76" y="17"/>
                    </a:lnTo>
                    <a:lnTo>
                      <a:pt x="77" y="19"/>
                    </a:lnTo>
                    <a:lnTo>
                      <a:pt x="77" y="21"/>
                    </a:lnTo>
                    <a:close/>
                  </a:path>
                </a:pathLst>
              </a:custGeom>
              <a:solidFill>
                <a:srgbClr val="FCEDD8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2" name="Freeform 218"/>
              <p:cNvSpPr>
                <a:spLocks/>
              </p:cNvSpPr>
              <p:nvPr/>
            </p:nvSpPr>
            <p:spPr bwMode="auto">
              <a:xfrm>
                <a:off x="4088" y="874"/>
                <a:ext cx="52" cy="110"/>
              </a:xfrm>
              <a:custGeom>
                <a:avLst/>
                <a:gdLst/>
                <a:ahLst/>
                <a:cxnLst>
                  <a:cxn ang="0">
                    <a:pos x="52" y="14"/>
                  </a:cxn>
                  <a:cxn ang="0">
                    <a:pos x="52" y="29"/>
                  </a:cxn>
                  <a:cxn ang="0">
                    <a:pos x="40" y="70"/>
                  </a:cxn>
                  <a:cxn ang="0">
                    <a:pos x="36" y="89"/>
                  </a:cxn>
                  <a:cxn ang="0">
                    <a:pos x="26" y="102"/>
                  </a:cxn>
                  <a:cxn ang="0">
                    <a:pos x="18" y="110"/>
                  </a:cxn>
                  <a:cxn ang="0">
                    <a:pos x="13" y="109"/>
                  </a:cxn>
                  <a:cxn ang="0">
                    <a:pos x="3" y="96"/>
                  </a:cxn>
                  <a:cxn ang="0">
                    <a:pos x="0" y="64"/>
                  </a:cxn>
                  <a:cxn ang="0">
                    <a:pos x="2" y="47"/>
                  </a:cxn>
                  <a:cxn ang="0">
                    <a:pos x="9" y="30"/>
                  </a:cxn>
                  <a:cxn ang="0">
                    <a:pos x="29" y="6"/>
                  </a:cxn>
                  <a:cxn ang="0">
                    <a:pos x="39" y="0"/>
                  </a:cxn>
                  <a:cxn ang="0">
                    <a:pos x="48" y="2"/>
                  </a:cxn>
                  <a:cxn ang="0">
                    <a:pos x="52" y="14"/>
                  </a:cxn>
                </a:cxnLst>
                <a:rect l="0" t="0" r="r" b="b"/>
                <a:pathLst>
                  <a:path w="52" h="110">
                    <a:moveTo>
                      <a:pt x="52" y="14"/>
                    </a:moveTo>
                    <a:lnTo>
                      <a:pt x="52" y="29"/>
                    </a:lnTo>
                    <a:lnTo>
                      <a:pt x="40" y="70"/>
                    </a:lnTo>
                    <a:lnTo>
                      <a:pt x="36" y="89"/>
                    </a:lnTo>
                    <a:lnTo>
                      <a:pt x="26" y="102"/>
                    </a:lnTo>
                    <a:lnTo>
                      <a:pt x="18" y="110"/>
                    </a:lnTo>
                    <a:lnTo>
                      <a:pt x="13" y="109"/>
                    </a:lnTo>
                    <a:lnTo>
                      <a:pt x="3" y="96"/>
                    </a:lnTo>
                    <a:lnTo>
                      <a:pt x="0" y="64"/>
                    </a:lnTo>
                    <a:lnTo>
                      <a:pt x="2" y="47"/>
                    </a:lnTo>
                    <a:lnTo>
                      <a:pt x="9" y="30"/>
                    </a:lnTo>
                    <a:lnTo>
                      <a:pt x="29" y="6"/>
                    </a:lnTo>
                    <a:lnTo>
                      <a:pt x="39" y="0"/>
                    </a:lnTo>
                    <a:lnTo>
                      <a:pt x="48" y="2"/>
                    </a:lnTo>
                    <a:lnTo>
                      <a:pt x="52" y="14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" name="Freeform 219"/>
              <p:cNvSpPr>
                <a:spLocks/>
              </p:cNvSpPr>
              <p:nvPr/>
            </p:nvSpPr>
            <p:spPr bwMode="auto">
              <a:xfrm>
                <a:off x="3603" y="848"/>
                <a:ext cx="691" cy="624"/>
              </a:xfrm>
              <a:custGeom>
                <a:avLst/>
                <a:gdLst/>
                <a:ahLst/>
                <a:cxnLst>
                  <a:cxn ang="0">
                    <a:pos x="46" y="187"/>
                  </a:cxn>
                  <a:cxn ang="0">
                    <a:pos x="79" y="287"/>
                  </a:cxn>
                  <a:cxn ang="0">
                    <a:pos x="116" y="345"/>
                  </a:cxn>
                  <a:cxn ang="0">
                    <a:pos x="119" y="373"/>
                  </a:cxn>
                  <a:cxn ang="0">
                    <a:pos x="187" y="439"/>
                  </a:cxn>
                  <a:cxn ang="0">
                    <a:pos x="328" y="506"/>
                  </a:cxn>
                  <a:cxn ang="0">
                    <a:pos x="364" y="517"/>
                  </a:cxn>
                  <a:cxn ang="0">
                    <a:pos x="389" y="528"/>
                  </a:cxn>
                  <a:cxn ang="0">
                    <a:pos x="446" y="521"/>
                  </a:cxn>
                  <a:cxn ang="0">
                    <a:pos x="547" y="504"/>
                  </a:cxn>
                  <a:cxn ang="0">
                    <a:pos x="576" y="496"/>
                  </a:cxn>
                  <a:cxn ang="0">
                    <a:pos x="630" y="439"/>
                  </a:cxn>
                  <a:cxn ang="0">
                    <a:pos x="650" y="398"/>
                  </a:cxn>
                  <a:cxn ang="0">
                    <a:pos x="683" y="373"/>
                  </a:cxn>
                  <a:cxn ang="0">
                    <a:pos x="691" y="366"/>
                  </a:cxn>
                  <a:cxn ang="0">
                    <a:pos x="672" y="434"/>
                  </a:cxn>
                  <a:cxn ang="0">
                    <a:pos x="641" y="506"/>
                  </a:cxn>
                  <a:cxn ang="0">
                    <a:pos x="619" y="528"/>
                  </a:cxn>
                  <a:cxn ang="0">
                    <a:pos x="579" y="550"/>
                  </a:cxn>
                  <a:cxn ang="0">
                    <a:pos x="536" y="589"/>
                  </a:cxn>
                  <a:cxn ang="0">
                    <a:pos x="446" y="611"/>
                  </a:cxn>
                  <a:cxn ang="0">
                    <a:pos x="424" y="624"/>
                  </a:cxn>
                  <a:cxn ang="0">
                    <a:pos x="367" y="572"/>
                  </a:cxn>
                  <a:cxn ang="0">
                    <a:pos x="317" y="553"/>
                  </a:cxn>
                  <a:cxn ang="0">
                    <a:pos x="259" y="546"/>
                  </a:cxn>
                  <a:cxn ang="0">
                    <a:pos x="252" y="542"/>
                  </a:cxn>
                  <a:cxn ang="0">
                    <a:pos x="245" y="542"/>
                  </a:cxn>
                  <a:cxn ang="0">
                    <a:pos x="209" y="493"/>
                  </a:cxn>
                  <a:cxn ang="0">
                    <a:pos x="144" y="442"/>
                  </a:cxn>
                  <a:cxn ang="0">
                    <a:pos x="72" y="439"/>
                  </a:cxn>
                  <a:cxn ang="0">
                    <a:pos x="44" y="330"/>
                  </a:cxn>
                  <a:cxn ang="0">
                    <a:pos x="22" y="302"/>
                  </a:cxn>
                  <a:cxn ang="0">
                    <a:pos x="22" y="238"/>
                  </a:cxn>
                  <a:cxn ang="0">
                    <a:pos x="0" y="180"/>
                  </a:cxn>
                  <a:cxn ang="0">
                    <a:pos x="8" y="75"/>
                  </a:cxn>
                  <a:cxn ang="0">
                    <a:pos x="22" y="22"/>
                  </a:cxn>
                  <a:cxn ang="0">
                    <a:pos x="35" y="0"/>
                  </a:cxn>
                  <a:cxn ang="0">
                    <a:pos x="61" y="96"/>
                  </a:cxn>
                  <a:cxn ang="0">
                    <a:pos x="46" y="187"/>
                  </a:cxn>
                </a:cxnLst>
                <a:rect l="0" t="0" r="r" b="b"/>
                <a:pathLst>
                  <a:path w="691" h="624">
                    <a:moveTo>
                      <a:pt x="46" y="187"/>
                    </a:moveTo>
                    <a:lnTo>
                      <a:pt x="79" y="287"/>
                    </a:lnTo>
                    <a:lnTo>
                      <a:pt x="116" y="345"/>
                    </a:lnTo>
                    <a:lnTo>
                      <a:pt x="119" y="373"/>
                    </a:lnTo>
                    <a:lnTo>
                      <a:pt x="187" y="439"/>
                    </a:lnTo>
                    <a:lnTo>
                      <a:pt x="328" y="506"/>
                    </a:lnTo>
                    <a:lnTo>
                      <a:pt x="364" y="517"/>
                    </a:lnTo>
                    <a:lnTo>
                      <a:pt x="389" y="528"/>
                    </a:lnTo>
                    <a:lnTo>
                      <a:pt x="446" y="521"/>
                    </a:lnTo>
                    <a:lnTo>
                      <a:pt x="547" y="504"/>
                    </a:lnTo>
                    <a:lnTo>
                      <a:pt x="576" y="496"/>
                    </a:lnTo>
                    <a:lnTo>
                      <a:pt x="630" y="439"/>
                    </a:lnTo>
                    <a:lnTo>
                      <a:pt x="650" y="398"/>
                    </a:lnTo>
                    <a:lnTo>
                      <a:pt x="683" y="373"/>
                    </a:lnTo>
                    <a:lnTo>
                      <a:pt x="691" y="366"/>
                    </a:lnTo>
                    <a:lnTo>
                      <a:pt x="672" y="434"/>
                    </a:lnTo>
                    <a:lnTo>
                      <a:pt x="641" y="506"/>
                    </a:lnTo>
                    <a:lnTo>
                      <a:pt x="619" y="528"/>
                    </a:lnTo>
                    <a:lnTo>
                      <a:pt x="579" y="550"/>
                    </a:lnTo>
                    <a:lnTo>
                      <a:pt x="536" y="589"/>
                    </a:lnTo>
                    <a:lnTo>
                      <a:pt x="446" y="611"/>
                    </a:lnTo>
                    <a:lnTo>
                      <a:pt x="424" y="624"/>
                    </a:lnTo>
                    <a:lnTo>
                      <a:pt x="367" y="572"/>
                    </a:lnTo>
                    <a:lnTo>
                      <a:pt x="317" y="553"/>
                    </a:lnTo>
                    <a:lnTo>
                      <a:pt x="259" y="546"/>
                    </a:lnTo>
                    <a:lnTo>
                      <a:pt x="252" y="542"/>
                    </a:lnTo>
                    <a:lnTo>
                      <a:pt x="245" y="542"/>
                    </a:lnTo>
                    <a:lnTo>
                      <a:pt x="209" y="493"/>
                    </a:lnTo>
                    <a:lnTo>
                      <a:pt x="144" y="442"/>
                    </a:lnTo>
                    <a:lnTo>
                      <a:pt x="72" y="439"/>
                    </a:lnTo>
                    <a:lnTo>
                      <a:pt x="44" y="330"/>
                    </a:lnTo>
                    <a:lnTo>
                      <a:pt x="22" y="302"/>
                    </a:lnTo>
                    <a:lnTo>
                      <a:pt x="22" y="238"/>
                    </a:lnTo>
                    <a:lnTo>
                      <a:pt x="0" y="180"/>
                    </a:lnTo>
                    <a:lnTo>
                      <a:pt x="8" y="75"/>
                    </a:lnTo>
                    <a:lnTo>
                      <a:pt x="22" y="22"/>
                    </a:lnTo>
                    <a:lnTo>
                      <a:pt x="35" y="0"/>
                    </a:lnTo>
                    <a:lnTo>
                      <a:pt x="61" y="96"/>
                    </a:lnTo>
                    <a:lnTo>
                      <a:pt x="46" y="187"/>
                    </a:lnTo>
                    <a:close/>
                  </a:path>
                </a:pathLst>
              </a:custGeom>
              <a:solidFill>
                <a:srgbClr val="4E302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4" name="Freeform 220"/>
              <p:cNvSpPr>
                <a:spLocks/>
              </p:cNvSpPr>
              <p:nvPr/>
            </p:nvSpPr>
            <p:spPr bwMode="auto">
              <a:xfrm>
                <a:off x="3938" y="876"/>
                <a:ext cx="35" cy="36"/>
              </a:xfrm>
              <a:custGeom>
                <a:avLst/>
                <a:gdLst/>
                <a:ahLst/>
                <a:cxnLst>
                  <a:cxn ang="0">
                    <a:pos x="35" y="22"/>
                  </a:cxn>
                  <a:cxn ang="0">
                    <a:pos x="21" y="36"/>
                  </a:cxn>
                  <a:cxn ang="0">
                    <a:pos x="7" y="33"/>
                  </a:cxn>
                  <a:cxn ang="0">
                    <a:pos x="0" y="22"/>
                  </a:cxn>
                  <a:cxn ang="0">
                    <a:pos x="13" y="0"/>
                  </a:cxn>
                  <a:cxn ang="0">
                    <a:pos x="35" y="5"/>
                  </a:cxn>
                  <a:cxn ang="0">
                    <a:pos x="35" y="22"/>
                  </a:cxn>
                </a:cxnLst>
                <a:rect l="0" t="0" r="r" b="b"/>
                <a:pathLst>
                  <a:path w="35" h="36">
                    <a:moveTo>
                      <a:pt x="35" y="22"/>
                    </a:moveTo>
                    <a:lnTo>
                      <a:pt x="21" y="36"/>
                    </a:lnTo>
                    <a:lnTo>
                      <a:pt x="7" y="33"/>
                    </a:lnTo>
                    <a:lnTo>
                      <a:pt x="0" y="22"/>
                    </a:lnTo>
                    <a:lnTo>
                      <a:pt x="13" y="0"/>
                    </a:lnTo>
                    <a:lnTo>
                      <a:pt x="35" y="5"/>
                    </a:lnTo>
                    <a:lnTo>
                      <a:pt x="35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5" name="Freeform 221"/>
              <p:cNvSpPr>
                <a:spLocks/>
              </p:cNvSpPr>
              <p:nvPr/>
            </p:nvSpPr>
            <p:spPr bwMode="auto">
              <a:xfrm>
                <a:off x="4052" y="931"/>
                <a:ext cx="37" cy="46"/>
              </a:xfrm>
              <a:custGeom>
                <a:avLst/>
                <a:gdLst/>
                <a:ahLst/>
                <a:cxnLst>
                  <a:cxn ang="0">
                    <a:pos x="32" y="32"/>
                  </a:cxn>
                  <a:cxn ang="0">
                    <a:pos x="32" y="39"/>
                  </a:cxn>
                  <a:cxn ang="0">
                    <a:pos x="18" y="46"/>
                  </a:cxn>
                  <a:cxn ang="0">
                    <a:pos x="0" y="21"/>
                  </a:cxn>
                  <a:cxn ang="0">
                    <a:pos x="16" y="0"/>
                  </a:cxn>
                  <a:cxn ang="0">
                    <a:pos x="37" y="21"/>
                  </a:cxn>
                  <a:cxn ang="0">
                    <a:pos x="32" y="32"/>
                  </a:cxn>
                </a:cxnLst>
                <a:rect l="0" t="0" r="r" b="b"/>
                <a:pathLst>
                  <a:path w="37" h="46">
                    <a:moveTo>
                      <a:pt x="32" y="32"/>
                    </a:moveTo>
                    <a:lnTo>
                      <a:pt x="32" y="39"/>
                    </a:lnTo>
                    <a:lnTo>
                      <a:pt x="18" y="46"/>
                    </a:lnTo>
                    <a:lnTo>
                      <a:pt x="0" y="21"/>
                    </a:lnTo>
                    <a:lnTo>
                      <a:pt x="16" y="0"/>
                    </a:lnTo>
                    <a:lnTo>
                      <a:pt x="37" y="21"/>
                    </a:lnTo>
                    <a:lnTo>
                      <a:pt x="32" y="3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6" name="Freeform 222"/>
              <p:cNvSpPr>
                <a:spLocks/>
              </p:cNvSpPr>
              <p:nvPr/>
            </p:nvSpPr>
            <p:spPr bwMode="auto">
              <a:xfrm>
                <a:off x="3668" y="991"/>
                <a:ext cx="535" cy="363"/>
              </a:xfrm>
              <a:custGeom>
                <a:avLst/>
                <a:gdLst/>
                <a:ahLst/>
                <a:cxnLst>
                  <a:cxn ang="0">
                    <a:pos x="133" y="217"/>
                  </a:cxn>
                  <a:cxn ang="0">
                    <a:pos x="201" y="266"/>
                  </a:cxn>
                  <a:cxn ang="0">
                    <a:pos x="313" y="317"/>
                  </a:cxn>
                  <a:cxn ang="0">
                    <a:pos x="389" y="328"/>
                  </a:cxn>
                  <a:cxn ang="0">
                    <a:pos x="500" y="306"/>
                  </a:cxn>
                  <a:cxn ang="0">
                    <a:pos x="535" y="291"/>
                  </a:cxn>
                  <a:cxn ang="0">
                    <a:pos x="507" y="328"/>
                  </a:cxn>
                  <a:cxn ang="0">
                    <a:pos x="425" y="346"/>
                  </a:cxn>
                  <a:cxn ang="0">
                    <a:pos x="375" y="353"/>
                  </a:cxn>
                  <a:cxn ang="0">
                    <a:pos x="334" y="363"/>
                  </a:cxn>
                  <a:cxn ang="0">
                    <a:pos x="258" y="338"/>
                  </a:cxn>
                  <a:cxn ang="0">
                    <a:pos x="198" y="302"/>
                  </a:cxn>
                  <a:cxn ang="0">
                    <a:pos x="194" y="306"/>
                  </a:cxn>
                  <a:cxn ang="0">
                    <a:pos x="122" y="274"/>
                  </a:cxn>
                  <a:cxn ang="0">
                    <a:pos x="76" y="223"/>
                  </a:cxn>
                  <a:cxn ang="0">
                    <a:pos x="62" y="177"/>
                  </a:cxn>
                  <a:cxn ang="0">
                    <a:pos x="21" y="122"/>
                  </a:cxn>
                  <a:cxn ang="0">
                    <a:pos x="0" y="33"/>
                  </a:cxn>
                  <a:cxn ang="0">
                    <a:pos x="11" y="0"/>
                  </a:cxn>
                  <a:cxn ang="0">
                    <a:pos x="54" y="116"/>
                  </a:cxn>
                  <a:cxn ang="0">
                    <a:pos x="133" y="217"/>
                  </a:cxn>
                </a:cxnLst>
                <a:rect l="0" t="0" r="r" b="b"/>
                <a:pathLst>
                  <a:path w="535" h="363">
                    <a:moveTo>
                      <a:pt x="133" y="217"/>
                    </a:moveTo>
                    <a:lnTo>
                      <a:pt x="201" y="266"/>
                    </a:lnTo>
                    <a:lnTo>
                      <a:pt x="313" y="317"/>
                    </a:lnTo>
                    <a:lnTo>
                      <a:pt x="389" y="328"/>
                    </a:lnTo>
                    <a:lnTo>
                      <a:pt x="500" y="306"/>
                    </a:lnTo>
                    <a:lnTo>
                      <a:pt x="535" y="291"/>
                    </a:lnTo>
                    <a:lnTo>
                      <a:pt x="507" y="328"/>
                    </a:lnTo>
                    <a:lnTo>
                      <a:pt x="425" y="346"/>
                    </a:lnTo>
                    <a:lnTo>
                      <a:pt x="375" y="353"/>
                    </a:lnTo>
                    <a:lnTo>
                      <a:pt x="334" y="363"/>
                    </a:lnTo>
                    <a:lnTo>
                      <a:pt x="258" y="338"/>
                    </a:lnTo>
                    <a:lnTo>
                      <a:pt x="198" y="302"/>
                    </a:lnTo>
                    <a:lnTo>
                      <a:pt x="194" y="306"/>
                    </a:lnTo>
                    <a:lnTo>
                      <a:pt x="122" y="274"/>
                    </a:lnTo>
                    <a:lnTo>
                      <a:pt x="76" y="223"/>
                    </a:lnTo>
                    <a:lnTo>
                      <a:pt x="62" y="177"/>
                    </a:lnTo>
                    <a:lnTo>
                      <a:pt x="21" y="122"/>
                    </a:lnTo>
                    <a:lnTo>
                      <a:pt x="0" y="33"/>
                    </a:lnTo>
                    <a:lnTo>
                      <a:pt x="11" y="0"/>
                    </a:lnTo>
                    <a:lnTo>
                      <a:pt x="54" y="116"/>
                    </a:lnTo>
                    <a:lnTo>
                      <a:pt x="133" y="217"/>
                    </a:lnTo>
                    <a:close/>
                  </a:path>
                </a:pathLst>
              </a:custGeom>
              <a:solidFill>
                <a:srgbClr val="EFE6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7" name="Freeform 223"/>
              <p:cNvSpPr>
                <a:spLocks/>
              </p:cNvSpPr>
              <p:nvPr/>
            </p:nvSpPr>
            <p:spPr bwMode="auto">
              <a:xfrm>
                <a:off x="3567" y="995"/>
                <a:ext cx="95" cy="395"/>
              </a:xfrm>
              <a:custGeom>
                <a:avLst/>
                <a:gdLst/>
                <a:ahLst/>
                <a:cxnLst>
                  <a:cxn ang="0">
                    <a:pos x="40" y="91"/>
                  </a:cxn>
                  <a:cxn ang="0">
                    <a:pos x="36" y="169"/>
                  </a:cxn>
                  <a:cxn ang="0">
                    <a:pos x="65" y="198"/>
                  </a:cxn>
                  <a:cxn ang="0">
                    <a:pos x="76" y="281"/>
                  </a:cxn>
                  <a:cxn ang="0">
                    <a:pos x="95" y="317"/>
                  </a:cxn>
                  <a:cxn ang="0">
                    <a:pos x="95" y="377"/>
                  </a:cxn>
                  <a:cxn ang="0">
                    <a:pos x="90" y="392"/>
                  </a:cxn>
                  <a:cxn ang="0">
                    <a:pos x="90" y="395"/>
                  </a:cxn>
                  <a:cxn ang="0">
                    <a:pos x="55" y="346"/>
                  </a:cxn>
                  <a:cxn ang="0">
                    <a:pos x="14" y="219"/>
                  </a:cxn>
                  <a:cxn ang="0">
                    <a:pos x="0" y="93"/>
                  </a:cxn>
                  <a:cxn ang="0">
                    <a:pos x="19" y="0"/>
                  </a:cxn>
                  <a:cxn ang="0">
                    <a:pos x="22" y="55"/>
                  </a:cxn>
                  <a:cxn ang="0">
                    <a:pos x="40" y="91"/>
                  </a:cxn>
                </a:cxnLst>
                <a:rect l="0" t="0" r="r" b="b"/>
                <a:pathLst>
                  <a:path w="95" h="395">
                    <a:moveTo>
                      <a:pt x="40" y="91"/>
                    </a:moveTo>
                    <a:lnTo>
                      <a:pt x="36" y="169"/>
                    </a:lnTo>
                    <a:lnTo>
                      <a:pt x="65" y="198"/>
                    </a:lnTo>
                    <a:lnTo>
                      <a:pt x="76" y="281"/>
                    </a:lnTo>
                    <a:lnTo>
                      <a:pt x="95" y="317"/>
                    </a:lnTo>
                    <a:lnTo>
                      <a:pt x="95" y="377"/>
                    </a:lnTo>
                    <a:lnTo>
                      <a:pt x="90" y="392"/>
                    </a:lnTo>
                    <a:lnTo>
                      <a:pt x="90" y="395"/>
                    </a:lnTo>
                    <a:lnTo>
                      <a:pt x="55" y="346"/>
                    </a:lnTo>
                    <a:lnTo>
                      <a:pt x="14" y="219"/>
                    </a:lnTo>
                    <a:lnTo>
                      <a:pt x="0" y="93"/>
                    </a:lnTo>
                    <a:lnTo>
                      <a:pt x="19" y="0"/>
                    </a:lnTo>
                    <a:lnTo>
                      <a:pt x="22" y="55"/>
                    </a:lnTo>
                    <a:lnTo>
                      <a:pt x="40" y="91"/>
                    </a:lnTo>
                    <a:close/>
                  </a:path>
                </a:pathLst>
              </a:custGeom>
              <a:solidFill>
                <a:srgbClr val="EFE6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8" name="Freeform 224"/>
              <p:cNvSpPr>
                <a:spLocks/>
              </p:cNvSpPr>
              <p:nvPr/>
            </p:nvSpPr>
            <p:spPr bwMode="auto">
              <a:xfrm>
                <a:off x="3866" y="1113"/>
                <a:ext cx="11" cy="51"/>
              </a:xfrm>
              <a:custGeom>
                <a:avLst/>
                <a:gdLst/>
                <a:ahLst/>
                <a:cxnLst>
                  <a:cxn ang="0">
                    <a:pos x="11" y="51"/>
                  </a:cxn>
                  <a:cxn ang="0">
                    <a:pos x="0" y="37"/>
                  </a:cxn>
                  <a:cxn ang="0">
                    <a:pos x="3" y="0"/>
                  </a:cxn>
                  <a:cxn ang="0">
                    <a:pos x="11" y="0"/>
                  </a:cxn>
                  <a:cxn ang="0">
                    <a:pos x="11" y="51"/>
                  </a:cxn>
                </a:cxnLst>
                <a:rect l="0" t="0" r="r" b="b"/>
                <a:pathLst>
                  <a:path w="11" h="51">
                    <a:moveTo>
                      <a:pt x="11" y="51"/>
                    </a:moveTo>
                    <a:lnTo>
                      <a:pt x="0" y="37"/>
                    </a:lnTo>
                    <a:lnTo>
                      <a:pt x="3" y="0"/>
                    </a:lnTo>
                    <a:lnTo>
                      <a:pt x="11" y="0"/>
                    </a:lnTo>
                    <a:lnTo>
                      <a:pt x="11" y="51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9" name="Freeform 225"/>
              <p:cNvSpPr>
                <a:spLocks/>
              </p:cNvSpPr>
              <p:nvPr/>
            </p:nvSpPr>
            <p:spPr bwMode="auto">
              <a:xfrm>
                <a:off x="3926" y="1139"/>
                <a:ext cx="23" cy="47"/>
              </a:xfrm>
              <a:custGeom>
                <a:avLst/>
                <a:gdLst/>
                <a:ahLst/>
                <a:cxnLst>
                  <a:cxn ang="0">
                    <a:pos x="16" y="44"/>
                  </a:cxn>
                  <a:cxn ang="0">
                    <a:pos x="12" y="47"/>
                  </a:cxn>
                  <a:cxn ang="0">
                    <a:pos x="5" y="47"/>
                  </a:cxn>
                  <a:cxn ang="0">
                    <a:pos x="0" y="7"/>
                  </a:cxn>
                  <a:cxn ang="0">
                    <a:pos x="12" y="0"/>
                  </a:cxn>
                  <a:cxn ang="0">
                    <a:pos x="23" y="11"/>
                  </a:cxn>
                  <a:cxn ang="0">
                    <a:pos x="16" y="44"/>
                  </a:cxn>
                </a:cxnLst>
                <a:rect l="0" t="0" r="r" b="b"/>
                <a:pathLst>
                  <a:path w="23" h="47">
                    <a:moveTo>
                      <a:pt x="16" y="44"/>
                    </a:moveTo>
                    <a:lnTo>
                      <a:pt x="12" y="47"/>
                    </a:lnTo>
                    <a:lnTo>
                      <a:pt x="5" y="47"/>
                    </a:lnTo>
                    <a:lnTo>
                      <a:pt x="0" y="7"/>
                    </a:lnTo>
                    <a:lnTo>
                      <a:pt x="12" y="0"/>
                    </a:lnTo>
                    <a:lnTo>
                      <a:pt x="23" y="11"/>
                    </a:lnTo>
                    <a:lnTo>
                      <a:pt x="16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0" name="Freeform 226"/>
              <p:cNvSpPr>
                <a:spLocks/>
              </p:cNvSpPr>
              <p:nvPr/>
            </p:nvSpPr>
            <p:spPr bwMode="auto">
              <a:xfrm>
                <a:off x="5213" y="1287"/>
                <a:ext cx="299" cy="887"/>
              </a:xfrm>
              <a:custGeom>
                <a:avLst/>
                <a:gdLst/>
                <a:ahLst/>
                <a:cxnLst>
                  <a:cxn ang="0">
                    <a:pos x="291" y="269"/>
                  </a:cxn>
                  <a:cxn ang="0">
                    <a:pos x="256" y="549"/>
                  </a:cxn>
                  <a:cxn ang="0">
                    <a:pos x="216" y="689"/>
                  </a:cxn>
                  <a:cxn ang="0">
                    <a:pos x="177" y="773"/>
                  </a:cxn>
                  <a:cxn ang="0">
                    <a:pos x="73" y="873"/>
                  </a:cxn>
                  <a:cxn ang="0">
                    <a:pos x="30" y="887"/>
                  </a:cxn>
                  <a:cxn ang="0">
                    <a:pos x="5" y="887"/>
                  </a:cxn>
                  <a:cxn ang="0">
                    <a:pos x="0" y="883"/>
                  </a:cxn>
                  <a:cxn ang="0">
                    <a:pos x="87" y="783"/>
                  </a:cxn>
                  <a:cxn ang="0">
                    <a:pos x="126" y="704"/>
                  </a:cxn>
                  <a:cxn ang="0">
                    <a:pos x="131" y="682"/>
                  </a:cxn>
                  <a:cxn ang="0">
                    <a:pos x="152" y="646"/>
                  </a:cxn>
                  <a:cxn ang="0">
                    <a:pos x="195" y="513"/>
                  </a:cxn>
                  <a:cxn ang="0">
                    <a:pos x="216" y="413"/>
                  </a:cxn>
                  <a:cxn ang="0">
                    <a:pos x="242" y="294"/>
                  </a:cxn>
                  <a:cxn ang="0">
                    <a:pos x="256" y="236"/>
                  </a:cxn>
                  <a:cxn ang="0">
                    <a:pos x="259" y="190"/>
                  </a:cxn>
                  <a:cxn ang="0">
                    <a:pos x="270" y="136"/>
                  </a:cxn>
                  <a:cxn ang="0">
                    <a:pos x="281" y="60"/>
                  </a:cxn>
                  <a:cxn ang="0">
                    <a:pos x="285" y="0"/>
                  </a:cxn>
                  <a:cxn ang="0">
                    <a:pos x="299" y="143"/>
                  </a:cxn>
                  <a:cxn ang="0">
                    <a:pos x="291" y="269"/>
                  </a:cxn>
                </a:cxnLst>
                <a:rect l="0" t="0" r="r" b="b"/>
                <a:pathLst>
                  <a:path w="299" h="887">
                    <a:moveTo>
                      <a:pt x="291" y="269"/>
                    </a:moveTo>
                    <a:lnTo>
                      <a:pt x="256" y="549"/>
                    </a:lnTo>
                    <a:lnTo>
                      <a:pt x="216" y="689"/>
                    </a:lnTo>
                    <a:lnTo>
                      <a:pt x="177" y="773"/>
                    </a:lnTo>
                    <a:lnTo>
                      <a:pt x="73" y="873"/>
                    </a:lnTo>
                    <a:lnTo>
                      <a:pt x="30" y="887"/>
                    </a:lnTo>
                    <a:lnTo>
                      <a:pt x="5" y="887"/>
                    </a:lnTo>
                    <a:lnTo>
                      <a:pt x="0" y="883"/>
                    </a:lnTo>
                    <a:lnTo>
                      <a:pt x="87" y="783"/>
                    </a:lnTo>
                    <a:lnTo>
                      <a:pt x="126" y="704"/>
                    </a:lnTo>
                    <a:lnTo>
                      <a:pt x="131" y="682"/>
                    </a:lnTo>
                    <a:lnTo>
                      <a:pt x="152" y="646"/>
                    </a:lnTo>
                    <a:lnTo>
                      <a:pt x="195" y="513"/>
                    </a:lnTo>
                    <a:lnTo>
                      <a:pt x="216" y="413"/>
                    </a:lnTo>
                    <a:lnTo>
                      <a:pt x="242" y="294"/>
                    </a:lnTo>
                    <a:lnTo>
                      <a:pt x="256" y="236"/>
                    </a:lnTo>
                    <a:lnTo>
                      <a:pt x="259" y="190"/>
                    </a:lnTo>
                    <a:lnTo>
                      <a:pt x="270" y="136"/>
                    </a:lnTo>
                    <a:lnTo>
                      <a:pt x="281" y="60"/>
                    </a:lnTo>
                    <a:lnTo>
                      <a:pt x="285" y="0"/>
                    </a:lnTo>
                    <a:lnTo>
                      <a:pt x="299" y="143"/>
                    </a:lnTo>
                    <a:lnTo>
                      <a:pt x="291" y="269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1" name="Freeform 227"/>
              <p:cNvSpPr>
                <a:spLocks/>
              </p:cNvSpPr>
              <p:nvPr/>
            </p:nvSpPr>
            <p:spPr bwMode="auto">
              <a:xfrm>
                <a:off x="3647" y="1308"/>
                <a:ext cx="416" cy="718"/>
              </a:xfrm>
              <a:custGeom>
                <a:avLst/>
                <a:gdLst/>
                <a:ahLst/>
                <a:cxnLst>
                  <a:cxn ang="0">
                    <a:pos x="161" y="57"/>
                  </a:cxn>
                  <a:cxn ang="0">
                    <a:pos x="208" y="137"/>
                  </a:cxn>
                  <a:cxn ang="0">
                    <a:pos x="219" y="212"/>
                  </a:cxn>
                  <a:cxn ang="0">
                    <a:pos x="211" y="417"/>
                  </a:cxn>
                  <a:cxn ang="0">
                    <a:pos x="222" y="428"/>
                  </a:cxn>
                  <a:cxn ang="0">
                    <a:pos x="236" y="276"/>
                  </a:cxn>
                  <a:cxn ang="0">
                    <a:pos x="233" y="176"/>
                  </a:cxn>
                  <a:cxn ang="0">
                    <a:pos x="222" y="122"/>
                  </a:cxn>
                  <a:cxn ang="0">
                    <a:pos x="226" y="118"/>
                  </a:cxn>
                  <a:cxn ang="0">
                    <a:pos x="287" y="118"/>
                  </a:cxn>
                  <a:cxn ang="0">
                    <a:pos x="330" y="140"/>
                  </a:cxn>
                  <a:cxn ang="0">
                    <a:pos x="388" y="208"/>
                  </a:cxn>
                  <a:cxn ang="0">
                    <a:pos x="416" y="291"/>
                  </a:cxn>
                  <a:cxn ang="0">
                    <a:pos x="412" y="406"/>
                  </a:cxn>
                  <a:cxn ang="0">
                    <a:pos x="410" y="546"/>
                  </a:cxn>
                  <a:cxn ang="0">
                    <a:pos x="399" y="668"/>
                  </a:cxn>
                  <a:cxn ang="0">
                    <a:pos x="366" y="705"/>
                  </a:cxn>
                  <a:cxn ang="0">
                    <a:pos x="352" y="718"/>
                  </a:cxn>
                  <a:cxn ang="0">
                    <a:pos x="287" y="718"/>
                  </a:cxn>
                  <a:cxn ang="0">
                    <a:pos x="165" y="654"/>
                  </a:cxn>
                  <a:cxn ang="0">
                    <a:pos x="75" y="553"/>
                  </a:cxn>
                  <a:cxn ang="0">
                    <a:pos x="25" y="452"/>
                  </a:cxn>
                  <a:cxn ang="0">
                    <a:pos x="0" y="341"/>
                  </a:cxn>
                  <a:cxn ang="0">
                    <a:pos x="10" y="172"/>
                  </a:cxn>
                  <a:cxn ang="0">
                    <a:pos x="32" y="96"/>
                  </a:cxn>
                  <a:cxn ang="0">
                    <a:pos x="46" y="4"/>
                  </a:cxn>
                  <a:cxn ang="0">
                    <a:pos x="53" y="0"/>
                  </a:cxn>
                  <a:cxn ang="0">
                    <a:pos x="103" y="11"/>
                  </a:cxn>
                  <a:cxn ang="0">
                    <a:pos x="161" y="57"/>
                  </a:cxn>
                </a:cxnLst>
                <a:rect l="0" t="0" r="r" b="b"/>
                <a:pathLst>
                  <a:path w="416" h="718">
                    <a:moveTo>
                      <a:pt x="161" y="57"/>
                    </a:moveTo>
                    <a:lnTo>
                      <a:pt x="208" y="137"/>
                    </a:lnTo>
                    <a:lnTo>
                      <a:pt x="219" y="212"/>
                    </a:lnTo>
                    <a:lnTo>
                      <a:pt x="211" y="417"/>
                    </a:lnTo>
                    <a:lnTo>
                      <a:pt x="222" y="428"/>
                    </a:lnTo>
                    <a:lnTo>
                      <a:pt x="236" y="276"/>
                    </a:lnTo>
                    <a:lnTo>
                      <a:pt x="233" y="176"/>
                    </a:lnTo>
                    <a:lnTo>
                      <a:pt x="222" y="122"/>
                    </a:lnTo>
                    <a:lnTo>
                      <a:pt x="226" y="118"/>
                    </a:lnTo>
                    <a:lnTo>
                      <a:pt x="287" y="118"/>
                    </a:lnTo>
                    <a:lnTo>
                      <a:pt x="330" y="140"/>
                    </a:lnTo>
                    <a:lnTo>
                      <a:pt x="388" y="208"/>
                    </a:lnTo>
                    <a:lnTo>
                      <a:pt x="416" y="291"/>
                    </a:lnTo>
                    <a:lnTo>
                      <a:pt x="412" y="406"/>
                    </a:lnTo>
                    <a:lnTo>
                      <a:pt x="410" y="546"/>
                    </a:lnTo>
                    <a:lnTo>
                      <a:pt x="399" y="668"/>
                    </a:lnTo>
                    <a:lnTo>
                      <a:pt x="366" y="705"/>
                    </a:lnTo>
                    <a:lnTo>
                      <a:pt x="352" y="718"/>
                    </a:lnTo>
                    <a:lnTo>
                      <a:pt x="287" y="718"/>
                    </a:lnTo>
                    <a:lnTo>
                      <a:pt x="165" y="654"/>
                    </a:lnTo>
                    <a:lnTo>
                      <a:pt x="75" y="553"/>
                    </a:lnTo>
                    <a:lnTo>
                      <a:pt x="25" y="452"/>
                    </a:lnTo>
                    <a:lnTo>
                      <a:pt x="0" y="341"/>
                    </a:lnTo>
                    <a:lnTo>
                      <a:pt x="10" y="172"/>
                    </a:lnTo>
                    <a:lnTo>
                      <a:pt x="32" y="96"/>
                    </a:lnTo>
                    <a:lnTo>
                      <a:pt x="46" y="4"/>
                    </a:lnTo>
                    <a:lnTo>
                      <a:pt x="53" y="0"/>
                    </a:lnTo>
                    <a:lnTo>
                      <a:pt x="103" y="11"/>
                    </a:lnTo>
                    <a:lnTo>
                      <a:pt x="161" y="57"/>
                    </a:lnTo>
                    <a:close/>
                  </a:path>
                </a:pathLst>
              </a:custGeom>
              <a:solidFill>
                <a:srgbClr val="D886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2" name="Freeform 228"/>
              <p:cNvSpPr>
                <a:spLocks/>
              </p:cNvSpPr>
              <p:nvPr/>
            </p:nvSpPr>
            <p:spPr bwMode="auto">
              <a:xfrm>
                <a:off x="5376" y="1329"/>
                <a:ext cx="39" cy="287"/>
              </a:xfrm>
              <a:custGeom>
                <a:avLst/>
                <a:gdLst/>
                <a:ahLst/>
                <a:cxnLst>
                  <a:cxn ang="0">
                    <a:pos x="28" y="162"/>
                  </a:cxn>
                  <a:cxn ang="0">
                    <a:pos x="0" y="287"/>
                  </a:cxn>
                  <a:cxn ang="0">
                    <a:pos x="6" y="216"/>
                  </a:cxn>
                  <a:cxn ang="0">
                    <a:pos x="21" y="141"/>
                  </a:cxn>
                  <a:cxn ang="0">
                    <a:pos x="28" y="4"/>
                  </a:cxn>
                  <a:cxn ang="0">
                    <a:pos x="32" y="0"/>
                  </a:cxn>
                  <a:cxn ang="0">
                    <a:pos x="39" y="12"/>
                  </a:cxn>
                  <a:cxn ang="0">
                    <a:pos x="28" y="162"/>
                  </a:cxn>
                </a:cxnLst>
                <a:rect l="0" t="0" r="r" b="b"/>
                <a:pathLst>
                  <a:path w="39" h="287">
                    <a:moveTo>
                      <a:pt x="28" y="162"/>
                    </a:moveTo>
                    <a:lnTo>
                      <a:pt x="0" y="287"/>
                    </a:lnTo>
                    <a:lnTo>
                      <a:pt x="6" y="216"/>
                    </a:lnTo>
                    <a:lnTo>
                      <a:pt x="21" y="141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9" y="12"/>
                    </a:lnTo>
                    <a:lnTo>
                      <a:pt x="28" y="16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3" name="Freeform 229"/>
              <p:cNvSpPr>
                <a:spLocks/>
              </p:cNvSpPr>
              <p:nvPr/>
            </p:nvSpPr>
            <p:spPr bwMode="auto">
              <a:xfrm>
                <a:off x="5319" y="1363"/>
                <a:ext cx="25" cy="207"/>
              </a:xfrm>
              <a:custGeom>
                <a:avLst/>
                <a:gdLst/>
                <a:ahLst/>
                <a:cxnLst>
                  <a:cxn ang="0">
                    <a:pos x="25" y="107"/>
                  </a:cxn>
                  <a:cxn ang="0">
                    <a:pos x="0" y="207"/>
                  </a:cxn>
                  <a:cxn ang="0">
                    <a:pos x="0" y="175"/>
                  </a:cxn>
                  <a:cxn ang="0">
                    <a:pos x="16" y="96"/>
                  </a:cxn>
                  <a:cxn ang="0">
                    <a:pos x="16" y="27"/>
                  </a:cxn>
                  <a:cxn ang="0">
                    <a:pos x="14" y="0"/>
                  </a:cxn>
                  <a:cxn ang="0">
                    <a:pos x="25" y="0"/>
                  </a:cxn>
                  <a:cxn ang="0">
                    <a:pos x="25" y="107"/>
                  </a:cxn>
                </a:cxnLst>
                <a:rect l="0" t="0" r="r" b="b"/>
                <a:pathLst>
                  <a:path w="25" h="207">
                    <a:moveTo>
                      <a:pt x="25" y="107"/>
                    </a:moveTo>
                    <a:lnTo>
                      <a:pt x="0" y="207"/>
                    </a:lnTo>
                    <a:lnTo>
                      <a:pt x="0" y="175"/>
                    </a:lnTo>
                    <a:lnTo>
                      <a:pt x="16" y="96"/>
                    </a:lnTo>
                    <a:lnTo>
                      <a:pt x="16" y="27"/>
                    </a:lnTo>
                    <a:lnTo>
                      <a:pt x="14" y="0"/>
                    </a:lnTo>
                    <a:lnTo>
                      <a:pt x="25" y="0"/>
                    </a:lnTo>
                    <a:lnTo>
                      <a:pt x="25" y="107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4" name="Freeform 230"/>
              <p:cNvSpPr>
                <a:spLocks/>
              </p:cNvSpPr>
              <p:nvPr/>
            </p:nvSpPr>
            <p:spPr bwMode="auto">
              <a:xfrm>
                <a:off x="5555" y="1365"/>
                <a:ext cx="40" cy="320"/>
              </a:xfrm>
              <a:custGeom>
                <a:avLst/>
                <a:gdLst/>
                <a:ahLst/>
                <a:cxnLst>
                  <a:cxn ang="0">
                    <a:pos x="31" y="180"/>
                  </a:cxn>
                  <a:cxn ang="0">
                    <a:pos x="7" y="306"/>
                  </a:cxn>
                  <a:cxn ang="0">
                    <a:pos x="11" y="309"/>
                  </a:cxn>
                  <a:cxn ang="0">
                    <a:pos x="11" y="317"/>
                  </a:cxn>
                  <a:cxn ang="0">
                    <a:pos x="7" y="320"/>
                  </a:cxn>
                  <a:cxn ang="0">
                    <a:pos x="0" y="313"/>
                  </a:cxn>
                  <a:cxn ang="0">
                    <a:pos x="29" y="126"/>
                  </a:cxn>
                  <a:cxn ang="0">
                    <a:pos x="29" y="0"/>
                  </a:cxn>
                  <a:cxn ang="0">
                    <a:pos x="40" y="0"/>
                  </a:cxn>
                  <a:cxn ang="0">
                    <a:pos x="31" y="180"/>
                  </a:cxn>
                </a:cxnLst>
                <a:rect l="0" t="0" r="r" b="b"/>
                <a:pathLst>
                  <a:path w="40" h="320">
                    <a:moveTo>
                      <a:pt x="31" y="180"/>
                    </a:moveTo>
                    <a:lnTo>
                      <a:pt x="7" y="306"/>
                    </a:lnTo>
                    <a:lnTo>
                      <a:pt x="11" y="309"/>
                    </a:lnTo>
                    <a:lnTo>
                      <a:pt x="11" y="317"/>
                    </a:lnTo>
                    <a:lnTo>
                      <a:pt x="7" y="320"/>
                    </a:lnTo>
                    <a:lnTo>
                      <a:pt x="0" y="313"/>
                    </a:lnTo>
                    <a:lnTo>
                      <a:pt x="29" y="126"/>
                    </a:lnTo>
                    <a:lnTo>
                      <a:pt x="29" y="0"/>
                    </a:lnTo>
                    <a:lnTo>
                      <a:pt x="40" y="0"/>
                    </a:lnTo>
                    <a:lnTo>
                      <a:pt x="31" y="18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5" name="Freeform 231"/>
              <p:cNvSpPr>
                <a:spLocks/>
              </p:cNvSpPr>
              <p:nvPr/>
            </p:nvSpPr>
            <p:spPr bwMode="auto">
              <a:xfrm>
                <a:off x="5243" y="1387"/>
                <a:ext cx="17" cy="133"/>
              </a:xfrm>
              <a:custGeom>
                <a:avLst/>
                <a:gdLst/>
                <a:ahLst/>
                <a:cxnLst>
                  <a:cxn ang="0">
                    <a:pos x="3" y="129"/>
                  </a:cxn>
                  <a:cxn ang="0">
                    <a:pos x="0" y="133"/>
                  </a:cxn>
                  <a:cxn ang="0">
                    <a:pos x="3" y="0"/>
                  </a:cxn>
                  <a:cxn ang="0">
                    <a:pos x="17" y="14"/>
                  </a:cxn>
                  <a:cxn ang="0">
                    <a:pos x="3" y="129"/>
                  </a:cxn>
                </a:cxnLst>
                <a:rect l="0" t="0" r="r" b="b"/>
                <a:pathLst>
                  <a:path w="17" h="133">
                    <a:moveTo>
                      <a:pt x="3" y="129"/>
                    </a:moveTo>
                    <a:lnTo>
                      <a:pt x="0" y="133"/>
                    </a:lnTo>
                    <a:lnTo>
                      <a:pt x="3" y="0"/>
                    </a:lnTo>
                    <a:lnTo>
                      <a:pt x="17" y="14"/>
                    </a:lnTo>
                    <a:lnTo>
                      <a:pt x="3" y="129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6" name="Freeform 232"/>
              <p:cNvSpPr>
                <a:spLocks/>
              </p:cNvSpPr>
              <p:nvPr/>
            </p:nvSpPr>
            <p:spPr bwMode="auto">
              <a:xfrm>
                <a:off x="4046" y="1404"/>
                <a:ext cx="155" cy="112"/>
              </a:xfrm>
              <a:custGeom>
                <a:avLst/>
                <a:gdLst/>
                <a:ahLst/>
                <a:cxnLst>
                  <a:cxn ang="0">
                    <a:pos x="57" y="98"/>
                  </a:cxn>
                  <a:cxn ang="0">
                    <a:pos x="22" y="112"/>
                  </a:cxn>
                  <a:cxn ang="0">
                    <a:pos x="6" y="112"/>
                  </a:cxn>
                  <a:cxn ang="0">
                    <a:pos x="0" y="87"/>
                  </a:cxn>
                  <a:cxn ang="0">
                    <a:pos x="6" y="80"/>
                  </a:cxn>
                  <a:cxn ang="0">
                    <a:pos x="107" y="51"/>
                  </a:cxn>
                  <a:cxn ang="0">
                    <a:pos x="155" y="0"/>
                  </a:cxn>
                  <a:cxn ang="0">
                    <a:pos x="122" y="48"/>
                  </a:cxn>
                  <a:cxn ang="0">
                    <a:pos x="57" y="98"/>
                  </a:cxn>
                </a:cxnLst>
                <a:rect l="0" t="0" r="r" b="b"/>
                <a:pathLst>
                  <a:path w="155" h="112">
                    <a:moveTo>
                      <a:pt x="57" y="98"/>
                    </a:moveTo>
                    <a:lnTo>
                      <a:pt x="22" y="112"/>
                    </a:lnTo>
                    <a:lnTo>
                      <a:pt x="6" y="112"/>
                    </a:lnTo>
                    <a:lnTo>
                      <a:pt x="0" y="87"/>
                    </a:lnTo>
                    <a:lnTo>
                      <a:pt x="6" y="80"/>
                    </a:lnTo>
                    <a:lnTo>
                      <a:pt x="107" y="51"/>
                    </a:lnTo>
                    <a:lnTo>
                      <a:pt x="155" y="0"/>
                    </a:lnTo>
                    <a:lnTo>
                      <a:pt x="122" y="48"/>
                    </a:lnTo>
                    <a:lnTo>
                      <a:pt x="57" y="98"/>
                    </a:lnTo>
                    <a:close/>
                  </a:path>
                </a:pathLst>
              </a:custGeom>
              <a:solidFill>
                <a:srgbClr val="EFE6C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7" name="Freeform 233"/>
              <p:cNvSpPr>
                <a:spLocks/>
              </p:cNvSpPr>
              <p:nvPr/>
            </p:nvSpPr>
            <p:spPr bwMode="auto">
              <a:xfrm>
                <a:off x="5637" y="1430"/>
                <a:ext cx="51" cy="222"/>
              </a:xfrm>
              <a:custGeom>
                <a:avLst/>
                <a:gdLst/>
                <a:ahLst/>
                <a:cxnLst>
                  <a:cxn ang="0">
                    <a:pos x="51" y="22"/>
                  </a:cxn>
                  <a:cxn ang="0">
                    <a:pos x="25" y="165"/>
                  </a:cxn>
                  <a:cxn ang="0">
                    <a:pos x="0" y="222"/>
                  </a:cxn>
                  <a:cxn ang="0">
                    <a:pos x="33" y="75"/>
                  </a:cxn>
                  <a:cxn ang="0">
                    <a:pos x="36" y="0"/>
                  </a:cxn>
                  <a:cxn ang="0">
                    <a:pos x="44" y="0"/>
                  </a:cxn>
                  <a:cxn ang="0">
                    <a:pos x="51" y="22"/>
                  </a:cxn>
                </a:cxnLst>
                <a:rect l="0" t="0" r="r" b="b"/>
                <a:pathLst>
                  <a:path w="51" h="222">
                    <a:moveTo>
                      <a:pt x="51" y="22"/>
                    </a:moveTo>
                    <a:lnTo>
                      <a:pt x="25" y="165"/>
                    </a:lnTo>
                    <a:lnTo>
                      <a:pt x="0" y="222"/>
                    </a:lnTo>
                    <a:lnTo>
                      <a:pt x="33" y="75"/>
                    </a:lnTo>
                    <a:lnTo>
                      <a:pt x="36" y="0"/>
                    </a:lnTo>
                    <a:lnTo>
                      <a:pt x="44" y="0"/>
                    </a:lnTo>
                    <a:lnTo>
                      <a:pt x="51" y="22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8" name="Freeform 234"/>
              <p:cNvSpPr>
                <a:spLocks/>
              </p:cNvSpPr>
              <p:nvPr/>
            </p:nvSpPr>
            <p:spPr bwMode="auto">
              <a:xfrm>
                <a:off x="5720" y="1498"/>
                <a:ext cx="40" cy="141"/>
              </a:xfrm>
              <a:custGeom>
                <a:avLst/>
                <a:gdLst/>
                <a:ahLst/>
                <a:cxnLst>
                  <a:cxn ang="0">
                    <a:pos x="40" y="44"/>
                  </a:cxn>
                  <a:cxn ang="0">
                    <a:pos x="22" y="108"/>
                  </a:cxn>
                  <a:cxn ang="0">
                    <a:pos x="0" y="141"/>
                  </a:cxn>
                  <a:cxn ang="0">
                    <a:pos x="29" y="29"/>
                  </a:cxn>
                  <a:cxn ang="0">
                    <a:pos x="33" y="0"/>
                  </a:cxn>
                  <a:cxn ang="0">
                    <a:pos x="40" y="0"/>
                  </a:cxn>
                  <a:cxn ang="0">
                    <a:pos x="40" y="44"/>
                  </a:cxn>
                </a:cxnLst>
                <a:rect l="0" t="0" r="r" b="b"/>
                <a:pathLst>
                  <a:path w="40" h="141">
                    <a:moveTo>
                      <a:pt x="40" y="44"/>
                    </a:moveTo>
                    <a:lnTo>
                      <a:pt x="22" y="108"/>
                    </a:lnTo>
                    <a:lnTo>
                      <a:pt x="0" y="141"/>
                    </a:lnTo>
                    <a:lnTo>
                      <a:pt x="29" y="29"/>
                    </a:lnTo>
                    <a:lnTo>
                      <a:pt x="33" y="0"/>
                    </a:lnTo>
                    <a:lnTo>
                      <a:pt x="40" y="0"/>
                    </a:lnTo>
                    <a:lnTo>
                      <a:pt x="40" y="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9" name="Freeform 235"/>
              <p:cNvSpPr>
                <a:spLocks/>
              </p:cNvSpPr>
              <p:nvPr/>
            </p:nvSpPr>
            <p:spPr bwMode="auto">
              <a:xfrm>
                <a:off x="4647" y="1800"/>
                <a:ext cx="218" cy="151"/>
              </a:xfrm>
              <a:custGeom>
                <a:avLst/>
                <a:gdLst/>
                <a:ahLst/>
                <a:cxnLst>
                  <a:cxn ang="0">
                    <a:pos x="218" y="54"/>
                  </a:cxn>
                  <a:cxn ang="0">
                    <a:pos x="200" y="126"/>
                  </a:cxn>
                  <a:cxn ang="0">
                    <a:pos x="189" y="151"/>
                  </a:cxn>
                  <a:cxn ang="0">
                    <a:pos x="153" y="122"/>
                  </a:cxn>
                  <a:cxn ang="0">
                    <a:pos x="107" y="112"/>
                  </a:cxn>
                  <a:cxn ang="0">
                    <a:pos x="27" y="116"/>
                  </a:cxn>
                  <a:cxn ang="0">
                    <a:pos x="13" y="97"/>
                  </a:cxn>
                  <a:cxn ang="0">
                    <a:pos x="0" y="32"/>
                  </a:cxn>
                  <a:cxn ang="0">
                    <a:pos x="24" y="11"/>
                  </a:cxn>
                  <a:cxn ang="0">
                    <a:pos x="60" y="0"/>
                  </a:cxn>
                  <a:cxn ang="0">
                    <a:pos x="179" y="15"/>
                  </a:cxn>
                  <a:cxn ang="0">
                    <a:pos x="218" y="54"/>
                  </a:cxn>
                </a:cxnLst>
                <a:rect l="0" t="0" r="r" b="b"/>
                <a:pathLst>
                  <a:path w="218" h="151">
                    <a:moveTo>
                      <a:pt x="218" y="54"/>
                    </a:moveTo>
                    <a:lnTo>
                      <a:pt x="200" y="126"/>
                    </a:lnTo>
                    <a:lnTo>
                      <a:pt x="189" y="151"/>
                    </a:lnTo>
                    <a:lnTo>
                      <a:pt x="153" y="122"/>
                    </a:lnTo>
                    <a:lnTo>
                      <a:pt x="107" y="112"/>
                    </a:lnTo>
                    <a:lnTo>
                      <a:pt x="27" y="116"/>
                    </a:lnTo>
                    <a:lnTo>
                      <a:pt x="13" y="97"/>
                    </a:lnTo>
                    <a:lnTo>
                      <a:pt x="0" y="32"/>
                    </a:lnTo>
                    <a:lnTo>
                      <a:pt x="24" y="11"/>
                    </a:lnTo>
                    <a:lnTo>
                      <a:pt x="60" y="0"/>
                    </a:lnTo>
                    <a:lnTo>
                      <a:pt x="179" y="15"/>
                    </a:lnTo>
                    <a:lnTo>
                      <a:pt x="218" y="54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0" name="Freeform 236"/>
              <p:cNvSpPr>
                <a:spLocks/>
              </p:cNvSpPr>
              <p:nvPr/>
            </p:nvSpPr>
            <p:spPr bwMode="auto">
              <a:xfrm>
                <a:off x="4661" y="1814"/>
                <a:ext cx="190" cy="116"/>
              </a:xfrm>
              <a:custGeom>
                <a:avLst/>
                <a:gdLst/>
                <a:ahLst/>
                <a:cxnLst>
                  <a:cxn ang="0">
                    <a:pos x="170" y="116"/>
                  </a:cxn>
                  <a:cxn ang="0">
                    <a:pos x="145" y="96"/>
                  </a:cxn>
                  <a:cxn ang="0">
                    <a:pos x="94" y="84"/>
                  </a:cxn>
                  <a:cxn ang="0">
                    <a:pos x="20" y="88"/>
                  </a:cxn>
                  <a:cxn ang="0">
                    <a:pos x="12" y="78"/>
                  </a:cxn>
                  <a:cxn ang="0">
                    <a:pos x="0" y="24"/>
                  </a:cxn>
                  <a:cxn ang="0">
                    <a:pos x="16" y="9"/>
                  </a:cxn>
                  <a:cxn ang="0">
                    <a:pos x="47" y="0"/>
                  </a:cxn>
                  <a:cxn ang="0">
                    <a:pos x="158" y="13"/>
                  </a:cxn>
                  <a:cxn ang="0">
                    <a:pos x="190" y="44"/>
                  </a:cxn>
                  <a:cxn ang="0">
                    <a:pos x="173" y="107"/>
                  </a:cxn>
                  <a:cxn ang="0">
                    <a:pos x="170" y="116"/>
                  </a:cxn>
                </a:cxnLst>
                <a:rect l="0" t="0" r="r" b="b"/>
                <a:pathLst>
                  <a:path w="190" h="116">
                    <a:moveTo>
                      <a:pt x="170" y="116"/>
                    </a:moveTo>
                    <a:lnTo>
                      <a:pt x="145" y="96"/>
                    </a:lnTo>
                    <a:lnTo>
                      <a:pt x="94" y="84"/>
                    </a:lnTo>
                    <a:lnTo>
                      <a:pt x="20" y="88"/>
                    </a:lnTo>
                    <a:lnTo>
                      <a:pt x="12" y="78"/>
                    </a:lnTo>
                    <a:lnTo>
                      <a:pt x="0" y="24"/>
                    </a:lnTo>
                    <a:lnTo>
                      <a:pt x="16" y="9"/>
                    </a:lnTo>
                    <a:lnTo>
                      <a:pt x="47" y="0"/>
                    </a:lnTo>
                    <a:lnTo>
                      <a:pt x="158" y="13"/>
                    </a:lnTo>
                    <a:lnTo>
                      <a:pt x="190" y="44"/>
                    </a:lnTo>
                    <a:lnTo>
                      <a:pt x="173" y="107"/>
                    </a:lnTo>
                    <a:lnTo>
                      <a:pt x="170" y="116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1" name="Freeform 237"/>
              <p:cNvSpPr>
                <a:spLocks/>
              </p:cNvSpPr>
              <p:nvPr/>
            </p:nvSpPr>
            <p:spPr bwMode="auto">
              <a:xfrm>
                <a:off x="4675" y="1827"/>
                <a:ext cx="161" cy="81"/>
              </a:xfrm>
              <a:custGeom>
                <a:avLst/>
                <a:gdLst/>
                <a:ahLst/>
                <a:cxnLst>
                  <a:cxn ang="0">
                    <a:pos x="12" y="61"/>
                  </a:cxn>
                  <a:cxn ang="0">
                    <a:pos x="10" y="59"/>
                  </a:cxn>
                  <a:cxn ang="0">
                    <a:pos x="0" y="15"/>
                  </a:cxn>
                  <a:cxn ang="0">
                    <a:pos x="9" y="8"/>
                  </a:cxn>
                  <a:cxn ang="0">
                    <a:pos x="34" y="0"/>
                  </a:cxn>
                  <a:cxn ang="0">
                    <a:pos x="138" y="13"/>
                  </a:cxn>
                  <a:cxn ang="0">
                    <a:pos x="161" y="35"/>
                  </a:cxn>
                  <a:cxn ang="0">
                    <a:pos x="149" y="81"/>
                  </a:cxn>
                  <a:cxn ang="0">
                    <a:pos x="137" y="71"/>
                  </a:cxn>
                  <a:cxn ang="0">
                    <a:pos x="81" y="58"/>
                  </a:cxn>
                  <a:cxn ang="0">
                    <a:pos x="12" y="61"/>
                  </a:cxn>
                </a:cxnLst>
                <a:rect l="0" t="0" r="r" b="b"/>
                <a:pathLst>
                  <a:path w="161" h="81">
                    <a:moveTo>
                      <a:pt x="12" y="61"/>
                    </a:moveTo>
                    <a:lnTo>
                      <a:pt x="10" y="59"/>
                    </a:lnTo>
                    <a:lnTo>
                      <a:pt x="0" y="15"/>
                    </a:lnTo>
                    <a:lnTo>
                      <a:pt x="9" y="8"/>
                    </a:lnTo>
                    <a:lnTo>
                      <a:pt x="34" y="0"/>
                    </a:lnTo>
                    <a:lnTo>
                      <a:pt x="138" y="13"/>
                    </a:lnTo>
                    <a:lnTo>
                      <a:pt x="161" y="35"/>
                    </a:lnTo>
                    <a:lnTo>
                      <a:pt x="149" y="81"/>
                    </a:lnTo>
                    <a:lnTo>
                      <a:pt x="137" y="71"/>
                    </a:lnTo>
                    <a:lnTo>
                      <a:pt x="81" y="58"/>
                    </a:lnTo>
                    <a:lnTo>
                      <a:pt x="12" y="61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2" name="Freeform 238"/>
              <p:cNvSpPr>
                <a:spLocks/>
              </p:cNvSpPr>
              <p:nvPr/>
            </p:nvSpPr>
            <p:spPr bwMode="auto">
              <a:xfrm>
                <a:off x="4689" y="1840"/>
                <a:ext cx="132" cy="45"/>
              </a:xfrm>
              <a:custGeom>
                <a:avLst/>
                <a:gdLst/>
                <a:ahLst/>
                <a:cxnLst>
                  <a:cxn ang="0">
                    <a:pos x="132" y="27"/>
                  </a:cxn>
                  <a:cxn ang="0">
                    <a:pos x="128" y="45"/>
                  </a:cxn>
                  <a:cxn ang="0">
                    <a:pos x="68" y="32"/>
                  </a:cxn>
                  <a:cxn ang="0">
                    <a:pos x="7" y="34"/>
                  </a:cxn>
                  <a:cxn ang="0">
                    <a:pos x="0" y="7"/>
                  </a:cxn>
                  <a:cxn ang="0">
                    <a:pos x="1" y="6"/>
                  </a:cxn>
                  <a:cxn ang="0">
                    <a:pos x="21" y="0"/>
                  </a:cxn>
                  <a:cxn ang="0">
                    <a:pos x="118" y="12"/>
                  </a:cxn>
                  <a:cxn ang="0">
                    <a:pos x="132" y="27"/>
                  </a:cxn>
                </a:cxnLst>
                <a:rect l="0" t="0" r="r" b="b"/>
                <a:pathLst>
                  <a:path w="132" h="45">
                    <a:moveTo>
                      <a:pt x="132" y="27"/>
                    </a:moveTo>
                    <a:lnTo>
                      <a:pt x="128" y="45"/>
                    </a:lnTo>
                    <a:lnTo>
                      <a:pt x="68" y="32"/>
                    </a:lnTo>
                    <a:lnTo>
                      <a:pt x="7" y="34"/>
                    </a:lnTo>
                    <a:lnTo>
                      <a:pt x="0" y="7"/>
                    </a:lnTo>
                    <a:lnTo>
                      <a:pt x="1" y="6"/>
                    </a:lnTo>
                    <a:lnTo>
                      <a:pt x="21" y="0"/>
                    </a:lnTo>
                    <a:lnTo>
                      <a:pt x="118" y="12"/>
                    </a:lnTo>
                    <a:lnTo>
                      <a:pt x="132" y="27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3" name="Freeform 239"/>
              <p:cNvSpPr>
                <a:spLocks/>
              </p:cNvSpPr>
              <p:nvPr/>
            </p:nvSpPr>
            <p:spPr bwMode="auto">
              <a:xfrm>
                <a:off x="4422" y="1818"/>
                <a:ext cx="227" cy="169"/>
              </a:xfrm>
              <a:custGeom>
                <a:avLst/>
                <a:gdLst/>
                <a:ahLst/>
                <a:cxnLst>
                  <a:cxn ang="0">
                    <a:pos x="206" y="29"/>
                  </a:cxn>
                  <a:cxn ang="0">
                    <a:pos x="227" y="104"/>
                  </a:cxn>
                  <a:cxn ang="0">
                    <a:pos x="130" y="119"/>
                  </a:cxn>
                  <a:cxn ang="0">
                    <a:pos x="65" y="169"/>
                  </a:cxn>
                  <a:cxn ang="0">
                    <a:pos x="22" y="144"/>
                  </a:cxn>
                  <a:cxn ang="0">
                    <a:pos x="0" y="122"/>
                  </a:cxn>
                  <a:cxn ang="0">
                    <a:pos x="15" y="90"/>
                  </a:cxn>
                  <a:cxn ang="0">
                    <a:pos x="91" y="29"/>
                  </a:cxn>
                  <a:cxn ang="0">
                    <a:pos x="177" y="0"/>
                  </a:cxn>
                  <a:cxn ang="0">
                    <a:pos x="188" y="3"/>
                  </a:cxn>
                  <a:cxn ang="0">
                    <a:pos x="206" y="29"/>
                  </a:cxn>
                </a:cxnLst>
                <a:rect l="0" t="0" r="r" b="b"/>
                <a:pathLst>
                  <a:path w="227" h="169">
                    <a:moveTo>
                      <a:pt x="206" y="29"/>
                    </a:moveTo>
                    <a:lnTo>
                      <a:pt x="227" y="104"/>
                    </a:lnTo>
                    <a:lnTo>
                      <a:pt x="130" y="119"/>
                    </a:lnTo>
                    <a:lnTo>
                      <a:pt x="65" y="169"/>
                    </a:lnTo>
                    <a:lnTo>
                      <a:pt x="22" y="144"/>
                    </a:lnTo>
                    <a:lnTo>
                      <a:pt x="0" y="122"/>
                    </a:lnTo>
                    <a:lnTo>
                      <a:pt x="15" y="90"/>
                    </a:lnTo>
                    <a:lnTo>
                      <a:pt x="91" y="29"/>
                    </a:lnTo>
                    <a:lnTo>
                      <a:pt x="177" y="0"/>
                    </a:lnTo>
                    <a:lnTo>
                      <a:pt x="188" y="3"/>
                    </a:lnTo>
                    <a:lnTo>
                      <a:pt x="206" y="29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4" name="Freeform 240"/>
              <p:cNvSpPr>
                <a:spLocks/>
              </p:cNvSpPr>
              <p:nvPr/>
            </p:nvSpPr>
            <p:spPr bwMode="auto">
              <a:xfrm>
                <a:off x="4439" y="1831"/>
                <a:ext cx="193" cy="140"/>
              </a:xfrm>
              <a:custGeom>
                <a:avLst/>
                <a:gdLst/>
                <a:ahLst/>
                <a:cxnLst>
                  <a:cxn ang="0">
                    <a:pos x="109" y="93"/>
                  </a:cxn>
                  <a:cxn ang="0">
                    <a:pos x="47" y="140"/>
                  </a:cxn>
                  <a:cxn ang="0">
                    <a:pos x="14" y="120"/>
                  </a:cxn>
                  <a:cxn ang="0">
                    <a:pos x="0" y="107"/>
                  </a:cxn>
                  <a:cxn ang="0">
                    <a:pos x="9" y="86"/>
                  </a:cxn>
                  <a:cxn ang="0">
                    <a:pos x="80" y="28"/>
                  </a:cxn>
                  <a:cxn ang="0">
                    <a:pos x="159" y="0"/>
                  </a:cxn>
                  <a:cxn ang="0">
                    <a:pos x="162" y="1"/>
                  </a:cxn>
                  <a:cxn ang="0">
                    <a:pos x="177" y="22"/>
                  </a:cxn>
                  <a:cxn ang="0">
                    <a:pos x="193" y="81"/>
                  </a:cxn>
                  <a:cxn ang="0">
                    <a:pos x="109" y="93"/>
                  </a:cxn>
                </a:cxnLst>
                <a:rect l="0" t="0" r="r" b="b"/>
                <a:pathLst>
                  <a:path w="193" h="140">
                    <a:moveTo>
                      <a:pt x="109" y="93"/>
                    </a:moveTo>
                    <a:lnTo>
                      <a:pt x="47" y="140"/>
                    </a:lnTo>
                    <a:lnTo>
                      <a:pt x="14" y="120"/>
                    </a:lnTo>
                    <a:lnTo>
                      <a:pt x="0" y="107"/>
                    </a:lnTo>
                    <a:lnTo>
                      <a:pt x="9" y="86"/>
                    </a:lnTo>
                    <a:lnTo>
                      <a:pt x="80" y="28"/>
                    </a:lnTo>
                    <a:lnTo>
                      <a:pt x="159" y="0"/>
                    </a:lnTo>
                    <a:lnTo>
                      <a:pt x="162" y="1"/>
                    </a:lnTo>
                    <a:lnTo>
                      <a:pt x="177" y="22"/>
                    </a:lnTo>
                    <a:lnTo>
                      <a:pt x="193" y="81"/>
                    </a:lnTo>
                    <a:lnTo>
                      <a:pt x="109" y="93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5" name="Freeform 241"/>
              <p:cNvSpPr>
                <a:spLocks/>
              </p:cNvSpPr>
              <p:nvPr/>
            </p:nvSpPr>
            <p:spPr bwMode="auto">
              <a:xfrm>
                <a:off x="4454" y="1847"/>
                <a:ext cx="162" cy="108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5" y="78"/>
                  </a:cxn>
                  <a:cxn ang="0">
                    <a:pos x="72" y="24"/>
                  </a:cxn>
                  <a:cxn ang="0">
                    <a:pos x="141" y="0"/>
                  </a:cxn>
                  <a:cxn ang="0">
                    <a:pos x="150" y="12"/>
                  </a:cxn>
                  <a:cxn ang="0">
                    <a:pos x="162" y="54"/>
                  </a:cxn>
                  <a:cxn ang="0">
                    <a:pos x="88" y="65"/>
                  </a:cxn>
                  <a:cxn ang="0">
                    <a:pos x="31" y="108"/>
                  </a:cxn>
                  <a:cxn ang="0">
                    <a:pos x="7" y="94"/>
                  </a:cxn>
                  <a:cxn ang="0">
                    <a:pos x="0" y="88"/>
                  </a:cxn>
                </a:cxnLst>
                <a:rect l="0" t="0" r="r" b="b"/>
                <a:pathLst>
                  <a:path w="162" h="108">
                    <a:moveTo>
                      <a:pt x="0" y="88"/>
                    </a:moveTo>
                    <a:lnTo>
                      <a:pt x="5" y="78"/>
                    </a:lnTo>
                    <a:lnTo>
                      <a:pt x="72" y="24"/>
                    </a:lnTo>
                    <a:lnTo>
                      <a:pt x="141" y="0"/>
                    </a:lnTo>
                    <a:lnTo>
                      <a:pt x="150" y="12"/>
                    </a:lnTo>
                    <a:lnTo>
                      <a:pt x="162" y="54"/>
                    </a:lnTo>
                    <a:lnTo>
                      <a:pt x="88" y="65"/>
                    </a:lnTo>
                    <a:lnTo>
                      <a:pt x="31" y="108"/>
                    </a:lnTo>
                    <a:lnTo>
                      <a:pt x="7" y="94"/>
                    </a:lnTo>
                    <a:lnTo>
                      <a:pt x="0" y="88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6" name="Freeform 242"/>
              <p:cNvSpPr>
                <a:spLocks/>
              </p:cNvSpPr>
              <p:nvPr/>
            </p:nvSpPr>
            <p:spPr bwMode="auto">
              <a:xfrm>
                <a:off x="4471" y="1862"/>
                <a:ext cx="128" cy="77"/>
              </a:xfrm>
              <a:custGeom>
                <a:avLst/>
                <a:gdLst/>
                <a:ahLst/>
                <a:cxnLst>
                  <a:cxn ang="0">
                    <a:pos x="66" y="37"/>
                  </a:cxn>
                  <a:cxn ang="0">
                    <a:pos x="13" y="77"/>
                  </a:cxn>
                  <a:cxn ang="0">
                    <a:pos x="0" y="69"/>
                  </a:cxn>
                  <a:cxn ang="0">
                    <a:pos x="61" y="20"/>
                  </a:cxn>
                  <a:cxn ang="0">
                    <a:pos x="120" y="0"/>
                  </a:cxn>
                  <a:cxn ang="0">
                    <a:pos x="121" y="2"/>
                  </a:cxn>
                  <a:cxn ang="0">
                    <a:pos x="128" y="28"/>
                  </a:cxn>
                  <a:cxn ang="0">
                    <a:pos x="66" y="37"/>
                  </a:cxn>
                </a:cxnLst>
                <a:rect l="0" t="0" r="r" b="b"/>
                <a:pathLst>
                  <a:path w="128" h="77">
                    <a:moveTo>
                      <a:pt x="66" y="37"/>
                    </a:moveTo>
                    <a:lnTo>
                      <a:pt x="13" y="77"/>
                    </a:lnTo>
                    <a:lnTo>
                      <a:pt x="0" y="69"/>
                    </a:lnTo>
                    <a:lnTo>
                      <a:pt x="61" y="20"/>
                    </a:lnTo>
                    <a:lnTo>
                      <a:pt x="120" y="0"/>
                    </a:lnTo>
                    <a:lnTo>
                      <a:pt x="121" y="2"/>
                    </a:lnTo>
                    <a:lnTo>
                      <a:pt x="128" y="28"/>
                    </a:lnTo>
                    <a:lnTo>
                      <a:pt x="66" y="37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7" name="Freeform 243"/>
              <p:cNvSpPr>
                <a:spLocks/>
              </p:cNvSpPr>
              <p:nvPr/>
            </p:nvSpPr>
            <p:spPr bwMode="auto">
              <a:xfrm>
                <a:off x="4857" y="1865"/>
                <a:ext cx="155" cy="16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55" y="119"/>
                  </a:cxn>
                  <a:cxn ang="0">
                    <a:pos x="109" y="161"/>
                  </a:cxn>
                  <a:cxn ang="0">
                    <a:pos x="76" y="126"/>
                  </a:cxn>
                  <a:cxn ang="0">
                    <a:pos x="48" y="104"/>
                  </a:cxn>
                  <a:cxn ang="0">
                    <a:pos x="0" y="100"/>
                  </a:cxn>
                  <a:cxn ang="0">
                    <a:pos x="30" y="0"/>
                  </a:cxn>
                  <a:cxn ang="0">
                    <a:pos x="66" y="7"/>
                  </a:cxn>
                  <a:cxn ang="0">
                    <a:pos x="119" y="40"/>
                  </a:cxn>
                </a:cxnLst>
                <a:rect l="0" t="0" r="r" b="b"/>
                <a:pathLst>
                  <a:path w="155" h="161">
                    <a:moveTo>
                      <a:pt x="119" y="40"/>
                    </a:moveTo>
                    <a:lnTo>
                      <a:pt x="155" y="119"/>
                    </a:lnTo>
                    <a:lnTo>
                      <a:pt x="109" y="161"/>
                    </a:lnTo>
                    <a:lnTo>
                      <a:pt x="76" y="126"/>
                    </a:lnTo>
                    <a:lnTo>
                      <a:pt x="48" y="104"/>
                    </a:lnTo>
                    <a:lnTo>
                      <a:pt x="0" y="100"/>
                    </a:lnTo>
                    <a:lnTo>
                      <a:pt x="30" y="0"/>
                    </a:lnTo>
                    <a:lnTo>
                      <a:pt x="66" y="7"/>
                    </a:lnTo>
                    <a:lnTo>
                      <a:pt x="119" y="40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8" name="Freeform 244"/>
              <p:cNvSpPr>
                <a:spLocks/>
              </p:cNvSpPr>
              <p:nvPr/>
            </p:nvSpPr>
            <p:spPr bwMode="auto">
              <a:xfrm>
                <a:off x="4875" y="1881"/>
                <a:ext cx="122" cy="127"/>
              </a:xfrm>
              <a:custGeom>
                <a:avLst/>
                <a:gdLst/>
                <a:ahLst/>
                <a:cxnLst>
                  <a:cxn ang="0">
                    <a:pos x="92" y="127"/>
                  </a:cxn>
                  <a:cxn ang="0">
                    <a:pos x="67" y="100"/>
                  </a:cxn>
                  <a:cxn ang="0">
                    <a:pos x="35" y="74"/>
                  </a:cxn>
                  <a:cxn ang="0">
                    <a:pos x="0" y="72"/>
                  </a:cxn>
                  <a:cxn ang="0">
                    <a:pos x="21" y="0"/>
                  </a:cxn>
                  <a:cxn ang="0">
                    <a:pos x="43" y="4"/>
                  </a:cxn>
                  <a:cxn ang="0">
                    <a:pos x="91" y="33"/>
                  </a:cxn>
                  <a:cxn ang="0">
                    <a:pos x="122" y="100"/>
                  </a:cxn>
                  <a:cxn ang="0">
                    <a:pos x="92" y="127"/>
                  </a:cxn>
                </a:cxnLst>
                <a:rect l="0" t="0" r="r" b="b"/>
                <a:pathLst>
                  <a:path w="122" h="127">
                    <a:moveTo>
                      <a:pt x="92" y="127"/>
                    </a:moveTo>
                    <a:lnTo>
                      <a:pt x="67" y="100"/>
                    </a:lnTo>
                    <a:lnTo>
                      <a:pt x="35" y="74"/>
                    </a:lnTo>
                    <a:lnTo>
                      <a:pt x="0" y="72"/>
                    </a:lnTo>
                    <a:lnTo>
                      <a:pt x="21" y="0"/>
                    </a:lnTo>
                    <a:lnTo>
                      <a:pt x="43" y="4"/>
                    </a:lnTo>
                    <a:lnTo>
                      <a:pt x="91" y="33"/>
                    </a:lnTo>
                    <a:lnTo>
                      <a:pt x="122" y="100"/>
                    </a:lnTo>
                    <a:lnTo>
                      <a:pt x="92" y="127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9" name="Freeform 245"/>
              <p:cNvSpPr>
                <a:spLocks/>
              </p:cNvSpPr>
              <p:nvPr/>
            </p:nvSpPr>
            <p:spPr bwMode="auto">
              <a:xfrm>
                <a:off x="4891" y="1896"/>
                <a:ext cx="89" cy="93"/>
              </a:xfrm>
              <a:custGeom>
                <a:avLst/>
                <a:gdLst/>
                <a:ahLst/>
                <a:cxnLst>
                  <a:cxn ang="0">
                    <a:pos x="60" y="75"/>
                  </a:cxn>
                  <a:cxn ang="0">
                    <a:pos x="23" y="47"/>
                  </a:cxn>
                  <a:cxn ang="0">
                    <a:pos x="0" y="45"/>
                  </a:cxn>
                  <a:cxn ang="0">
                    <a:pos x="15" y="0"/>
                  </a:cxn>
                  <a:cxn ang="0">
                    <a:pos x="22" y="1"/>
                  </a:cxn>
                  <a:cxn ang="0">
                    <a:pos x="64" y="26"/>
                  </a:cxn>
                  <a:cxn ang="0">
                    <a:pos x="89" y="81"/>
                  </a:cxn>
                  <a:cxn ang="0">
                    <a:pos x="76" y="93"/>
                  </a:cxn>
                  <a:cxn ang="0">
                    <a:pos x="60" y="75"/>
                  </a:cxn>
                </a:cxnLst>
                <a:rect l="0" t="0" r="r" b="b"/>
                <a:pathLst>
                  <a:path w="89" h="93">
                    <a:moveTo>
                      <a:pt x="60" y="75"/>
                    </a:moveTo>
                    <a:lnTo>
                      <a:pt x="23" y="47"/>
                    </a:lnTo>
                    <a:lnTo>
                      <a:pt x="0" y="45"/>
                    </a:lnTo>
                    <a:lnTo>
                      <a:pt x="15" y="0"/>
                    </a:lnTo>
                    <a:lnTo>
                      <a:pt x="22" y="1"/>
                    </a:lnTo>
                    <a:lnTo>
                      <a:pt x="64" y="26"/>
                    </a:lnTo>
                    <a:lnTo>
                      <a:pt x="89" y="81"/>
                    </a:lnTo>
                    <a:lnTo>
                      <a:pt x="76" y="93"/>
                    </a:lnTo>
                    <a:lnTo>
                      <a:pt x="60" y="75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0" name="Freeform 246"/>
              <p:cNvSpPr>
                <a:spLocks/>
              </p:cNvSpPr>
              <p:nvPr/>
            </p:nvSpPr>
            <p:spPr bwMode="auto">
              <a:xfrm>
                <a:off x="4909" y="1913"/>
                <a:ext cx="49" cy="48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4" y="0"/>
                  </a:cxn>
                  <a:cxn ang="0">
                    <a:pos x="36" y="19"/>
                  </a:cxn>
                  <a:cxn ang="0">
                    <a:pos x="49" y="48"/>
                  </a:cxn>
                  <a:cxn ang="0">
                    <a:pos x="10" y="17"/>
                  </a:cxn>
                  <a:cxn ang="0">
                    <a:pos x="0" y="16"/>
                  </a:cxn>
                </a:cxnLst>
                <a:rect l="0" t="0" r="r" b="b"/>
                <a:pathLst>
                  <a:path w="49" h="48">
                    <a:moveTo>
                      <a:pt x="0" y="16"/>
                    </a:moveTo>
                    <a:lnTo>
                      <a:pt x="4" y="0"/>
                    </a:lnTo>
                    <a:lnTo>
                      <a:pt x="36" y="19"/>
                    </a:lnTo>
                    <a:lnTo>
                      <a:pt x="49" y="48"/>
                    </a:lnTo>
                    <a:lnTo>
                      <a:pt x="10" y="17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1" name="Freeform 247"/>
              <p:cNvSpPr>
                <a:spLocks/>
              </p:cNvSpPr>
              <p:nvPr/>
            </p:nvSpPr>
            <p:spPr bwMode="auto">
              <a:xfrm>
                <a:off x="4678" y="1926"/>
                <a:ext cx="151" cy="212"/>
              </a:xfrm>
              <a:custGeom>
                <a:avLst/>
                <a:gdLst/>
                <a:ahLst/>
                <a:cxnLst>
                  <a:cxn ang="0">
                    <a:pos x="140" y="33"/>
                  </a:cxn>
                  <a:cxn ang="0">
                    <a:pos x="151" y="47"/>
                  </a:cxn>
                  <a:cxn ang="0">
                    <a:pos x="137" y="169"/>
                  </a:cxn>
                  <a:cxn ang="0">
                    <a:pos x="112" y="212"/>
                  </a:cxn>
                  <a:cxn ang="0">
                    <a:pos x="18" y="208"/>
                  </a:cxn>
                  <a:cxn ang="0">
                    <a:pos x="4" y="201"/>
                  </a:cxn>
                  <a:cxn ang="0">
                    <a:pos x="10" y="115"/>
                  </a:cxn>
                  <a:cxn ang="0">
                    <a:pos x="4" y="47"/>
                  </a:cxn>
                  <a:cxn ang="0">
                    <a:pos x="0" y="22"/>
                  </a:cxn>
                  <a:cxn ang="0">
                    <a:pos x="0" y="14"/>
                  </a:cxn>
                  <a:cxn ang="0">
                    <a:pos x="51" y="0"/>
                  </a:cxn>
                  <a:cxn ang="0">
                    <a:pos x="112" y="11"/>
                  </a:cxn>
                  <a:cxn ang="0">
                    <a:pos x="140" y="33"/>
                  </a:cxn>
                </a:cxnLst>
                <a:rect l="0" t="0" r="r" b="b"/>
                <a:pathLst>
                  <a:path w="151" h="212">
                    <a:moveTo>
                      <a:pt x="140" y="33"/>
                    </a:moveTo>
                    <a:lnTo>
                      <a:pt x="151" y="47"/>
                    </a:lnTo>
                    <a:lnTo>
                      <a:pt x="137" y="169"/>
                    </a:lnTo>
                    <a:lnTo>
                      <a:pt x="112" y="212"/>
                    </a:lnTo>
                    <a:lnTo>
                      <a:pt x="18" y="208"/>
                    </a:lnTo>
                    <a:lnTo>
                      <a:pt x="4" y="201"/>
                    </a:lnTo>
                    <a:lnTo>
                      <a:pt x="10" y="115"/>
                    </a:lnTo>
                    <a:lnTo>
                      <a:pt x="4" y="47"/>
                    </a:lnTo>
                    <a:lnTo>
                      <a:pt x="0" y="22"/>
                    </a:lnTo>
                    <a:lnTo>
                      <a:pt x="0" y="14"/>
                    </a:lnTo>
                    <a:lnTo>
                      <a:pt x="51" y="0"/>
                    </a:lnTo>
                    <a:lnTo>
                      <a:pt x="112" y="11"/>
                    </a:lnTo>
                    <a:lnTo>
                      <a:pt x="140" y="33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2" name="Freeform 248"/>
              <p:cNvSpPr>
                <a:spLocks/>
              </p:cNvSpPr>
              <p:nvPr/>
            </p:nvSpPr>
            <p:spPr bwMode="auto">
              <a:xfrm>
                <a:off x="4696" y="1942"/>
                <a:ext cx="116" cy="179"/>
              </a:xfrm>
              <a:custGeom>
                <a:avLst/>
                <a:gdLst/>
                <a:ahLst/>
                <a:cxnLst>
                  <a:cxn ang="0">
                    <a:pos x="4" y="176"/>
                  </a:cxn>
                  <a:cxn ang="0">
                    <a:pos x="3" y="175"/>
                  </a:cxn>
                  <a:cxn ang="0">
                    <a:pos x="9" y="99"/>
                  </a:cxn>
                  <a:cxn ang="0">
                    <a:pos x="0" y="10"/>
                  </a:cxn>
                  <a:cxn ang="0">
                    <a:pos x="34" y="0"/>
                  </a:cxn>
                  <a:cxn ang="0">
                    <a:pos x="87" y="10"/>
                  </a:cxn>
                  <a:cxn ang="0">
                    <a:pos x="111" y="29"/>
                  </a:cxn>
                  <a:cxn ang="0">
                    <a:pos x="116" y="35"/>
                  </a:cxn>
                  <a:cxn ang="0">
                    <a:pos x="103" y="147"/>
                  </a:cxn>
                  <a:cxn ang="0">
                    <a:pos x="84" y="179"/>
                  </a:cxn>
                  <a:cxn ang="0">
                    <a:pos x="4" y="176"/>
                  </a:cxn>
                </a:cxnLst>
                <a:rect l="0" t="0" r="r" b="b"/>
                <a:pathLst>
                  <a:path w="116" h="179">
                    <a:moveTo>
                      <a:pt x="4" y="176"/>
                    </a:moveTo>
                    <a:lnTo>
                      <a:pt x="3" y="175"/>
                    </a:lnTo>
                    <a:lnTo>
                      <a:pt x="9" y="99"/>
                    </a:lnTo>
                    <a:lnTo>
                      <a:pt x="0" y="10"/>
                    </a:lnTo>
                    <a:lnTo>
                      <a:pt x="34" y="0"/>
                    </a:lnTo>
                    <a:lnTo>
                      <a:pt x="87" y="10"/>
                    </a:lnTo>
                    <a:lnTo>
                      <a:pt x="111" y="29"/>
                    </a:lnTo>
                    <a:lnTo>
                      <a:pt x="116" y="35"/>
                    </a:lnTo>
                    <a:lnTo>
                      <a:pt x="103" y="147"/>
                    </a:lnTo>
                    <a:lnTo>
                      <a:pt x="84" y="179"/>
                    </a:lnTo>
                    <a:lnTo>
                      <a:pt x="4" y="176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3" name="Freeform 249"/>
              <p:cNvSpPr>
                <a:spLocks/>
              </p:cNvSpPr>
              <p:nvPr/>
            </p:nvSpPr>
            <p:spPr bwMode="auto">
              <a:xfrm>
                <a:off x="4713" y="1960"/>
                <a:ext cx="82" cy="14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7" y="0"/>
                  </a:cxn>
                  <a:cxn ang="0">
                    <a:pos x="63" y="8"/>
                  </a:cxn>
                  <a:cxn ang="0">
                    <a:pos x="82" y="23"/>
                  </a:cxn>
                  <a:cxn ang="0">
                    <a:pos x="70" y="124"/>
                  </a:cxn>
                  <a:cxn ang="0">
                    <a:pos x="59" y="145"/>
                  </a:cxn>
                  <a:cxn ang="0">
                    <a:pos x="4" y="143"/>
                  </a:cxn>
                  <a:cxn ang="0">
                    <a:pos x="8" y="81"/>
                  </a:cxn>
                  <a:cxn ang="0">
                    <a:pos x="0" y="4"/>
                  </a:cxn>
                </a:cxnLst>
                <a:rect l="0" t="0" r="r" b="b"/>
                <a:pathLst>
                  <a:path w="82" h="145">
                    <a:moveTo>
                      <a:pt x="0" y="4"/>
                    </a:moveTo>
                    <a:lnTo>
                      <a:pt x="17" y="0"/>
                    </a:lnTo>
                    <a:lnTo>
                      <a:pt x="63" y="8"/>
                    </a:lnTo>
                    <a:lnTo>
                      <a:pt x="82" y="23"/>
                    </a:lnTo>
                    <a:lnTo>
                      <a:pt x="70" y="124"/>
                    </a:lnTo>
                    <a:lnTo>
                      <a:pt x="59" y="145"/>
                    </a:lnTo>
                    <a:lnTo>
                      <a:pt x="4" y="143"/>
                    </a:lnTo>
                    <a:lnTo>
                      <a:pt x="8" y="81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4" name="Freeform 250"/>
              <p:cNvSpPr>
                <a:spLocks/>
              </p:cNvSpPr>
              <p:nvPr/>
            </p:nvSpPr>
            <p:spPr bwMode="auto">
              <a:xfrm>
                <a:off x="4731" y="1976"/>
                <a:ext cx="46" cy="1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7"/>
                  </a:cxn>
                  <a:cxn ang="0">
                    <a:pos x="46" y="13"/>
                  </a:cxn>
                  <a:cxn ang="0">
                    <a:pos x="36" y="102"/>
                  </a:cxn>
                  <a:cxn ang="0">
                    <a:pos x="31" y="111"/>
                  </a:cxn>
                  <a:cxn ang="0">
                    <a:pos x="3" y="110"/>
                  </a:cxn>
                  <a:cxn ang="0">
                    <a:pos x="7" y="65"/>
                  </a:cxn>
                  <a:cxn ang="0">
                    <a:pos x="0" y="0"/>
                  </a:cxn>
                </a:cxnLst>
                <a:rect l="0" t="0" r="r" b="b"/>
                <a:pathLst>
                  <a:path w="46" h="111">
                    <a:moveTo>
                      <a:pt x="0" y="0"/>
                    </a:moveTo>
                    <a:lnTo>
                      <a:pt x="39" y="7"/>
                    </a:lnTo>
                    <a:lnTo>
                      <a:pt x="46" y="13"/>
                    </a:lnTo>
                    <a:lnTo>
                      <a:pt x="36" y="102"/>
                    </a:lnTo>
                    <a:lnTo>
                      <a:pt x="31" y="111"/>
                    </a:lnTo>
                    <a:lnTo>
                      <a:pt x="3" y="110"/>
                    </a:lnTo>
                    <a:lnTo>
                      <a:pt x="7" y="6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5" name="Freeform 251"/>
              <p:cNvSpPr>
                <a:spLocks/>
              </p:cNvSpPr>
              <p:nvPr/>
            </p:nvSpPr>
            <p:spPr bwMode="auto">
              <a:xfrm>
                <a:off x="4222" y="1943"/>
                <a:ext cx="233" cy="163"/>
              </a:xfrm>
              <a:custGeom>
                <a:avLst/>
                <a:gdLst/>
                <a:ahLst/>
                <a:cxnLst>
                  <a:cxn ang="0">
                    <a:pos x="190" y="22"/>
                  </a:cxn>
                  <a:cxn ang="0">
                    <a:pos x="226" y="44"/>
                  </a:cxn>
                  <a:cxn ang="0">
                    <a:pos x="233" y="55"/>
                  </a:cxn>
                  <a:cxn ang="0">
                    <a:pos x="197" y="70"/>
                  </a:cxn>
                  <a:cxn ang="0">
                    <a:pos x="172" y="73"/>
                  </a:cxn>
                  <a:cxn ang="0">
                    <a:pos x="112" y="130"/>
                  </a:cxn>
                  <a:cxn ang="0">
                    <a:pos x="107" y="155"/>
                  </a:cxn>
                  <a:cxn ang="0">
                    <a:pos x="97" y="163"/>
                  </a:cxn>
                  <a:cxn ang="0">
                    <a:pos x="36" y="155"/>
                  </a:cxn>
                  <a:cxn ang="0">
                    <a:pos x="11" y="138"/>
                  </a:cxn>
                  <a:cxn ang="0">
                    <a:pos x="0" y="119"/>
                  </a:cxn>
                  <a:cxn ang="0">
                    <a:pos x="47" y="101"/>
                  </a:cxn>
                  <a:cxn ang="0">
                    <a:pos x="75" y="81"/>
                  </a:cxn>
                  <a:cxn ang="0">
                    <a:pos x="82" y="62"/>
                  </a:cxn>
                  <a:cxn ang="0">
                    <a:pos x="161" y="0"/>
                  </a:cxn>
                  <a:cxn ang="0">
                    <a:pos x="175" y="0"/>
                  </a:cxn>
                  <a:cxn ang="0">
                    <a:pos x="190" y="22"/>
                  </a:cxn>
                </a:cxnLst>
                <a:rect l="0" t="0" r="r" b="b"/>
                <a:pathLst>
                  <a:path w="233" h="163">
                    <a:moveTo>
                      <a:pt x="190" y="22"/>
                    </a:moveTo>
                    <a:lnTo>
                      <a:pt x="226" y="44"/>
                    </a:lnTo>
                    <a:lnTo>
                      <a:pt x="233" y="55"/>
                    </a:lnTo>
                    <a:lnTo>
                      <a:pt x="197" y="70"/>
                    </a:lnTo>
                    <a:lnTo>
                      <a:pt x="172" y="73"/>
                    </a:lnTo>
                    <a:lnTo>
                      <a:pt x="112" y="130"/>
                    </a:lnTo>
                    <a:lnTo>
                      <a:pt x="107" y="155"/>
                    </a:lnTo>
                    <a:lnTo>
                      <a:pt x="97" y="163"/>
                    </a:lnTo>
                    <a:lnTo>
                      <a:pt x="36" y="155"/>
                    </a:lnTo>
                    <a:lnTo>
                      <a:pt x="11" y="138"/>
                    </a:lnTo>
                    <a:lnTo>
                      <a:pt x="0" y="119"/>
                    </a:lnTo>
                    <a:lnTo>
                      <a:pt x="47" y="101"/>
                    </a:lnTo>
                    <a:lnTo>
                      <a:pt x="75" y="81"/>
                    </a:lnTo>
                    <a:lnTo>
                      <a:pt x="82" y="62"/>
                    </a:lnTo>
                    <a:lnTo>
                      <a:pt x="161" y="0"/>
                    </a:lnTo>
                    <a:lnTo>
                      <a:pt x="175" y="0"/>
                    </a:lnTo>
                    <a:lnTo>
                      <a:pt x="190" y="22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6" name="Freeform 252"/>
              <p:cNvSpPr>
                <a:spLocks/>
              </p:cNvSpPr>
              <p:nvPr/>
            </p:nvSpPr>
            <p:spPr bwMode="auto">
              <a:xfrm>
                <a:off x="4236" y="1953"/>
                <a:ext cx="203" cy="142"/>
              </a:xfrm>
              <a:custGeom>
                <a:avLst/>
                <a:gdLst/>
                <a:ahLst/>
                <a:cxnLst>
                  <a:cxn ang="0">
                    <a:pos x="88" y="116"/>
                  </a:cxn>
                  <a:cxn ang="0">
                    <a:pos x="84" y="140"/>
                  </a:cxn>
                  <a:cxn ang="0">
                    <a:pos x="80" y="142"/>
                  </a:cxn>
                  <a:cxn ang="0">
                    <a:pos x="25" y="136"/>
                  </a:cxn>
                  <a:cxn ang="0">
                    <a:pos x="4" y="121"/>
                  </a:cxn>
                  <a:cxn ang="0">
                    <a:pos x="0" y="114"/>
                  </a:cxn>
                  <a:cxn ang="0">
                    <a:pos x="37" y="100"/>
                  </a:cxn>
                  <a:cxn ang="0">
                    <a:pos x="69" y="76"/>
                  </a:cxn>
                  <a:cxn ang="0">
                    <a:pos x="77" y="58"/>
                  </a:cxn>
                  <a:cxn ang="0">
                    <a:pos x="151" y="0"/>
                  </a:cxn>
                  <a:cxn ang="0">
                    <a:pos x="156" y="0"/>
                  </a:cxn>
                  <a:cxn ang="0">
                    <a:pos x="169" y="20"/>
                  </a:cxn>
                  <a:cxn ang="0">
                    <a:pos x="203" y="41"/>
                  </a:cxn>
                  <a:cxn ang="0">
                    <a:pos x="181" y="50"/>
                  </a:cxn>
                  <a:cxn ang="0">
                    <a:pos x="154" y="54"/>
                  </a:cxn>
                  <a:cxn ang="0">
                    <a:pos x="88" y="116"/>
                  </a:cxn>
                </a:cxnLst>
                <a:rect l="0" t="0" r="r" b="b"/>
                <a:pathLst>
                  <a:path w="203" h="142">
                    <a:moveTo>
                      <a:pt x="88" y="116"/>
                    </a:moveTo>
                    <a:lnTo>
                      <a:pt x="84" y="140"/>
                    </a:lnTo>
                    <a:lnTo>
                      <a:pt x="80" y="142"/>
                    </a:lnTo>
                    <a:lnTo>
                      <a:pt x="25" y="136"/>
                    </a:lnTo>
                    <a:lnTo>
                      <a:pt x="4" y="121"/>
                    </a:lnTo>
                    <a:lnTo>
                      <a:pt x="0" y="114"/>
                    </a:lnTo>
                    <a:lnTo>
                      <a:pt x="37" y="100"/>
                    </a:lnTo>
                    <a:lnTo>
                      <a:pt x="69" y="76"/>
                    </a:lnTo>
                    <a:lnTo>
                      <a:pt x="77" y="58"/>
                    </a:lnTo>
                    <a:lnTo>
                      <a:pt x="151" y="0"/>
                    </a:lnTo>
                    <a:lnTo>
                      <a:pt x="156" y="0"/>
                    </a:lnTo>
                    <a:lnTo>
                      <a:pt x="169" y="20"/>
                    </a:lnTo>
                    <a:lnTo>
                      <a:pt x="203" y="41"/>
                    </a:lnTo>
                    <a:lnTo>
                      <a:pt x="181" y="50"/>
                    </a:lnTo>
                    <a:lnTo>
                      <a:pt x="154" y="54"/>
                    </a:lnTo>
                    <a:lnTo>
                      <a:pt x="88" y="116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7" name="Freeform 253"/>
              <p:cNvSpPr>
                <a:spLocks/>
              </p:cNvSpPr>
              <p:nvPr/>
            </p:nvSpPr>
            <p:spPr bwMode="auto">
              <a:xfrm>
                <a:off x="4253" y="1965"/>
                <a:ext cx="164" cy="120"/>
              </a:xfrm>
              <a:custGeom>
                <a:avLst/>
                <a:gdLst/>
                <a:ahLst/>
                <a:cxnLst>
                  <a:cxn ang="0">
                    <a:pos x="135" y="0"/>
                  </a:cxn>
                  <a:cxn ang="0">
                    <a:pos x="144" y="16"/>
                  </a:cxn>
                  <a:cxn ang="0">
                    <a:pos x="164" y="27"/>
                  </a:cxn>
                  <a:cxn ang="0">
                    <a:pos x="162" y="28"/>
                  </a:cxn>
                  <a:cxn ang="0">
                    <a:pos x="132" y="32"/>
                  </a:cxn>
                  <a:cxn ang="0">
                    <a:pos x="62" y="99"/>
                  </a:cxn>
                  <a:cxn ang="0">
                    <a:pos x="59" y="120"/>
                  </a:cxn>
                  <a:cxn ang="0">
                    <a:pos x="12" y="114"/>
                  </a:cxn>
                  <a:cxn ang="0">
                    <a:pos x="0" y="106"/>
                  </a:cxn>
                  <a:cxn ang="0">
                    <a:pos x="26" y="97"/>
                  </a:cxn>
                  <a:cxn ang="0">
                    <a:pos x="61" y="71"/>
                  </a:cxn>
                  <a:cxn ang="0">
                    <a:pos x="67" y="52"/>
                  </a:cxn>
                  <a:cxn ang="0">
                    <a:pos x="135" y="0"/>
                  </a:cxn>
                </a:cxnLst>
                <a:rect l="0" t="0" r="r" b="b"/>
                <a:pathLst>
                  <a:path w="164" h="120">
                    <a:moveTo>
                      <a:pt x="135" y="0"/>
                    </a:moveTo>
                    <a:lnTo>
                      <a:pt x="144" y="16"/>
                    </a:lnTo>
                    <a:lnTo>
                      <a:pt x="164" y="27"/>
                    </a:lnTo>
                    <a:lnTo>
                      <a:pt x="162" y="28"/>
                    </a:lnTo>
                    <a:lnTo>
                      <a:pt x="132" y="32"/>
                    </a:lnTo>
                    <a:lnTo>
                      <a:pt x="62" y="99"/>
                    </a:lnTo>
                    <a:lnTo>
                      <a:pt x="59" y="120"/>
                    </a:lnTo>
                    <a:lnTo>
                      <a:pt x="12" y="114"/>
                    </a:lnTo>
                    <a:lnTo>
                      <a:pt x="0" y="106"/>
                    </a:lnTo>
                    <a:lnTo>
                      <a:pt x="26" y="97"/>
                    </a:lnTo>
                    <a:lnTo>
                      <a:pt x="61" y="71"/>
                    </a:lnTo>
                    <a:lnTo>
                      <a:pt x="67" y="52"/>
                    </a:lnTo>
                    <a:lnTo>
                      <a:pt x="135" y="0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8" name="Freeform 254"/>
              <p:cNvSpPr>
                <a:spLocks/>
              </p:cNvSpPr>
              <p:nvPr/>
            </p:nvSpPr>
            <p:spPr bwMode="auto">
              <a:xfrm>
                <a:off x="4281" y="1980"/>
                <a:ext cx="109" cy="94"/>
              </a:xfrm>
              <a:custGeom>
                <a:avLst/>
                <a:gdLst/>
                <a:ahLst/>
                <a:cxnLst>
                  <a:cxn ang="0">
                    <a:pos x="2" y="91"/>
                  </a:cxn>
                  <a:cxn ang="0">
                    <a:pos x="40" y="62"/>
                  </a:cxn>
                  <a:cxn ang="0">
                    <a:pos x="48" y="44"/>
                  </a:cxn>
                  <a:cxn ang="0">
                    <a:pos x="104" y="0"/>
                  </a:cxn>
                  <a:cxn ang="0">
                    <a:pos x="109" y="6"/>
                  </a:cxn>
                  <a:cxn ang="0">
                    <a:pos x="100" y="8"/>
                  </a:cxn>
                  <a:cxn ang="0">
                    <a:pos x="24" y="79"/>
                  </a:cxn>
                  <a:cxn ang="0">
                    <a:pos x="22" y="94"/>
                  </a:cxn>
                  <a:cxn ang="0">
                    <a:pos x="0" y="92"/>
                  </a:cxn>
                  <a:cxn ang="0">
                    <a:pos x="2" y="91"/>
                  </a:cxn>
                </a:cxnLst>
                <a:rect l="0" t="0" r="r" b="b"/>
                <a:pathLst>
                  <a:path w="109" h="94">
                    <a:moveTo>
                      <a:pt x="2" y="91"/>
                    </a:moveTo>
                    <a:lnTo>
                      <a:pt x="40" y="62"/>
                    </a:lnTo>
                    <a:lnTo>
                      <a:pt x="48" y="44"/>
                    </a:lnTo>
                    <a:lnTo>
                      <a:pt x="104" y="0"/>
                    </a:lnTo>
                    <a:lnTo>
                      <a:pt x="109" y="6"/>
                    </a:lnTo>
                    <a:lnTo>
                      <a:pt x="100" y="8"/>
                    </a:lnTo>
                    <a:lnTo>
                      <a:pt x="24" y="79"/>
                    </a:lnTo>
                    <a:lnTo>
                      <a:pt x="22" y="94"/>
                    </a:lnTo>
                    <a:lnTo>
                      <a:pt x="0" y="92"/>
                    </a:lnTo>
                    <a:lnTo>
                      <a:pt x="2" y="91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9" name="Freeform 255"/>
              <p:cNvSpPr>
                <a:spLocks/>
              </p:cNvSpPr>
              <p:nvPr/>
            </p:nvSpPr>
            <p:spPr bwMode="auto">
              <a:xfrm>
                <a:off x="4505" y="1943"/>
                <a:ext cx="166" cy="191"/>
              </a:xfrm>
              <a:custGeom>
                <a:avLst/>
                <a:gdLst/>
                <a:ahLst/>
                <a:cxnLst>
                  <a:cxn ang="0">
                    <a:pos x="166" y="101"/>
                  </a:cxn>
                  <a:cxn ang="0">
                    <a:pos x="162" y="152"/>
                  </a:cxn>
                  <a:cxn ang="0">
                    <a:pos x="151" y="177"/>
                  </a:cxn>
                  <a:cxn ang="0">
                    <a:pos x="61" y="191"/>
                  </a:cxn>
                  <a:cxn ang="0">
                    <a:pos x="55" y="191"/>
                  </a:cxn>
                  <a:cxn ang="0">
                    <a:pos x="47" y="169"/>
                  </a:cxn>
                  <a:cxn ang="0">
                    <a:pos x="36" y="108"/>
                  </a:cxn>
                  <a:cxn ang="0">
                    <a:pos x="0" y="62"/>
                  </a:cxn>
                  <a:cxn ang="0">
                    <a:pos x="36" y="22"/>
                  </a:cxn>
                  <a:cxn ang="0">
                    <a:pos x="72" y="5"/>
                  </a:cxn>
                  <a:cxn ang="0">
                    <a:pos x="105" y="0"/>
                  </a:cxn>
                  <a:cxn ang="0">
                    <a:pos x="151" y="0"/>
                  </a:cxn>
                  <a:cxn ang="0">
                    <a:pos x="166" y="101"/>
                  </a:cxn>
                </a:cxnLst>
                <a:rect l="0" t="0" r="r" b="b"/>
                <a:pathLst>
                  <a:path w="166" h="191">
                    <a:moveTo>
                      <a:pt x="166" y="101"/>
                    </a:moveTo>
                    <a:lnTo>
                      <a:pt x="162" y="152"/>
                    </a:lnTo>
                    <a:lnTo>
                      <a:pt x="151" y="177"/>
                    </a:lnTo>
                    <a:lnTo>
                      <a:pt x="61" y="191"/>
                    </a:lnTo>
                    <a:lnTo>
                      <a:pt x="55" y="191"/>
                    </a:lnTo>
                    <a:lnTo>
                      <a:pt x="47" y="169"/>
                    </a:lnTo>
                    <a:lnTo>
                      <a:pt x="36" y="108"/>
                    </a:lnTo>
                    <a:lnTo>
                      <a:pt x="0" y="62"/>
                    </a:lnTo>
                    <a:lnTo>
                      <a:pt x="36" y="22"/>
                    </a:lnTo>
                    <a:lnTo>
                      <a:pt x="72" y="5"/>
                    </a:lnTo>
                    <a:lnTo>
                      <a:pt x="105" y="0"/>
                    </a:lnTo>
                    <a:lnTo>
                      <a:pt x="151" y="0"/>
                    </a:lnTo>
                    <a:lnTo>
                      <a:pt x="166" y="101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0" name="Freeform 256"/>
              <p:cNvSpPr>
                <a:spLocks/>
              </p:cNvSpPr>
              <p:nvPr/>
            </p:nvSpPr>
            <p:spPr bwMode="auto">
              <a:xfrm>
                <a:off x="4527" y="1960"/>
                <a:ext cx="127" cy="157"/>
              </a:xfrm>
              <a:custGeom>
                <a:avLst/>
                <a:gdLst/>
                <a:ahLst/>
                <a:cxnLst>
                  <a:cxn ang="0">
                    <a:pos x="42" y="149"/>
                  </a:cxn>
                  <a:cxn ang="0">
                    <a:pos x="29" y="84"/>
                  </a:cxn>
                  <a:cxn ang="0">
                    <a:pos x="0" y="46"/>
                  </a:cxn>
                  <a:cxn ang="0">
                    <a:pos x="25" y="20"/>
                  </a:cxn>
                  <a:cxn ang="0">
                    <a:pos x="56" y="3"/>
                  </a:cxn>
                  <a:cxn ang="0">
                    <a:pos x="84" y="0"/>
                  </a:cxn>
                  <a:cxn ang="0">
                    <a:pos x="115" y="0"/>
                  </a:cxn>
                  <a:cxn ang="0">
                    <a:pos x="127" y="84"/>
                  </a:cxn>
                  <a:cxn ang="0">
                    <a:pos x="124" y="130"/>
                  </a:cxn>
                  <a:cxn ang="0">
                    <a:pos x="117" y="145"/>
                  </a:cxn>
                  <a:cxn ang="0">
                    <a:pos x="44" y="157"/>
                  </a:cxn>
                  <a:cxn ang="0">
                    <a:pos x="42" y="149"/>
                  </a:cxn>
                </a:cxnLst>
                <a:rect l="0" t="0" r="r" b="b"/>
                <a:pathLst>
                  <a:path w="127" h="157">
                    <a:moveTo>
                      <a:pt x="42" y="149"/>
                    </a:moveTo>
                    <a:lnTo>
                      <a:pt x="29" y="84"/>
                    </a:lnTo>
                    <a:lnTo>
                      <a:pt x="0" y="46"/>
                    </a:lnTo>
                    <a:lnTo>
                      <a:pt x="25" y="20"/>
                    </a:lnTo>
                    <a:lnTo>
                      <a:pt x="56" y="3"/>
                    </a:lnTo>
                    <a:lnTo>
                      <a:pt x="84" y="0"/>
                    </a:lnTo>
                    <a:lnTo>
                      <a:pt x="115" y="0"/>
                    </a:lnTo>
                    <a:lnTo>
                      <a:pt x="127" y="84"/>
                    </a:lnTo>
                    <a:lnTo>
                      <a:pt x="124" y="130"/>
                    </a:lnTo>
                    <a:lnTo>
                      <a:pt x="117" y="145"/>
                    </a:lnTo>
                    <a:lnTo>
                      <a:pt x="44" y="157"/>
                    </a:lnTo>
                    <a:lnTo>
                      <a:pt x="42" y="149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1" name="Freeform 257"/>
              <p:cNvSpPr>
                <a:spLocks/>
              </p:cNvSpPr>
              <p:nvPr/>
            </p:nvSpPr>
            <p:spPr bwMode="auto">
              <a:xfrm>
                <a:off x="4549" y="1976"/>
                <a:ext cx="89" cy="122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38" y="4"/>
                  </a:cxn>
                  <a:cxn ang="0">
                    <a:pos x="62" y="0"/>
                  </a:cxn>
                  <a:cxn ang="0">
                    <a:pos x="79" y="0"/>
                  </a:cxn>
                  <a:cxn ang="0">
                    <a:pos x="89" y="69"/>
                  </a:cxn>
                  <a:cxn ang="0">
                    <a:pos x="85" y="110"/>
                  </a:cxn>
                  <a:cxn ang="0">
                    <a:pos x="84" y="114"/>
                  </a:cxn>
                  <a:cxn ang="0">
                    <a:pos x="35" y="122"/>
                  </a:cxn>
                  <a:cxn ang="0">
                    <a:pos x="24" y="62"/>
                  </a:cxn>
                  <a:cxn ang="0">
                    <a:pos x="0" y="31"/>
                  </a:cxn>
                  <a:cxn ang="0">
                    <a:pos x="13" y="17"/>
                  </a:cxn>
                </a:cxnLst>
                <a:rect l="0" t="0" r="r" b="b"/>
                <a:pathLst>
                  <a:path w="89" h="122">
                    <a:moveTo>
                      <a:pt x="13" y="17"/>
                    </a:moveTo>
                    <a:lnTo>
                      <a:pt x="38" y="4"/>
                    </a:lnTo>
                    <a:lnTo>
                      <a:pt x="62" y="0"/>
                    </a:lnTo>
                    <a:lnTo>
                      <a:pt x="79" y="0"/>
                    </a:lnTo>
                    <a:lnTo>
                      <a:pt x="89" y="69"/>
                    </a:lnTo>
                    <a:lnTo>
                      <a:pt x="85" y="110"/>
                    </a:lnTo>
                    <a:lnTo>
                      <a:pt x="84" y="114"/>
                    </a:lnTo>
                    <a:lnTo>
                      <a:pt x="35" y="122"/>
                    </a:lnTo>
                    <a:lnTo>
                      <a:pt x="24" y="62"/>
                    </a:lnTo>
                    <a:lnTo>
                      <a:pt x="0" y="3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2" name="Freeform 258"/>
              <p:cNvSpPr>
                <a:spLocks/>
              </p:cNvSpPr>
              <p:nvPr/>
            </p:nvSpPr>
            <p:spPr bwMode="auto">
              <a:xfrm>
                <a:off x="4570" y="1993"/>
                <a:ext cx="51" cy="86"/>
              </a:xfrm>
              <a:custGeom>
                <a:avLst/>
                <a:gdLst/>
                <a:ahLst/>
                <a:cxnLst>
                  <a:cxn ang="0">
                    <a:pos x="44" y="0"/>
                  </a:cxn>
                  <a:cxn ang="0">
                    <a:pos x="51" y="54"/>
                  </a:cxn>
                  <a:cxn ang="0">
                    <a:pos x="49" y="83"/>
                  </a:cxn>
                  <a:cxn ang="0">
                    <a:pos x="27" y="86"/>
                  </a:cxn>
                  <a:cxn ang="0">
                    <a:pos x="18" y="37"/>
                  </a:cxn>
                  <a:cxn ang="0">
                    <a:pos x="0" y="15"/>
                  </a:cxn>
                  <a:cxn ang="0">
                    <a:pos x="2" y="13"/>
                  </a:cxn>
                  <a:cxn ang="0">
                    <a:pos x="22" y="3"/>
                  </a:cxn>
                  <a:cxn ang="0">
                    <a:pos x="44" y="0"/>
                  </a:cxn>
                </a:cxnLst>
                <a:rect l="0" t="0" r="r" b="b"/>
                <a:pathLst>
                  <a:path w="51" h="86">
                    <a:moveTo>
                      <a:pt x="44" y="0"/>
                    </a:moveTo>
                    <a:lnTo>
                      <a:pt x="51" y="54"/>
                    </a:lnTo>
                    <a:lnTo>
                      <a:pt x="49" y="83"/>
                    </a:lnTo>
                    <a:lnTo>
                      <a:pt x="27" y="86"/>
                    </a:lnTo>
                    <a:lnTo>
                      <a:pt x="18" y="37"/>
                    </a:lnTo>
                    <a:lnTo>
                      <a:pt x="0" y="15"/>
                    </a:lnTo>
                    <a:lnTo>
                      <a:pt x="2" y="13"/>
                    </a:lnTo>
                    <a:lnTo>
                      <a:pt x="22" y="3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3" name="Freeform 259"/>
              <p:cNvSpPr>
                <a:spLocks/>
              </p:cNvSpPr>
              <p:nvPr/>
            </p:nvSpPr>
            <p:spPr bwMode="auto">
              <a:xfrm>
                <a:off x="4815" y="1984"/>
                <a:ext cx="140" cy="172"/>
              </a:xfrm>
              <a:custGeom>
                <a:avLst/>
                <a:gdLst/>
                <a:ahLst/>
                <a:cxnLst>
                  <a:cxn ang="0">
                    <a:pos x="118" y="32"/>
                  </a:cxn>
                  <a:cxn ang="0">
                    <a:pos x="140" y="65"/>
                  </a:cxn>
                  <a:cxn ang="0">
                    <a:pos x="129" y="143"/>
                  </a:cxn>
                  <a:cxn ang="0">
                    <a:pos x="110" y="172"/>
                  </a:cxn>
                  <a:cxn ang="0">
                    <a:pos x="17" y="172"/>
                  </a:cxn>
                  <a:cxn ang="0">
                    <a:pos x="0" y="150"/>
                  </a:cxn>
                  <a:cxn ang="0">
                    <a:pos x="21" y="103"/>
                  </a:cxn>
                  <a:cxn ang="0">
                    <a:pos x="32" y="3"/>
                  </a:cxn>
                  <a:cxn ang="0">
                    <a:pos x="39" y="0"/>
                  </a:cxn>
                  <a:cxn ang="0">
                    <a:pos x="75" y="3"/>
                  </a:cxn>
                  <a:cxn ang="0">
                    <a:pos x="118" y="32"/>
                  </a:cxn>
                </a:cxnLst>
                <a:rect l="0" t="0" r="r" b="b"/>
                <a:pathLst>
                  <a:path w="140" h="172">
                    <a:moveTo>
                      <a:pt x="118" y="32"/>
                    </a:moveTo>
                    <a:lnTo>
                      <a:pt x="140" y="65"/>
                    </a:lnTo>
                    <a:lnTo>
                      <a:pt x="129" y="143"/>
                    </a:lnTo>
                    <a:lnTo>
                      <a:pt x="110" y="172"/>
                    </a:lnTo>
                    <a:lnTo>
                      <a:pt x="17" y="172"/>
                    </a:lnTo>
                    <a:lnTo>
                      <a:pt x="0" y="150"/>
                    </a:lnTo>
                    <a:lnTo>
                      <a:pt x="21" y="103"/>
                    </a:lnTo>
                    <a:lnTo>
                      <a:pt x="32" y="3"/>
                    </a:lnTo>
                    <a:lnTo>
                      <a:pt x="39" y="0"/>
                    </a:lnTo>
                    <a:lnTo>
                      <a:pt x="75" y="3"/>
                    </a:lnTo>
                    <a:lnTo>
                      <a:pt x="118" y="32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4" name="Freeform 260"/>
              <p:cNvSpPr>
                <a:spLocks/>
              </p:cNvSpPr>
              <p:nvPr/>
            </p:nvSpPr>
            <p:spPr bwMode="auto">
              <a:xfrm>
                <a:off x="4830" y="1997"/>
                <a:ext cx="111" cy="146"/>
              </a:xfrm>
              <a:custGeom>
                <a:avLst/>
                <a:gdLst/>
                <a:ahLst/>
                <a:cxnLst>
                  <a:cxn ang="0">
                    <a:pos x="9" y="146"/>
                  </a:cxn>
                  <a:cxn ang="0">
                    <a:pos x="0" y="135"/>
                  </a:cxn>
                  <a:cxn ang="0">
                    <a:pos x="20" y="93"/>
                  </a:cxn>
                  <a:cxn ang="0">
                    <a:pos x="30" y="0"/>
                  </a:cxn>
                  <a:cxn ang="0">
                    <a:pos x="56" y="2"/>
                  </a:cxn>
                  <a:cxn ang="0">
                    <a:pos x="93" y="29"/>
                  </a:cxn>
                  <a:cxn ang="0">
                    <a:pos x="111" y="54"/>
                  </a:cxn>
                  <a:cxn ang="0">
                    <a:pos x="101" y="125"/>
                  </a:cxn>
                  <a:cxn ang="0">
                    <a:pos x="89" y="146"/>
                  </a:cxn>
                  <a:cxn ang="0">
                    <a:pos x="9" y="146"/>
                  </a:cxn>
                </a:cxnLst>
                <a:rect l="0" t="0" r="r" b="b"/>
                <a:pathLst>
                  <a:path w="111" h="146">
                    <a:moveTo>
                      <a:pt x="9" y="146"/>
                    </a:moveTo>
                    <a:lnTo>
                      <a:pt x="0" y="135"/>
                    </a:lnTo>
                    <a:lnTo>
                      <a:pt x="20" y="93"/>
                    </a:lnTo>
                    <a:lnTo>
                      <a:pt x="30" y="0"/>
                    </a:lnTo>
                    <a:lnTo>
                      <a:pt x="56" y="2"/>
                    </a:lnTo>
                    <a:lnTo>
                      <a:pt x="93" y="29"/>
                    </a:lnTo>
                    <a:lnTo>
                      <a:pt x="111" y="54"/>
                    </a:lnTo>
                    <a:lnTo>
                      <a:pt x="101" y="125"/>
                    </a:lnTo>
                    <a:lnTo>
                      <a:pt x="89" y="146"/>
                    </a:lnTo>
                    <a:lnTo>
                      <a:pt x="9" y="146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5" name="Freeform 261"/>
              <p:cNvSpPr>
                <a:spLocks/>
              </p:cNvSpPr>
              <p:nvPr/>
            </p:nvSpPr>
            <p:spPr bwMode="auto">
              <a:xfrm>
                <a:off x="4846" y="2011"/>
                <a:ext cx="82" cy="119"/>
              </a:xfrm>
              <a:custGeom>
                <a:avLst/>
                <a:gdLst/>
                <a:ahLst/>
                <a:cxnLst>
                  <a:cxn ang="0">
                    <a:pos x="36" y="2"/>
                  </a:cxn>
                  <a:cxn ang="0">
                    <a:pos x="68" y="23"/>
                  </a:cxn>
                  <a:cxn ang="0">
                    <a:pos x="82" y="43"/>
                  </a:cxn>
                  <a:cxn ang="0">
                    <a:pos x="73" y="107"/>
                  </a:cxn>
                  <a:cxn ang="0">
                    <a:pos x="65" y="119"/>
                  </a:cxn>
                  <a:cxn ang="0">
                    <a:pos x="0" y="119"/>
                  </a:cxn>
                  <a:cxn ang="0">
                    <a:pos x="16" y="84"/>
                  </a:cxn>
                  <a:cxn ang="0">
                    <a:pos x="26" y="0"/>
                  </a:cxn>
                  <a:cxn ang="0">
                    <a:pos x="36" y="2"/>
                  </a:cxn>
                </a:cxnLst>
                <a:rect l="0" t="0" r="r" b="b"/>
                <a:pathLst>
                  <a:path w="82" h="119">
                    <a:moveTo>
                      <a:pt x="36" y="2"/>
                    </a:moveTo>
                    <a:lnTo>
                      <a:pt x="68" y="23"/>
                    </a:lnTo>
                    <a:lnTo>
                      <a:pt x="82" y="43"/>
                    </a:lnTo>
                    <a:lnTo>
                      <a:pt x="73" y="107"/>
                    </a:lnTo>
                    <a:lnTo>
                      <a:pt x="65" y="119"/>
                    </a:lnTo>
                    <a:lnTo>
                      <a:pt x="0" y="119"/>
                    </a:lnTo>
                    <a:lnTo>
                      <a:pt x="16" y="84"/>
                    </a:lnTo>
                    <a:lnTo>
                      <a:pt x="26" y="0"/>
                    </a:lnTo>
                    <a:lnTo>
                      <a:pt x="36" y="2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6" name="Freeform 262"/>
              <p:cNvSpPr>
                <a:spLocks/>
              </p:cNvSpPr>
              <p:nvPr/>
            </p:nvSpPr>
            <p:spPr bwMode="auto">
              <a:xfrm>
                <a:off x="4866" y="2029"/>
                <a:ext cx="47" cy="88"/>
              </a:xfrm>
              <a:custGeom>
                <a:avLst/>
                <a:gdLst/>
                <a:ahLst/>
                <a:cxnLst>
                  <a:cxn ang="0">
                    <a:pos x="40" y="85"/>
                  </a:cxn>
                  <a:cxn ang="0">
                    <a:pos x="37" y="88"/>
                  </a:cxn>
                  <a:cxn ang="0">
                    <a:pos x="0" y="88"/>
                  </a:cxn>
                  <a:cxn ang="0">
                    <a:pos x="9" y="69"/>
                  </a:cxn>
                  <a:cxn ang="0">
                    <a:pos x="17" y="0"/>
                  </a:cxn>
                  <a:cxn ang="0">
                    <a:pos x="39" y="15"/>
                  </a:cxn>
                  <a:cxn ang="0">
                    <a:pos x="47" y="29"/>
                  </a:cxn>
                  <a:cxn ang="0">
                    <a:pos x="40" y="85"/>
                  </a:cxn>
                </a:cxnLst>
                <a:rect l="0" t="0" r="r" b="b"/>
                <a:pathLst>
                  <a:path w="47" h="88">
                    <a:moveTo>
                      <a:pt x="40" y="85"/>
                    </a:moveTo>
                    <a:lnTo>
                      <a:pt x="37" y="88"/>
                    </a:lnTo>
                    <a:lnTo>
                      <a:pt x="0" y="88"/>
                    </a:lnTo>
                    <a:lnTo>
                      <a:pt x="9" y="69"/>
                    </a:lnTo>
                    <a:lnTo>
                      <a:pt x="17" y="0"/>
                    </a:lnTo>
                    <a:lnTo>
                      <a:pt x="39" y="15"/>
                    </a:lnTo>
                    <a:lnTo>
                      <a:pt x="47" y="29"/>
                    </a:lnTo>
                    <a:lnTo>
                      <a:pt x="40" y="85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7" name="Freeform 263"/>
              <p:cNvSpPr>
                <a:spLocks/>
              </p:cNvSpPr>
              <p:nvPr/>
            </p:nvSpPr>
            <p:spPr bwMode="auto">
              <a:xfrm>
                <a:off x="4980" y="2009"/>
                <a:ext cx="100" cy="114"/>
              </a:xfrm>
              <a:custGeom>
                <a:avLst/>
                <a:gdLst/>
                <a:ahLst/>
                <a:cxnLst>
                  <a:cxn ang="0">
                    <a:pos x="100" y="67"/>
                  </a:cxn>
                  <a:cxn ang="0">
                    <a:pos x="100" y="100"/>
                  </a:cxn>
                  <a:cxn ang="0">
                    <a:pos x="78" y="114"/>
                  </a:cxn>
                  <a:cxn ang="0">
                    <a:pos x="53" y="103"/>
                  </a:cxn>
                  <a:cxn ang="0">
                    <a:pos x="0" y="40"/>
                  </a:cxn>
                  <a:cxn ang="0">
                    <a:pos x="15" y="17"/>
                  </a:cxn>
                  <a:cxn ang="0">
                    <a:pos x="40" y="0"/>
                  </a:cxn>
                  <a:cxn ang="0">
                    <a:pos x="62" y="7"/>
                  </a:cxn>
                  <a:cxn ang="0">
                    <a:pos x="100" y="67"/>
                  </a:cxn>
                </a:cxnLst>
                <a:rect l="0" t="0" r="r" b="b"/>
                <a:pathLst>
                  <a:path w="100" h="114">
                    <a:moveTo>
                      <a:pt x="100" y="67"/>
                    </a:moveTo>
                    <a:lnTo>
                      <a:pt x="100" y="100"/>
                    </a:lnTo>
                    <a:lnTo>
                      <a:pt x="78" y="114"/>
                    </a:lnTo>
                    <a:lnTo>
                      <a:pt x="53" y="103"/>
                    </a:lnTo>
                    <a:lnTo>
                      <a:pt x="0" y="40"/>
                    </a:lnTo>
                    <a:lnTo>
                      <a:pt x="15" y="17"/>
                    </a:lnTo>
                    <a:lnTo>
                      <a:pt x="40" y="0"/>
                    </a:lnTo>
                    <a:lnTo>
                      <a:pt x="62" y="7"/>
                    </a:lnTo>
                    <a:lnTo>
                      <a:pt x="100" y="67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8" name="Freeform 264"/>
              <p:cNvSpPr>
                <a:spLocks/>
              </p:cNvSpPr>
              <p:nvPr/>
            </p:nvSpPr>
            <p:spPr bwMode="auto">
              <a:xfrm>
                <a:off x="4997" y="2024"/>
                <a:ext cx="70" cy="85"/>
              </a:xfrm>
              <a:custGeom>
                <a:avLst/>
                <a:gdLst/>
                <a:ahLst/>
                <a:cxnLst>
                  <a:cxn ang="0">
                    <a:pos x="60" y="85"/>
                  </a:cxn>
                  <a:cxn ang="0">
                    <a:pos x="45" y="77"/>
                  </a:cxn>
                  <a:cxn ang="0">
                    <a:pos x="0" y="24"/>
                  </a:cxn>
                  <a:cxn ang="0">
                    <a:pos x="6" y="12"/>
                  </a:cxn>
                  <a:cxn ang="0">
                    <a:pos x="25" y="0"/>
                  </a:cxn>
                  <a:cxn ang="0">
                    <a:pos x="36" y="3"/>
                  </a:cxn>
                  <a:cxn ang="0">
                    <a:pos x="70" y="57"/>
                  </a:cxn>
                  <a:cxn ang="0">
                    <a:pos x="70" y="79"/>
                  </a:cxn>
                  <a:cxn ang="0">
                    <a:pos x="60" y="85"/>
                  </a:cxn>
                </a:cxnLst>
                <a:rect l="0" t="0" r="r" b="b"/>
                <a:pathLst>
                  <a:path w="70" h="85">
                    <a:moveTo>
                      <a:pt x="60" y="85"/>
                    </a:moveTo>
                    <a:lnTo>
                      <a:pt x="45" y="77"/>
                    </a:lnTo>
                    <a:lnTo>
                      <a:pt x="0" y="24"/>
                    </a:lnTo>
                    <a:lnTo>
                      <a:pt x="6" y="12"/>
                    </a:lnTo>
                    <a:lnTo>
                      <a:pt x="25" y="0"/>
                    </a:lnTo>
                    <a:lnTo>
                      <a:pt x="36" y="3"/>
                    </a:lnTo>
                    <a:lnTo>
                      <a:pt x="70" y="57"/>
                    </a:lnTo>
                    <a:lnTo>
                      <a:pt x="70" y="79"/>
                    </a:lnTo>
                    <a:lnTo>
                      <a:pt x="60" y="85"/>
                    </a:lnTo>
                    <a:close/>
                  </a:path>
                </a:pathLst>
              </a:custGeom>
              <a:solidFill>
                <a:srgbClr val="66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9" name="Freeform 265"/>
              <p:cNvSpPr>
                <a:spLocks/>
              </p:cNvSpPr>
              <p:nvPr/>
            </p:nvSpPr>
            <p:spPr bwMode="auto">
              <a:xfrm>
                <a:off x="5013" y="2038"/>
                <a:ext cx="41" cy="5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0" y="0"/>
                  </a:cxn>
                  <a:cxn ang="0">
                    <a:pos x="11" y="0"/>
                  </a:cxn>
                  <a:cxn ang="0">
                    <a:pos x="41" y="46"/>
                  </a:cxn>
                  <a:cxn ang="0">
                    <a:pos x="41" y="55"/>
                  </a:cxn>
                  <a:cxn ang="0">
                    <a:pos x="37" y="52"/>
                  </a:cxn>
                  <a:cxn ang="0">
                    <a:pos x="0" y="9"/>
                  </a:cxn>
                  <a:cxn ang="0">
                    <a:pos x="0" y="7"/>
                  </a:cxn>
                </a:cxnLst>
                <a:rect l="0" t="0" r="r" b="b"/>
                <a:pathLst>
                  <a:path w="41" h="55">
                    <a:moveTo>
                      <a:pt x="0" y="7"/>
                    </a:moveTo>
                    <a:lnTo>
                      <a:pt x="10" y="0"/>
                    </a:lnTo>
                    <a:lnTo>
                      <a:pt x="11" y="0"/>
                    </a:lnTo>
                    <a:lnTo>
                      <a:pt x="41" y="46"/>
                    </a:lnTo>
                    <a:lnTo>
                      <a:pt x="41" y="55"/>
                    </a:lnTo>
                    <a:lnTo>
                      <a:pt x="37" y="52"/>
                    </a:lnTo>
                    <a:lnTo>
                      <a:pt x="0" y="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0" name="Freeform 266"/>
              <p:cNvSpPr>
                <a:spLocks/>
              </p:cNvSpPr>
              <p:nvPr/>
            </p:nvSpPr>
            <p:spPr bwMode="auto">
              <a:xfrm>
                <a:off x="4351" y="2016"/>
                <a:ext cx="184" cy="115"/>
              </a:xfrm>
              <a:custGeom>
                <a:avLst/>
                <a:gdLst/>
                <a:ahLst/>
                <a:cxnLst>
                  <a:cxn ang="0">
                    <a:pos x="169" y="35"/>
                  </a:cxn>
                  <a:cxn ang="0">
                    <a:pos x="184" y="85"/>
                  </a:cxn>
                  <a:cxn ang="0">
                    <a:pos x="179" y="104"/>
                  </a:cxn>
                  <a:cxn ang="0">
                    <a:pos x="162" y="115"/>
                  </a:cxn>
                  <a:cxn ang="0">
                    <a:pos x="65" y="107"/>
                  </a:cxn>
                  <a:cxn ang="0">
                    <a:pos x="54" y="101"/>
                  </a:cxn>
                  <a:cxn ang="0">
                    <a:pos x="3" y="93"/>
                  </a:cxn>
                  <a:cxn ang="0">
                    <a:pos x="0" y="76"/>
                  </a:cxn>
                  <a:cxn ang="0">
                    <a:pos x="0" y="65"/>
                  </a:cxn>
                  <a:cxn ang="0">
                    <a:pos x="43" y="25"/>
                  </a:cxn>
                  <a:cxn ang="0">
                    <a:pos x="119" y="0"/>
                  </a:cxn>
                  <a:cxn ang="0">
                    <a:pos x="136" y="0"/>
                  </a:cxn>
                  <a:cxn ang="0">
                    <a:pos x="169" y="35"/>
                  </a:cxn>
                </a:cxnLst>
                <a:rect l="0" t="0" r="r" b="b"/>
                <a:pathLst>
                  <a:path w="184" h="115">
                    <a:moveTo>
                      <a:pt x="169" y="35"/>
                    </a:moveTo>
                    <a:lnTo>
                      <a:pt x="184" y="85"/>
                    </a:lnTo>
                    <a:lnTo>
                      <a:pt x="179" y="104"/>
                    </a:lnTo>
                    <a:lnTo>
                      <a:pt x="162" y="115"/>
                    </a:lnTo>
                    <a:lnTo>
                      <a:pt x="65" y="107"/>
                    </a:lnTo>
                    <a:lnTo>
                      <a:pt x="54" y="101"/>
                    </a:lnTo>
                    <a:lnTo>
                      <a:pt x="3" y="93"/>
                    </a:lnTo>
                    <a:lnTo>
                      <a:pt x="0" y="76"/>
                    </a:lnTo>
                    <a:lnTo>
                      <a:pt x="0" y="65"/>
                    </a:lnTo>
                    <a:lnTo>
                      <a:pt x="43" y="25"/>
                    </a:lnTo>
                    <a:lnTo>
                      <a:pt x="119" y="0"/>
                    </a:lnTo>
                    <a:lnTo>
                      <a:pt x="136" y="0"/>
                    </a:lnTo>
                    <a:lnTo>
                      <a:pt x="169" y="35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1" name="Freeform 267"/>
              <p:cNvSpPr>
                <a:spLocks/>
              </p:cNvSpPr>
              <p:nvPr/>
            </p:nvSpPr>
            <p:spPr bwMode="auto">
              <a:xfrm>
                <a:off x="4364" y="2029"/>
                <a:ext cx="157" cy="88"/>
              </a:xfrm>
              <a:custGeom>
                <a:avLst/>
                <a:gdLst/>
                <a:ahLst/>
                <a:cxnLst>
                  <a:cxn ang="0">
                    <a:pos x="155" y="82"/>
                  </a:cxn>
                  <a:cxn ang="0">
                    <a:pos x="145" y="88"/>
                  </a:cxn>
                  <a:cxn ang="0">
                    <a:pos x="56" y="81"/>
                  </a:cxn>
                  <a:cxn ang="0">
                    <a:pos x="45" y="75"/>
                  </a:cxn>
                  <a:cxn ang="0">
                    <a:pos x="1" y="69"/>
                  </a:cxn>
                  <a:cxn ang="0">
                    <a:pos x="0" y="61"/>
                  </a:cxn>
                  <a:cxn ang="0">
                    <a:pos x="0" y="57"/>
                  </a:cxn>
                  <a:cxn ang="0">
                    <a:pos x="38" y="24"/>
                  </a:cxn>
                  <a:cxn ang="0">
                    <a:pos x="108" y="0"/>
                  </a:cxn>
                  <a:cxn ang="0">
                    <a:pos x="118" y="0"/>
                  </a:cxn>
                  <a:cxn ang="0">
                    <a:pos x="144" y="29"/>
                  </a:cxn>
                  <a:cxn ang="0">
                    <a:pos x="157" y="74"/>
                  </a:cxn>
                  <a:cxn ang="0">
                    <a:pos x="155" y="82"/>
                  </a:cxn>
                </a:cxnLst>
                <a:rect l="0" t="0" r="r" b="b"/>
                <a:pathLst>
                  <a:path w="157" h="88">
                    <a:moveTo>
                      <a:pt x="155" y="82"/>
                    </a:moveTo>
                    <a:lnTo>
                      <a:pt x="145" y="88"/>
                    </a:lnTo>
                    <a:lnTo>
                      <a:pt x="56" y="81"/>
                    </a:lnTo>
                    <a:lnTo>
                      <a:pt x="45" y="75"/>
                    </a:lnTo>
                    <a:lnTo>
                      <a:pt x="1" y="69"/>
                    </a:lnTo>
                    <a:lnTo>
                      <a:pt x="0" y="61"/>
                    </a:lnTo>
                    <a:lnTo>
                      <a:pt x="0" y="57"/>
                    </a:lnTo>
                    <a:lnTo>
                      <a:pt x="38" y="24"/>
                    </a:lnTo>
                    <a:lnTo>
                      <a:pt x="108" y="0"/>
                    </a:lnTo>
                    <a:lnTo>
                      <a:pt x="118" y="0"/>
                    </a:lnTo>
                    <a:lnTo>
                      <a:pt x="144" y="29"/>
                    </a:lnTo>
                    <a:lnTo>
                      <a:pt x="157" y="74"/>
                    </a:lnTo>
                    <a:lnTo>
                      <a:pt x="155" y="82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2" name="Freeform 268"/>
              <p:cNvSpPr>
                <a:spLocks/>
              </p:cNvSpPr>
              <p:nvPr/>
            </p:nvSpPr>
            <p:spPr bwMode="auto">
              <a:xfrm>
                <a:off x="4383" y="2042"/>
                <a:ext cx="124" cy="62"/>
              </a:xfrm>
              <a:custGeom>
                <a:avLst/>
                <a:gdLst/>
                <a:ahLst/>
                <a:cxnLst>
                  <a:cxn ang="0">
                    <a:pos x="25" y="22"/>
                  </a:cxn>
                  <a:cxn ang="0">
                    <a:pos x="91" y="0"/>
                  </a:cxn>
                  <a:cxn ang="0">
                    <a:pos x="92" y="0"/>
                  </a:cxn>
                  <a:cxn ang="0">
                    <a:pos x="113" y="22"/>
                  </a:cxn>
                  <a:cxn ang="0">
                    <a:pos x="124" y="61"/>
                  </a:cxn>
                  <a:cxn ang="0">
                    <a:pos x="124" y="61"/>
                  </a:cxn>
                  <a:cxn ang="0">
                    <a:pos x="123" y="62"/>
                  </a:cxn>
                  <a:cxn ang="0">
                    <a:pos x="42" y="56"/>
                  </a:cxn>
                  <a:cxn ang="0">
                    <a:pos x="31" y="50"/>
                  </a:cxn>
                  <a:cxn ang="0">
                    <a:pos x="0" y="45"/>
                  </a:cxn>
                  <a:cxn ang="0">
                    <a:pos x="25" y="22"/>
                  </a:cxn>
                </a:cxnLst>
                <a:rect l="0" t="0" r="r" b="b"/>
                <a:pathLst>
                  <a:path w="124" h="62">
                    <a:moveTo>
                      <a:pt x="25" y="22"/>
                    </a:moveTo>
                    <a:lnTo>
                      <a:pt x="91" y="0"/>
                    </a:lnTo>
                    <a:lnTo>
                      <a:pt x="92" y="0"/>
                    </a:lnTo>
                    <a:lnTo>
                      <a:pt x="113" y="22"/>
                    </a:lnTo>
                    <a:lnTo>
                      <a:pt x="124" y="61"/>
                    </a:lnTo>
                    <a:lnTo>
                      <a:pt x="124" y="61"/>
                    </a:lnTo>
                    <a:lnTo>
                      <a:pt x="123" y="62"/>
                    </a:lnTo>
                    <a:lnTo>
                      <a:pt x="42" y="56"/>
                    </a:lnTo>
                    <a:lnTo>
                      <a:pt x="31" y="50"/>
                    </a:lnTo>
                    <a:lnTo>
                      <a:pt x="0" y="45"/>
                    </a:lnTo>
                    <a:lnTo>
                      <a:pt x="25" y="22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3" name="Freeform 269"/>
              <p:cNvSpPr>
                <a:spLocks/>
              </p:cNvSpPr>
              <p:nvPr/>
            </p:nvSpPr>
            <p:spPr bwMode="auto">
              <a:xfrm>
                <a:off x="4413" y="2058"/>
                <a:ext cx="76" cy="31"/>
              </a:xfrm>
              <a:custGeom>
                <a:avLst/>
                <a:gdLst/>
                <a:ahLst/>
                <a:cxnLst>
                  <a:cxn ang="0">
                    <a:pos x="2" y="18"/>
                  </a:cxn>
                  <a:cxn ang="0">
                    <a:pos x="59" y="0"/>
                  </a:cxn>
                  <a:cxn ang="0">
                    <a:pos x="72" y="14"/>
                  </a:cxn>
                  <a:cxn ang="0">
                    <a:pos x="76" y="31"/>
                  </a:cxn>
                  <a:cxn ang="0">
                    <a:pos x="16" y="27"/>
                  </a:cxn>
                  <a:cxn ang="0">
                    <a:pos x="6" y="20"/>
                  </a:cxn>
                  <a:cxn ang="0">
                    <a:pos x="0" y="19"/>
                  </a:cxn>
                  <a:cxn ang="0">
                    <a:pos x="2" y="18"/>
                  </a:cxn>
                </a:cxnLst>
                <a:rect l="0" t="0" r="r" b="b"/>
                <a:pathLst>
                  <a:path w="76" h="31">
                    <a:moveTo>
                      <a:pt x="2" y="18"/>
                    </a:moveTo>
                    <a:lnTo>
                      <a:pt x="59" y="0"/>
                    </a:lnTo>
                    <a:lnTo>
                      <a:pt x="72" y="14"/>
                    </a:lnTo>
                    <a:lnTo>
                      <a:pt x="76" y="31"/>
                    </a:lnTo>
                    <a:lnTo>
                      <a:pt x="16" y="27"/>
                    </a:lnTo>
                    <a:lnTo>
                      <a:pt x="6" y="20"/>
                    </a:lnTo>
                    <a:lnTo>
                      <a:pt x="0" y="19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4" name="Freeform 270"/>
              <p:cNvSpPr>
                <a:spLocks/>
              </p:cNvSpPr>
              <p:nvPr/>
            </p:nvSpPr>
            <p:spPr bwMode="auto">
              <a:xfrm>
                <a:off x="4082" y="2044"/>
                <a:ext cx="1110" cy="248"/>
              </a:xfrm>
              <a:custGeom>
                <a:avLst/>
                <a:gdLst/>
                <a:ahLst/>
                <a:cxnLst>
                  <a:cxn ang="0">
                    <a:pos x="71" y="40"/>
                  </a:cxn>
                  <a:cxn ang="0">
                    <a:pos x="119" y="83"/>
                  </a:cxn>
                  <a:cxn ang="0">
                    <a:pos x="226" y="105"/>
                  </a:cxn>
                  <a:cxn ang="0">
                    <a:pos x="247" y="101"/>
                  </a:cxn>
                  <a:cxn ang="0">
                    <a:pos x="283" y="130"/>
                  </a:cxn>
                  <a:cxn ang="0">
                    <a:pos x="423" y="176"/>
                  </a:cxn>
                  <a:cxn ang="0">
                    <a:pos x="434" y="184"/>
                  </a:cxn>
                  <a:cxn ang="0">
                    <a:pos x="473" y="184"/>
                  </a:cxn>
                  <a:cxn ang="0">
                    <a:pos x="514" y="195"/>
                  </a:cxn>
                  <a:cxn ang="0">
                    <a:pos x="571" y="191"/>
                  </a:cxn>
                  <a:cxn ang="0">
                    <a:pos x="589" y="176"/>
                  </a:cxn>
                  <a:cxn ang="0">
                    <a:pos x="596" y="191"/>
                  </a:cxn>
                  <a:cxn ang="0">
                    <a:pos x="628" y="209"/>
                  </a:cxn>
                  <a:cxn ang="0">
                    <a:pos x="704" y="206"/>
                  </a:cxn>
                  <a:cxn ang="0">
                    <a:pos x="711" y="195"/>
                  </a:cxn>
                  <a:cxn ang="0">
                    <a:pos x="819" y="191"/>
                  </a:cxn>
                  <a:cxn ang="0">
                    <a:pos x="848" y="173"/>
                  </a:cxn>
                  <a:cxn ang="0">
                    <a:pos x="1006" y="149"/>
                  </a:cxn>
                  <a:cxn ang="0">
                    <a:pos x="1042" y="123"/>
                  </a:cxn>
                  <a:cxn ang="0">
                    <a:pos x="1056" y="101"/>
                  </a:cxn>
                  <a:cxn ang="0">
                    <a:pos x="1056" y="87"/>
                  </a:cxn>
                  <a:cxn ang="0">
                    <a:pos x="1082" y="76"/>
                  </a:cxn>
                  <a:cxn ang="0">
                    <a:pos x="1110" y="76"/>
                  </a:cxn>
                  <a:cxn ang="0">
                    <a:pos x="1099" y="137"/>
                  </a:cxn>
                  <a:cxn ang="0">
                    <a:pos x="1088" y="158"/>
                  </a:cxn>
                  <a:cxn ang="0">
                    <a:pos x="1042" y="187"/>
                  </a:cxn>
                  <a:cxn ang="0">
                    <a:pos x="944" y="173"/>
                  </a:cxn>
                  <a:cxn ang="0">
                    <a:pos x="884" y="180"/>
                  </a:cxn>
                  <a:cxn ang="0">
                    <a:pos x="808" y="227"/>
                  </a:cxn>
                  <a:cxn ang="0">
                    <a:pos x="765" y="238"/>
                  </a:cxn>
                  <a:cxn ang="0">
                    <a:pos x="718" y="248"/>
                  </a:cxn>
                  <a:cxn ang="0">
                    <a:pos x="664" y="248"/>
                  </a:cxn>
                  <a:cxn ang="0">
                    <a:pos x="546" y="242"/>
                  </a:cxn>
                  <a:cxn ang="0">
                    <a:pos x="524" y="238"/>
                  </a:cxn>
                  <a:cxn ang="0">
                    <a:pos x="492" y="223"/>
                  </a:cxn>
                  <a:cxn ang="0">
                    <a:pos x="445" y="220"/>
                  </a:cxn>
                  <a:cxn ang="0">
                    <a:pos x="377" y="195"/>
                  </a:cxn>
                  <a:cxn ang="0">
                    <a:pos x="294" y="155"/>
                  </a:cxn>
                  <a:cxn ang="0">
                    <a:pos x="151" y="151"/>
                  </a:cxn>
                  <a:cxn ang="0">
                    <a:pos x="133" y="137"/>
                  </a:cxn>
                  <a:cxn ang="0">
                    <a:pos x="89" y="126"/>
                  </a:cxn>
                  <a:cxn ang="0">
                    <a:pos x="11" y="43"/>
                  </a:cxn>
                  <a:cxn ang="0">
                    <a:pos x="0" y="22"/>
                  </a:cxn>
                  <a:cxn ang="0">
                    <a:pos x="0" y="18"/>
                  </a:cxn>
                  <a:cxn ang="0">
                    <a:pos x="43" y="0"/>
                  </a:cxn>
                  <a:cxn ang="0">
                    <a:pos x="64" y="0"/>
                  </a:cxn>
                  <a:cxn ang="0">
                    <a:pos x="71" y="40"/>
                  </a:cxn>
                </a:cxnLst>
                <a:rect l="0" t="0" r="r" b="b"/>
                <a:pathLst>
                  <a:path w="1110" h="248">
                    <a:moveTo>
                      <a:pt x="71" y="40"/>
                    </a:moveTo>
                    <a:lnTo>
                      <a:pt x="119" y="83"/>
                    </a:lnTo>
                    <a:lnTo>
                      <a:pt x="226" y="105"/>
                    </a:lnTo>
                    <a:lnTo>
                      <a:pt x="247" y="101"/>
                    </a:lnTo>
                    <a:lnTo>
                      <a:pt x="283" y="130"/>
                    </a:lnTo>
                    <a:lnTo>
                      <a:pt x="423" y="176"/>
                    </a:lnTo>
                    <a:lnTo>
                      <a:pt x="434" y="184"/>
                    </a:lnTo>
                    <a:lnTo>
                      <a:pt x="473" y="184"/>
                    </a:lnTo>
                    <a:lnTo>
                      <a:pt x="514" y="195"/>
                    </a:lnTo>
                    <a:lnTo>
                      <a:pt x="571" y="191"/>
                    </a:lnTo>
                    <a:lnTo>
                      <a:pt x="589" y="176"/>
                    </a:lnTo>
                    <a:lnTo>
                      <a:pt x="596" y="191"/>
                    </a:lnTo>
                    <a:lnTo>
                      <a:pt x="628" y="209"/>
                    </a:lnTo>
                    <a:lnTo>
                      <a:pt x="704" y="206"/>
                    </a:lnTo>
                    <a:lnTo>
                      <a:pt x="711" y="195"/>
                    </a:lnTo>
                    <a:lnTo>
                      <a:pt x="819" y="191"/>
                    </a:lnTo>
                    <a:lnTo>
                      <a:pt x="848" y="173"/>
                    </a:lnTo>
                    <a:lnTo>
                      <a:pt x="1006" y="149"/>
                    </a:lnTo>
                    <a:lnTo>
                      <a:pt x="1042" y="123"/>
                    </a:lnTo>
                    <a:lnTo>
                      <a:pt x="1056" y="101"/>
                    </a:lnTo>
                    <a:lnTo>
                      <a:pt x="1056" y="87"/>
                    </a:lnTo>
                    <a:lnTo>
                      <a:pt x="1082" y="76"/>
                    </a:lnTo>
                    <a:lnTo>
                      <a:pt x="1110" y="76"/>
                    </a:lnTo>
                    <a:lnTo>
                      <a:pt x="1099" y="137"/>
                    </a:lnTo>
                    <a:lnTo>
                      <a:pt x="1088" y="158"/>
                    </a:lnTo>
                    <a:lnTo>
                      <a:pt x="1042" y="187"/>
                    </a:lnTo>
                    <a:lnTo>
                      <a:pt x="944" y="173"/>
                    </a:lnTo>
                    <a:lnTo>
                      <a:pt x="884" y="180"/>
                    </a:lnTo>
                    <a:lnTo>
                      <a:pt x="808" y="227"/>
                    </a:lnTo>
                    <a:lnTo>
                      <a:pt x="765" y="238"/>
                    </a:lnTo>
                    <a:lnTo>
                      <a:pt x="718" y="248"/>
                    </a:lnTo>
                    <a:lnTo>
                      <a:pt x="664" y="248"/>
                    </a:lnTo>
                    <a:lnTo>
                      <a:pt x="546" y="242"/>
                    </a:lnTo>
                    <a:lnTo>
                      <a:pt x="524" y="238"/>
                    </a:lnTo>
                    <a:lnTo>
                      <a:pt x="492" y="223"/>
                    </a:lnTo>
                    <a:lnTo>
                      <a:pt x="445" y="220"/>
                    </a:lnTo>
                    <a:lnTo>
                      <a:pt x="377" y="195"/>
                    </a:lnTo>
                    <a:lnTo>
                      <a:pt x="294" y="155"/>
                    </a:lnTo>
                    <a:lnTo>
                      <a:pt x="151" y="151"/>
                    </a:lnTo>
                    <a:lnTo>
                      <a:pt x="133" y="137"/>
                    </a:lnTo>
                    <a:lnTo>
                      <a:pt x="89" y="126"/>
                    </a:lnTo>
                    <a:lnTo>
                      <a:pt x="11" y="43"/>
                    </a:lnTo>
                    <a:lnTo>
                      <a:pt x="0" y="22"/>
                    </a:lnTo>
                    <a:lnTo>
                      <a:pt x="0" y="18"/>
                    </a:lnTo>
                    <a:lnTo>
                      <a:pt x="43" y="0"/>
                    </a:lnTo>
                    <a:lnTo>
                      <a:pt x="64" y="0"/>
                    </a:lnTo>
                    <a:lnTo>
                      <a:pt x="71" y="40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5" name="Freeform 271"/>
              <p:cNvSpPr>
                <a:spLocks noEditPoints="1"/>
              </p:cNvSpPr>
              <p:nvPr/>
            </p:nvSpPr>
            <p:spPr bwMode="auto">
              <a:xfrm>
                <a:off x="4093" y="2054"/>
                <a:ext cx="1087" cy="229"/>
              </a:xfrm>
              <a:custGeom>
                <a:avLst/>
                <a:gdLst/>
                <a:ahLst/>
                <a:cxnLst>
                  <a:cxn ang="0">
                    <a:pos x="949" y="155"/>
                  </a:cxn>
                  <a:cxn ang="0">
                    <a:pos x="998" y="147"/>
                  </a:cxn>
                  <a:cxn ang="0">
                    <a:pos x="1038" y="120"/>
                  </a:cxn>
                  <a:cxn ang="0">
                    <a:pos x="1055" y="94"/>
                  </a:cxn>
                  <a:cxn ang="0">
                    <a:pos x="1055" y="84"/>
                  </a:cxn>
                  <a:cxn ang="0">
                    <a:pos x="1073" y="76"/>
                  </a:cxn>
                  <a:cxn ang="0">
                    <a:pos x="1087" y="76"/>
                  </a:cxn>
                  <a:cxn ang="0">
                    <a:pos x="1078" y="124"/>
                  </a:cxn>
                  <a:cxn ang="0">
                    <a:pos x="1070" y="141"/>
                  </a:cxn>
                  <a:cxn ang="0">
                    <a:pos x="1029" y="167"/>
                  </a:cxn>
                  <a:cxn ang="0">
                    <a:pos x="949" y="155"/>
                  </a:cxn>
                  <a:cxn ang="0">
                    <a:pos x="853" y="170"/>
                  </a:cxn>
                  <a:cxn ang="0">
                    <a:pos x="794" y="208"/>
                  </a:cxn>
                  <a:cxn ang="0">
                    <a:pos x="752" y="218"/>
                  </a:cxn>
                  <a:cxn ang="0">
                    <a:pos x="706" y="229"/>
                  </a:cxn>
                  <a:cxn ang="0">
                    <a:pos x="653" y="229"/>
                  </a:cxn>
                  <a:cxn ang="0">
                    <a:pos x="536" y="222"/>
                  </a:cxn>
                  <a:cxn ang="0">
                    <a:pos x="516" y="218"/>
                  </a:cxn>
                  <a:cxn ang="0">
                    <a:pos x="483" y="203"/>
                  </a:cxn>
                  <a:cxn ang="0">
                    <a:pos x="436" y="200"/>
                  </a:cxn>
                  <a:cxn ang="0">
                    <a:pos x="370" y="175"/>
                  </a:cxn>
                  <a:cxn ang="0">
                    <a:pos x="286" y="135"/>
                  </a:cxn>
                  <a:cxn ang="0">
                    <a:pos x="143" y="131"/>
                  </a:cxn>
                  <a:cxn ang="0">
                    <a:pos x="126" y="118"/>
                  </a:cxn>
                  <a:cxn ang="0">
                    <a:pos x="84" y="107"/>
                  </a:cxn>
                  <a:cxn ang="0">
                    <a:pos x="8" y="28"/>
                  </a:cxn>
                  <a:cxn ang="0">
                    <a:pos x="0" y="15"/>
                  </a:cxn>
                  <a:cxn ang="0">
                    <a:pos x="34" y="0"/>
                  </a:cxn>
                  <a:cxn ang="0">
                    <a:pos x="45" y="0"/>
                  </a:cxn>
                  <a:cxn ang="0">
                    <a:pos x="51" y="35"/>
                  </a:cxn>
                  <a:cxn ang="0">
                    <a:pos x="102" y="81"/>
                  </a:cxn>
                  <a:cxn ang="0">
                    <a:pos x="215" y="105"/>
                  </a:cxn>
                  <a:cxn ang="0">
                    <a:pos x="234" y="101"/>
                  </a:cxn>
                  <a:cxn ang="0">
                    <a:pos x="268" y="129"/>
                  </a:cxn>
                  <a:cxn ang="0">
                    <a:pos x="407" y="175"/>
                  </a:cxn>
                  <a:cxn ang="0">
                    <a:pos x="421" y="184"/>
                  </a:cxn>
                  <a:cxn ang="0">
                    <a:pos x="461" y="184"/>
                  </a:cxn>
                  <a:cxn ang="0">
                    <a:pos x="502" y="195"/>
                  </a:cxn>
                  <a:cxn ang="0">
                    <a:pos x="563" y="191"/>
                  </a:cxn>
                  <a:cxn ang="0">
                    <a:pos x="574" y="182"/>
                  </a:cxn>
                  <a:cxn ang="0">
                    <a:pos x="578" y="188"/>
                  </a:cxn>
                  <a:cxn ang="0">
                    <a:pos x="615" y="209"/>
                  </a:cxn>
                  <a:cxn ang="0">
                    <a:pos x="698" y="206"/>
                  </a:cxn>
                  <a:cxn ang="0">
                    <a:pos x="705" y="195"/>
                  </a:cxn>
                  <a:cxn ang="0">
                    <a:pos x="810" y="191"/>
                  </a:cxn>
                  <a:cxn ang="0">
                    <a:pos x="840" y="173"/>
                  </a:cxn>
                  <a:cxn ang="0">
                    <a:pos x="853" y="170"/>
                  </a:cxn>
                </a:cxnLst>
                <a:rect l="0" t="0" r="r" b="b"/>
                <a:pathLst>
                  <a:path w="1087" h="229">
                    <a:moveTo>
                      <a:pt x="949" y="155"/>
                    </a:moveTo>
                    <a:lnTo>
                      <a:pt x="998" y="147"/>
                    </a:lnTo>
                    <a:lnTo>
                      <a:pt x="1038" y="120"/>
                    </a:lnTo>
                    <a:lnTo>
                      <a:pt x="1055" y="94"/>
                    </a:lnTo>
                    <a:lnTo>
                      <a:pt x="1055" y="84"/>
                    </a:lnTo>
                    <a:lnTo>
                      <a:pt x="1073" y="76"/>
                    </a:lnTo>
                    <a:lnTo>
                      <a:pt x="1087" y="76"/>
                    </a:lnTo>
                    <a:lnTo>
                      <a:pt x="1078" y="124"/>
                    </a:lnTo>
                    <a:lnTo>
                      <a:pt x="1070" y="141"/>
                    </a:lnTo>
                    <a:lnTo>
                      <a:pt x="1029" y="167"/>
                    </a:lnTo>
                    <a:lnTo>
                      <a:pt x="949" y="155"/>
                    </a:lnTo>
                    <a:close/>
                    <a:moveTo>
                      <a:pt x="853" y="170"/>
                    </a:moveTo>
                    <a:lnTo>
                      <a:pt x="794" y="208"/>
                    </a:lnTo>
                    <a:lnTo>
                      <a:pt x="752" y="218"/>
                    </a:lnTo>
                    <a:lnTo>
                      <a:pt x="706" y="229"/>
                    </a:lnTo>
                    <a:lnTo>
                      <a:pt x="653" y="229"/>
                    </a:lnTo>
                    <a:lnTo>
                      <a:pt x="536" y="222"/>
                    </a:lnTo>
                    <a:lnTo>
                      <a:pt x="516" y="218"/>
                    </a:lnTo>
                    <a:lnTo>
                      <a:pt x="483" y="203"/>
                    </a:lnTo>
                    <a:lnTo>
                      <a:pt x="436" y="200"/>
                    </a:lnTo>
                    <a:lnTo>
                      <a:pt x="370" y="175"/>
                    </a:lnTo>
                    <a:lnTo>
                      <a:pt x="286" y="135"/>
                    </a:lnTo>
                    <a:lnTo>
                      <a:pt x="143" y="131"/>
                    </a:lnTo>
                    <a:lnTo>
                      <a:pt x="126" y="118"/>
                    </a:lnTo>
                    <a:lnTo>
                      <a:pt x="84" y="107"/>
                    </a:lnTo>
                    <a:lnTo>
                      <a:pt x="8" y="28"/>
                    </a:lnTo>
                    <a:lnTo>
                      <a:pt x="0" y="15"/>
                    </a:lnTo>
                    <a:lnTo>
                      <a:pt x="34" y="0"/>
                    </a:lnTo>
                    <a:lnTo>
                      <a:pt x="45" y="0"/>
                    </a:lnTo>
                    <a:lnTo>
                      <a:pt x="51" y="35"/>
                    </a:lnTo>
                    <a:lnTo>
                      <a:pt x="102" y="81"/>
                    </a:lnTo>
                    <a:lnTo>
                      <a:pt x="215" y="105"/>
                    </a:lnTo>
                    <a:lnTo>
                      <a:pt x="234" y="101"/>
                    </a:lnTo>
                    <a:lnTo>
                      <a:pt x="268" y="129"/>
                    </a:lnTo>
                    <a:lnTo>
                      <a:pt x="407" y="175"/>
                    </a:lnTo>
                    <a:lnTo>
                      <a:pt x="421" y="184"/>
                    </a:lnTo>
                    <a:lnTo>
                      <a:pt x="461" y="184"/>
                    </a:lnTo>
                    <a:lnTo>
                      <a:pt x="502" y="195"/>
                    </a:lnTo>
                    <a:lnTo>
                      <a:pt x="563" y="191"/>
                    </a:lnTo>
                    <a:lnTo>
                      <a:pt x="574" y="182"/>
                    </a:lnTo>
                    <a:lnTo>
                      <a:pt x="578" y="188"/>
                    </a:lnTo>
                    <a:lnTo>
                      <a:pt x="615" y="209"/>
                    </a:lnTo>
                    <a:lnTo>
                      <a:pt x="698" y="206"/>
                    </a:lnTo>
                    <a:lnTo>
                      <a:pt x="705" y="195"/>
                    </a:lnTo>
                    <a:lnTo>
                      <a:pt x="810" y="191"/>
                    </a:lnTo>
                    <a:lnTo>
                      <a:pt x="840" y="173"/>
                    </a:lnTo>
                    <a:lnTo>
                      <a:pt x="853" y="170"/>
                    </a:lnTo>
                    <a:close/>
                  </a:path>
                </a:pathLst>
              </a:custGeom>
              <a:solidFill>
                <a:srgbClr val="66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6" name="Freeform 272"/>
              <p:cNvSpPr>
                <a:spLocks noEditPoints="1"/>
              </p:cNvSpPr>
              <p:nvPr/>
            </p:nvSpPr>
            <p:spPr bwMode="auto">
              <a:xfrm>
                <a:off x="4107" y="2064"/>
                <a:ext cx="1062" cy="209"/>
              </a:xfrm>
              <a:custGeom>
                <a:avLst/>
                <a:gdLst/>
                <a:ahLst/>
                <a:cxnLst>
                  <a:cxn ang="0">
                    <a:pos x="1051" y="79"/>
                  </a:cxn>
                  <a:cxn ang="0">
                    <a:pos x="1060" y="76"/>
                  </a:cxn>
                  <a:cxn ang="0">
                    <a:pos x="1062" y="76"/>
                  </a:cxn>
                  <a:cxn ang="0">
                    <a:pos x="1056" y="111"/>
                  </a:cxn>
                  <a:cxn ang="0">
                    <a:pos x="1048" y="124"/>
                  </a:cxn>
                  <a:cxn ang="0">
                    <a:pos x="1013" y="147"/>
                  </a:cxn>
                  <a:cxn ang="0">
                    <a:pos x="993" y="144"/>
                  </a:cxn>
                  <a:cxn ang="0">
                    <a:pos x="1031" y="117"/>
                  </a:cxn>
                  <a:cxn ang="0">
                    <a:pos x="1051" y="87"/>
                  </a:cxn>
                  <a:cxn ang="0">
                    <a:pos x="1051" y="79"/>
                  </a:cxn>
                  <a:cxn ang="0">
                    <a:pos x="232" y="114"/>
                  </a:cxn>
                  <a:cxn ang="0">
                    <a:pos x="132" y="112"/>
                  </a:cxn>
                  <a:cxn ang="0">
                    <a:pos x="117" y="99"/>
                  </a:cxn>
                  <a:cxn ang="0">
                    <a:pos x="75" y="88"/>
                  </a:cxn>
                  <a:cxn ang="0">
                    <a:pos x="1" y="12"/>
                  </a:cxn>
                  <a:cxn ang="0">
                    <a:pos x="0" y="9"/>
                  </a:cxn>
                  <a:cxn ang="0">
                    <a:pos x="22" y="0"/>
                  </a:cxn>
                  <a:cxn ang="0">
                    <a:pos x="22" y="0"/>
                  </a:cxn>
                  <a:cxn ang="0">
                    <a:pos x="28" y="31"/>
                  </a:cxn>
                  <a:cxn ang="0">
                    <a:pos x="84" y="81"/>
                  </a:cxn>
                  <a:cxn ang="0">
                    <a:pos x="201" y="104"/>
                  </a:cxn>
                  <a:cxn ang="0">
                    <a:pos x="217" y="102"/>
                  </a:cxn>
                  <a:cxn ang="0">
                    <a:pos x="232" y="114"/>
                  </a:cxn>
                  <a:cxn ang="0">
                    <a:pos x="494" y="194"/>
                  </a:cxn>
                  <a:cxn ang="0">
                    <a:pos x="554" y="191"/>
                  </a:cxn>
                  <a:cxn ang="0">
                    <a:pos x="558" y="187"/>
                  </a:cxn>
                  <a:cxn ang="0">
                    <a:pos x="594" y="207"/>
                  </a:cxn>
                  <a:cxn ang="0">
                    <a:pos x="523" y="202"/>
                  </a:cxn>
                  <a:cxn ang="0">
                    <a:pos x="504" y="199"/>
                  </a:cxn>
                  <a:cxn ang="0">
                    <a:pos x="494" y="194"/>
                  </a:cxn>
                  <a:cxn ang="0">
                    <a:pos x="620" y="208"/>
                  </a:cxn>
                  <a:cxn ang="0">
                    <a:pos x="690" y="204"/>
                  </a:cxn>
                  <a:cxn ang="0">
                    <a:pos x="697" y="193"/>
                  </a:cxn>
                  <a:cxn ang="0">
                    <a:pos x="760" y="192"/>
                  </a:cxn>
                  <a:cxn ang="0">
                    <a:pos x="736" y="199"/>
                  </a:cxn>
                  <a:cxn ang="0">
                    <a:pos x="691" y="209"/>
                  </a:cxn>
                  <a:cxn ang="0">
                    <a:pos x="641" y="209"/>
                  </a:cxn>
                  <a:cxn ang="0">
                    <a:pos x="620" y="208"/>
                  </a:cxn>
                </a:cxnLst>
                <a:rect l="0" t="0" r="r" b="b"/>
                <a:pathLst>
                  <a:path w="1062" h="209">
                    <a:moveTo>
                      <a:pt x="1051" y="79"/>
                    </a:moveTo>
                    <a:lnTo>
                      <a:pt x="1060" y="76"/>
                    </a:lnTo>
                    <a:lnTo>
                      <a:pt x="1062" y="76"/>
                    </a:lnTo>
                    <a:lnTo>
                      <a:pt x="1056" y="111"/>
                    </a:lnTo>
                    <a:lnTo>
                      <a:pt x="1048" y="124"/>
                    </a:lnTo>
                    <a:lnTo>
                      <a:pt x="1013" y="147"/>
                    </a:lnTo>
                    <a:lnTo>
                      <a:pt x="993" y="144"/>
                    </a:lnTo>
                    <a:lnTo>
                      <a:pt x="1031" y="117"/>
                    </a:lnTo>
                    <a:lnTo>
                      <a:pt x="1051" y="87"/>
                    </a:lnTo>
                    <a:lnTo>
                      <a:pt x="1051" y="79"/>
                    </a:lnTo>
                    <a:close/>
                    <a:moveTo>
                      <a:pt x="232" y="114"/>
                    </a:moveTo>
                    <a:lnTo>
                      <a:pt x="132" y="112"/>
                    </a:lnTo>
                    <a:lnTo>
                      <a:pt x="117" y="99"/>
                    </a:lnTo>
                    <a:lnTo>
                      <a:pt x="75" y="88"/>
                    </a:lnTo>
                    <a:lnTo>
                      <a:pt x="1" y="12"/>
                    </a:lnTo>
                    <a:lnTo>
                      <a:pt x="0" y="9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28" y="31"/>
                    </a:lnTo>
                    <a:lnTo>
                      <a:pt x="84" y="81"/>
                    </a:lnTo>
                    <a:lnTo>
                      <a:pt x="201" y="104"/>
                    </a:lnTo>
                    <a:lnTo>
                      <a:pt x="217" y="102"/>
                    </a:lnTo>
                    <a:lnTo>
                      <a:pt x="232" y="114"/>
                    </a:lnTo>
                    <a:close/>
                    <a:moveTo>
                      <a:pt x="494" y="194"/>
                    </a:moveTo>
                    <a:lnTo>
                      <a:pt x="554" y="191"/>
                    </a:lnTo>
                    <a:lnTo>
                      <a:pt x="558" y="187"/>
                    </a:lnTo>
                    <a:lnTo>
                      <a:pt x="594" y="207"/>
                    </a:lnTo>
                    <a:lnTo>
                      <a:pt x="523" y="202"/>
                    </a:lnTo>
                    <a:lnTo>
                      <a:pt x="504" y="199"/>
                    </a:lnTo>
                    <a:lnTo>
                      <a:pt x="494" y="194"/>
                    </a:lnTo>
                    <a:close/>
                    <a:moveTo>
                      <a:pt x="620" y="208"/>
                    </a:moveTo>
                    <a:lnTo>
                      <a:pt x="690" y="204"/>
                    </a:lnTo>
                    <a:lnTo>
                      <a:pt x="697" y="193"/>
                    </a:lnTo>
                    <a:lnTo>
                      <a:pt x="760" y="192"/>
                    </a:lnTo>
                    <a:lnTo>
                      <a:pt x="736" y="199"/>
                    </a:lnTo>
                    <a:lnTo>
                      <a:pt x="691" y="209"/>
                    </a:lnTo>
                    <a:lnTo>
                      <a:pt x="641" y="209"/>
                    </a:lnTo>
                    <a:lnTo>
                      <a:pt x="620" y="208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7" name="Freeform 273"/>
              <p:cNvSpPr>
                <a:spLocks/>
              </p:cNvSpPr>
              <p:nvPr/>
            </p:nvSpPr>
            <p:spPr bwMode="auto">
              <a:xfrm>
                <a:off x="4164" y="2044"/>
                <a:ext cx="151" cy="90"/>
              </a:xfrm>
              <a:custGeom>
                <a:avLst/>
                <a:gdLst/>
                <a:ahLst/>
                <a:cxnLst>
                  <a:cxn ang="0">
                    <a:pos x="58" y="48"/>
                  </a:cxn>
                  <a:cxn ang="0">
                    <a:pos x="111" y="76"/>
                  </a:cxn>
                  <a:cxn ang="0">
                    <a:pos x="144" y="79"/>
                  </a:cxn>
                  <a:cxn ang="0">
                    <a:pos x="151" y="79"/>
                  </a:cxn>
                  <a:cxn ang="0">
                    <a:pos x="151" y="90"/>
                  </a:cxn>
                  <a:cxn ang="0">
                    <a:pos x="47" y="68"/>
                  </a:cxn>
                  <a:cxn ang="0">
                    <a:pos x="18" y="51"/>
                  </a:cxn>
                  <a:cxn ang="0">
                    <a:pos x="4" y="29"/>
                  </a:cxn>
                  <a:cxn ang="0">
                    <a:pos x="0" y="0"/>
                  </a:cxn>
                  <a:cxn ang="0">
                    <a:pos x="29" y="11"/>
                  </a:cxn>
                  <a:cxn ang="0">
                    <a:pos x="58" y="48"/>
                  </a:cxn>
                </a:cxnLst>
                <a:rect l="0" t="0" r="r" b="b"/>
                <a:pathLst>
                  <a:path w="151" h="90">
                    <a:moveTo>
                      <a:pt x="58" y="48"/>
                    </a:moveTo>
                    <a:lnTo>
                      <a:pt x="111" y="76"/>
                    </a:lnTo>
                    <a:lnTo>
                      <a:pt x="144" y="79"/>
                    </a:lnTo>
                    <a:lnTo>
                      <a:pt x="151" y="79"/>
                    </a:lnTo>
                    <a:lnTo>
                      <a:pt x="151" y="90"/>
                    </a:lnTo>
                    <a:lnTo>
                      <a:pt x="47" y="68"/>
                    </a:lnTo>
                    <a:lnTo>
                      <a:pt x="18" y="51"/>
                    </a:lnTo>
                    <a:lnTo>
                      <a:pt x="4" y="29"/>
                    </a:lnTo>
                    <a:lnTo>
                      <a:pt x="0" y="0"/>
                    </a:lnTo>
                    <a:lnTo>
                      <a:pt x="29" y="11"/>
                    </a:lnTo>
                    <a:lnTo>
                      <a:pt x="58" y="48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8" name="Freeform 274"/>
              <p:cNvSpPr>
                <a:spLocks noEditPoints="1"/>
              </p:cNvSpPr>
              <p:nvPr/>
            </p:nvSpPr>
            <p:spPr bwMode="auto">
              <a:xfrm>
                <a:off x="4168" y="2050"/>
                <a:ext cx="144" cy="81"/>
              </a:xfrm>
              <a:custGeom>
                <a:avLst/>
                <a:gdLst/>
                <a:ahLst/>
                <a:cxnLst>
                  <a:cxn ang="0">
                    <a:pos x="106" y="72"/>
                  </a:cxn>
                  <a:cxn ang="0">
                    <a:pos x="44" y="59"/>
                  </a:cxn>
                  <a:cxn ang="0">
                    <a:pos x="16" y="43"/>
                  </a:cxn>
                  <a:cxn ang="0">
                    <a:pos x="3" y="22"/>
                  </a:cxn>
                  <a:cxn ang="0">
                    <a:pos x="0" y="0"/>
                  </a:cxn>
                  <a:cxn ang="0">
                    <a:pos x="23" y="8"/>
                  </a:cxn>
                  <a:cxn ang="0">
                    <a:pos x="51" y="44"/>
                  </a:cxn>
                  <a:cxn ang="0">
                    <a:pos x="106" y="72"/>
                  </a:cxn>
                  <a:cxn ang="0">
                    <a:pos x="108" y="73"/>
                  </a:cxn>
                  <a:cxn ang="0">
                    <a:pos x="140" y="77"/>
                  </a:cxn>
                  <a:cxn ang="0">
                    <a:pos x="144" y="77"/>
                  </a:cxn>
                  <a:cxn ang="0">
                    <a:pos x="144" y="81"/>
                  </a:cxn>
                  <a:cxn ang="0">
                    <a:pos x="108" y="73"/>
                  </a:cxn>
                </a:cxnLst>
                <a:rect l="0" t="0" r="r" b="b"/>
                <a:pathLst>
                  <a:path w="144" h="81">
                    <a:moveTo>
                      <a:pt x="106" y="72"/>
                    </a:moveTo>
                    <a:lnTo>
                      <a:pt x="44" y="59"/>
                    </a:lnTo>
                    <a:lnTo>
                      <a:pt x="16" y="43"/>
                    </a:lnTo>
                    <a:lnTo>
                      <a:pt x="3" y="22"/>
                    </a:lnTo>
                    <a:lnTo>
                      <a:pt x="0" y="0"/>
                    </a:lnTo>
                    <a:lnTo>
                      <a:pt x="23" y="8"/>
                    </a:lnTo>
                    <a:lnTo>
                      <a:pt x="51" y="44"/>
                    </a:lnTo>
                    <a:lnTo>
                      <a:pt x="106" y="72"/>
                    </a:lnTo>
                    <a:close/>
                    <a:moveTo>
                      <a:pt x="108" y="73"/>
                    </a:moveTo>
                    <a:lnTo>
                      <a:pt x="140" y="77"/>
                    </a:lnTo>
                    <a:lnTo>
                      <a:pt x="144" y="77"/>
                    </a:lnTo>
                    <a:lnTo>
                      <a:pt x="144" y="81"/>
                    </a:lnTo>
                    <a:lnTo>
                      <a:pt x="108" y="73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39" name="Freeform 275"/>
              <p:cNvSpPr>
                <a:spLocks/>
              </p:cNvSpPr>
              <p:nvPr/>
            </p:nvSpPr>
            <p:spPr bwMode="auto">
              <a:xfrm>
                <a:off x="4172" y="2054"/>
                <a:ext cx="79" cy="61"/>
              </a:xfrm>
              <a:custGeom>
                <a:avLst/>
                <a:gdLst/>
                <a:ahLst/>
                <a:cxnLst>
                  <a:cxn ang="0">
                    <a:pos x="41" y="53"/>
                  </a:cxn>
                  <a:cxn ang="0">
                    <a:pos x="14" y="35"/>
                  </a:cxn>
                  <a:cxn ang="0">
                    <a:pos x="2" y="17"/>
                  </a:cxn>
                  <a:cxn ang="0">
                    <a:pos x="0" y="0"/>
                  </a:cxn>
                  <a:cxn ang="0">
                    <a:pos x="17" y="7"/>
                  </a:cxn>
                  <a:cxn ang="0">
                    <a:pos x="45" y="43"/>
                  </a:cxn>
                  <a:cxn ang="0">
                    <a:pos x="79" y="61"/>
                  </a:cxn>
                  <a:cxn ang="0">
                    <a:pos x="41" y="53"/>
                  </a:cxn>
                </a:cxnLst>
                <a:rect l="0" t="0" r="r" b="b"/>
                <a:pathLst>
                  <a:path w="79" h="61">
                    <a:moveTo>
                      <a:pt x="41" y="53"/>
                    </a:moveTo>
                    <a:lnTo>
                      <a:pt x="14" y="35"/>
                    </a:lnTo>
                    <a:lnTo>
                      <a:pt x="2" y="17"/>
                    </a:lnTo>
                    <a:lnTo>
                      <a:pt x="0" y="0"/>
                    </a:lnTo>
                    <a:lnTo>
                      <a:pt x="17" y="7"/>
                    </a:lnTo>
                    <a:lnTo>
                      <a:pt x="45" y="43"/>
                    </a:lnTo>
                    <a:lnTo>
                      <a:pt x="79" y="61"/>
                    </a:lnTo>
                    <a:lnTo>
                      <a:pt x="41" y="53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0" name="Freeform 276"/>
              <p:cNvSpPr>
                <a:spLocks/>
              </p:cNvSpPr>
              <p:nvPr/>
            </p:nvSpPr>
            <p:spPr bwMode="auto">
              <a:xfrm>
                <a:off x="4177" y="2060"/>
                <a:ext cx="52" cy="47"/>
              </a:xfrm>
              <a:custGeom>
                <a:avLst/>
                <a:gdLst/>
                <a:ahLst/>
                <a:cxnLst>
                  <a:cxn ang="0">
                    <a:pos x="13" y="27"/>
                  </a:cxn>
                  <a:cxn ang="0">
                    <a:pos x="1" y="10"/>
                  </a:cxn>
                  <a:cxn ang="0">
                    <a:pos x="0" y="0"/>
                  </a:cxn>
                  <a:cxn ang="0">
                    <a:pos x="10" y="3"/>
                  </a:cxn>
                  <a:cxn ang="0">
                    <a:pos x="38" y="39"/>
                  </a:cxn>
                  <a:cxn ang="0">
                    <a:pos x="52" y="47"/>
                  </a:cxn>
                  <a:cxn ang="0">
                    <a:pos x="37" y="44"/>
                  </a:cxn>
                  <a:cxn ang="0">
                    <a:pos x="13" y="27"/>
                  </a:cxn>
                </a:cxnLst>
                <a:rect l="0" t="0" r="r" b="b"/>
                <a:pathLst>
                  <a:path w="52" h="47">
                    <a:moveTo>
                      <a:pt x="13" y="27"/>
                    </a:moveTo>
                    <a:lnTo>
                      <a:pt x="1" y="10"/>
                    </a:lnTo>
                    <a:lnTo>
                      <a:pt x="0" y="0"/>
                    </a:lnTo>
                    <a:lnTo>
                      <a:pt x="10" y="3"/>
                    </a:lnTo>
                    <a:lnTo>
                      <a:pt x="38" y="39"/>
                    </a:lnTo>
                    <a:lnTo>
                      <a:pt x="52" y="47"/>
                    </a:lnTo>
                    <a:lnTo>
                      <a:pt x="37" y="44"/>
                    </a:lnTo>
                    <a:lnTo>
                      <a:pt x="13" y="27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1" name="Freeform 277"/>
              <p:cNvSpPr>
                <a:spLocks/>
              </p:cNvSpPr>
              <p:nvPr/>
            </p:nvSpPr>
            <p:spPr bwMode="auto">
              <a:xfrm>
                <a:off x="4958" y="2076"/>
                <a:ext cx="73" cy="80"/>
              </a:xfrm>
              <a:custGeom>
                <a:avLst/>
                <a:gdLst/>
                <a:ahLst/>
                <a:cxnLst>
                  <a:cxn ang="0">
                    <a:pos x="68" y="58"/>
                  </a:cxn>
                  <a:cxn ang="0">
                    <a:pos x="73" y="62"/>
                  </a:cxn>
                  <a:cxn ang="0">
                    <a:pos x="0" y="80"/>
                  </a:cxn>
                  <a:cxn ang="0">
                    <a:pos x="4" y="51"/>
                  </a:cxn>
                  <a:cxn ang="0">
                    <a:pos x="15" y="0"/>
                  </a:cxn>
                  <a:cxn ang="0">
                    <a:pos x="48" y="22"/>
                  </a:cxn>
                  <a:cxn ang="0">
                    <a:pos x="68" y="58"/>
                  </a:cxn>
                </a:cxnLst>
                <a:rect l="0" t="0" r="r" b="b"/>
                <a:pathLst>
                  <a:path w="73" h="80">
                    <a:moveTo>
                      <a:pt x="68" y="58"/>
                    </a:moveTo>
                    <a:lnTo>
                      <a:pt x="73" y="62"/>
                    </a:lnTo>
                    <a:lnTo>
                      <a:pt x="0" y="80"/>
                    </a:lnTo>
                    <a:lnTo>
                      <a:pt x="4" y="51"/>
                    </a:lnTo>
                    <a:lnTo>
                      <a:pt x="15" y="0"/>
                    </a:lnTo>
                    <a:lnTo>
                      <a:pt x="48" y="22"/>
                    </a:lnTo>
                    <a:lnTo>
                      <a:pt x="68" y="58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2" name="Freeform 278"/>
              <p:cNvSpPr>
                <a:spLocks/>
              </p:cNvSpPr>
              <p:nvPr/>
            </p:nvSpPr>
            <p:spPr bwMode="auto">
              <a:xfrm>
                <a:off x="4969" y="2093"/>
                <a:ext cx="44" cy="50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9" y="13"/>
                  </a:cxn>
                  <a:cxn ang="0">
                    <a:pos x="44" y="39"/>
                  </a:cxn>
                  <a:cxn ang="0">
                    <a:pos x="0" y="50"/>
                  </a:cxn>
                  <a:cxn ang="0">
                    <a:pos x="3" y="36"/>
                  </a:cxn>
                  <a:cxn ang="0">
                    <a:pos x="10" y="0"/>
                  </a:cxn>
                </a:cxnLst>
                <a:rect l="0" t="0" r="r" b="b"/>
                <a:pathLst>
                  <a:path w="44" h="50">
                    <a:moveTo>
                      <a:pt x="10" y="0"/>
                    </a:moveTo>
                    <a:lnTo>
                      <a:pt x="29" y="13"/>
                    </a:lnTo>
                    <a:lnTo>
                      <a:pt x="44" y="39"/>
                    </a:lnTo>
                    <a:lnTo>
                      <a:pt x="0" y="50"/>
                    </a:lnTo>
                    <a:lnTo>
                      <a:pt x="3" y="36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6666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3" name="Freeform 279"/>
              <p:cNvSpPr>
                <a:spLocks/>
              </p:cNvSpPr>
              <p:nvPr/>
            </p:nvSpPr>
            <p:spPr bwMode="auto">
              <a:xfrm>
                <a:off x="4981" y="2109"/>
                <a:ext cx="17" cy="21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0"/>
                  </a:cxn>
                  <a:cxn ang="0">
                    <a:pos x="9" y="3"/>
                  </a:cxn>
                  <a:cxn ang="0">
                    <a:pos x="17" y="17"/>
                  </a:cxn>
                  <a:cxn ang="0">
                    <a:pos x="0" y="21"/>
                  </a:cxn>
                </a:cxnLst>
                <a:rect l="0" t="0" r="r" b="b"/>
                <a:pathLst>
                  <a:path w="17" h="21">
                    <a:moveTo>
                      <a:pt x="0" y="21"/>
                    </a:moveTo>
                    <a:lnTo>
                      <a:pt x="5" y="0"/>
                    </a:lnTo>
                    <a:lnTo>
                      <a:pt x="9" y="3"/>
                    </a:lnTo>
                    <a:lnTo>
                      <a:pt x="17" y="17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4" name="Freeform 280"/>
              <p:cNvSpPr>
                <a:spLocks/>
              </p:cNvSpPr>
              <p:nvPr/>
            </p:nvSpPr>
            <p:spPr bwMode="auto">
              <a:xfrm>
                <a:off x="5063" y="2120"/>
                <a:ext cx="61" cy="54"/>
              </a:xfrm>
              <a:custGeom>
                <a:avLst/>
                <a:gdLst/>
                <a:ahLst/>
                <a:cxnLst>
                  <a:cxn ang="0">
                    <a:pos x="61" y="11"/>
                  </a:cxn>
                  <a:cxn ang="0">
                    <a:pos x="50" y="32"/>
                  </a:cxn>
                  <a:cxn ang="0">
                    <a:pos x="25" y="54"/>
                  </a:cxn>
                  <a:cxn ang="0">
                    <a:pos x="17" y="54"/>
                  </a:cxn>
                  <a:cxn ang="0">
                    <a:pos x="0" y="25"/>
                  </a:cxn>
                  <a:cxn ang="0">
                    <a:pos x="46" y="0"/>
                  </a:cxn>
                  <a:cxn ang="0">
                    <a:pos x="54" y="0"/>
                  </a:cxn>
                  <a:cxn ang="0">
                    <a:pos x="61" y="11"/>
                  </a:cxn>
                </a:cxnLst>
                <a:rect l="0" t="0" r="r" b="b"/>
                <a:pathLst>
                  <a:path w="61" h="54">
                    <a:moveTo>
                      <a:pt x="61" y="11"/>
                    </a:moveTo>
                    <a:lnTo>
                      <a:pt x="50" y="32"/>
                    </a:lnTo>
                    <a:lnTo>
                      <a:pt x="25" y="54"/>
                    </a:lnTo>
                    <a:lnTo>
                      <a:pt x="17" y="54"/>
                    </a:lnTo>
                    <a:lnTo>
                      <a:pt x="0" y="25"/>
                    </a:lnTo>
                    <a:lnTo>
                      <a:pt x="46" y="0"/>
                    </a:lnTo>
                    <a:lnTo>
                      <a:pt x="54" y="0"/>
                    </a:lnTo>
                    <a:lnTo>
                      <a:pt x="61" y="11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5" name="Freeform 281"/>
              <p:cNvSpPr>
                <a:spLocks/>
              </p:cNvSpPr>
              <p:nvPr/>
            </p:nvSpPr>
            <p:spPr bwMode="auto">
              <a:xfrm>
                <a:off x="5067" y="2123"/>
                <a:ext cx="53" cy="48"/>
              </a:xfrm>
              <a:custGeom>
                <a:avLst/>
                <a:gdLst/>
                <a:ahLst/>
                <a:cxnLst>
                  <a:cxn ang="0">
                    <a:pos x="20" y="48"/>
                  </a:cxn>
                  <a:cxn ang="0">
                    <a:pos x="15" y="48"/>
                  </a:cxn>
                  <a:cxn ang="0">
                    <a:pos x="0" y="23"/>
                  </a:cxn>
                  <a:cxn ang="0">
                    <a:pos x="43" y="0"/>
                  </a:cxn>
                  <a:cxn ang="0">
                    <a:pos x="48" y="0"/>
                  </a:cxn>
                  <a:cxn ang="0">
                    <a:pos x="53" y="8"/>
                  </a:cxn>
                  <a:cxn ang="0">
                    <a:pos x="43" y="27"/>
                  </a:cxn>
                  <a:cxn ang="0">
                    <a:pos x="20" y="48"/>
                  </a:cxn>
                </a:cxnLst>
                <a:rect l="0" t="0" r="r" b="b"/>
                <a:pathLst>
                  <a:path w="53" h="48">
                    <a:moveTo>
                      <a:pt x="20" y="48"/>
                    </a:moveTo>
                    <a:lnTo>
                      <a:pt x="15" y="48"/>
                    </a:lnTo>
                    <a:lnTo>
                      <a:pt x="0" y="23"/>
                    </a:lnTo>
                    <a:lnTo>
                      <a:pt x="43" y="0"/>
                    </a:lnTo>
                    <a:lnTo>
                      <a:pt x="48" y="0"/>
                    </a:lnTo>
                    <a:lnTo>
                      <a:pt x="53" y="8"/>
                    </a:lnTo>
                    <a:lnTo>
                      <a:pt x="43" y="27"/>
                    </a:lnTo>
                    <a:lnTo>
                      <a:pt x="20" y="48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6" name="Freeform 282"/>
              <p:cNvSpPr>
                <a:spLocks/>
              </p:cNvSpPr>
              <p:nvPr/>
            </p:nvSpPr>
            <p:spPr bwMode="auto">
              <a:xfrm>
                <a:off x="5071" y="2127"/>
                <a:ext cx="46" cy="40"/>
              </a:xfrm>
              <a:custGeom>
                <a:avLst/>
                <a:gdLst/>
                <a:ahLst/>
                <a:cxnLst>
                  <a:cxn ang="0">
                    <a:pos x="14" y="40"/>
                  </a:cxn>
                  <a:cxn ang="0">
                    <a:pos x="0" y="21"/>
                  </a:cxn>
                  <a:cxn ang="0">
                    <a:pos x="40" y="0"/>
                  </a:cxn>
                  <a:cxn ang="0">
                    <a:pos x="42" y="0"/>
                  </a:cxn>
                  <a:cxn ang="0">
                    <a:pos x="46" y="4"/>
                  </a:cxn>
                  <a:cxn ang="0">
                    <a:pos x="37" y="21"/>
                  </a:cxn>
                  <a:cxn ang="0">
                    <a:pos x="15" y="40"/>
                  </a:cxn>
                  <a:cxn ang="0">
                    <a:pos x="14" y="40"/>
                  </a:cxn>
                </a:cxnLst>
                <a:rect l="0" t="0" r="r" b="b"/>
                <a:pathLst>
                  <a:path w="46" h="40">
                    <a:moveTo>
                      <a:pt x="14" y="40"/>
                    </a:moveTo>
                    <a:lnTo>
                      <a:pt x="0" y="21"/>
                    </a:lnTo>
                    <a:lnTo>
                      <a:pt x="40" y="0"/>
                    </a:lnTo>
                    <a:lnTo>
                      <a:pt x="42" y="0"/>
                    </a:lnTo>
                    <a:lnTo>
                      <a:pt x="46" y="4"/>
                    </a:lnTo>
                    <a:lnTo>
                      <a:pt x="37" y="21"/>
                    </a:lnTo>
                    <a:lnTo>
                      <a:pt x="15" y="40"/>
                    </a:lnTo>
                    <a:lnTo>
                      <a:pt x="14" y="40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7" name="Freeform 283"/>
              <p:cNvSpPr>
                <a:spLocks/>
              </p:cNvSpPr>
              <p:nvPr/>
            </p:nvSpPr>
            <p:spPr bwMode="auto">
              <a:xfrm>
                <a:off x="5077" y="2130"/>
                <a:ext cx="35" cy="33"/>
              </a:xfrm>
              <a:custGeom>
                <a:avLst/>
                <a:gdLst/>
                <a:ahLst/>
                <a:cxnLst>
                  <a:cxn ang="0">
                    <a:pos x="9" y="33"/>
                  </a:cxn>
                  <a:cxn ang="0">
                    <a:pos x="0" y="19"/>
                  </a:cxn>
                  <a:cxn ang="0">
                    <a:pos x="34" y="0"/>
                  </a:cxn>
                  <a:cxn ang="0">
                    <a:pos x="35" y="1"/>
                  </a:cxn>
                  <a:cxn ang="0">
                    <a:pos x="29" y="15"/>
                  </a:cxn>
                  <a:cxn ang="0">
                    <a:pos x="9" y="33"/>
                  </a:cxn>
                </a:cxnLst>
                <a:rect l="0" t="0" r="r" b="b"/>
                <a:pathLst>
                  <a:path w="35" h="33">
                    <a:moveTo>
                      <a:pt x="9" y="33"/>
                    </a:moveTo>
                    <a:lnTo>
                      <a:pt x="0" y="19"/>
                    </a:lnTo>
                    <a:lnTo>
                      <a:pt x="34" y="0"/>
                    </a:lnTo>
                    <a:lnTo>
                      <a:pt x="35" y="1"/>
                    </a:lnTo>
                    <a:lnTo>
                      <a:pt x="29" y="15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8" name="Freeform 284"/>
              <p:cNvSpPr>
                <a:spLocks/>
              </p:cNvSpPr>
              <p:nvPr/>
            </p:nvSpPr>
            <p:spPr bwMode="auto">
              <a:xfrm>
                <a:off x="4347" y="2131"/>
                <a:ext cx="194" cy="79"/>
              </a:xfrm>
              <a:custGeom>
                <a:avLst/>
                <a:gdLst/>
                <a:ahLst/>
                <a:cxnLst>
                  <a:cxn ang="0">
                    <a:pos x="39" y="7"/>
                  </a:cxn>
                  <a:cxn ang="0">
                    <a:pos x="156" y="21"/>
                  </a:cxn>
                  <a:cxn ang="0">
                    <a:pos x="183" y="14"/>
                  </a:cxn>
                  <a:cxn ang="0">
                    <a:pos x="194" y="25"/>
                  </a:cxn>
                  <a:cxn ang="0">
                    <a:pos x="194" y="79"/>
                  </a:cxn>
                  <a:cxn ang="0">
                    <a:pos x="162" y="75"/>
                  </a:cxn>
                  <a:cxn ang="0">
                    <a:pos x="65" y="39"/>
                  </a:cxn>
                  <a:cxn ang="0">
                    <a:pos x="14" y="21"/>
                  </a:cxn>
                  <a:cxn ang="0">
                    <a:pos x="0" y="0"/>
                  </a:cxn>
                  <a:cxn ang="0">
                    <a:pos x="7" y="7"/>
                  </a:cxn>
                  <a:cxn ang="0">
                    <a:pos x="39" y="7"/>
                  </a:cxn>
                </a:cxnLst>
                <a:rect l="0" t="0" r="r" b="b"/>
                <a:pathLst>
                  <a:path w="194" h="79">
                    <a:moveTo>
                      <a:pt x="39" y="7"/>
                    </a:moveTo>
                    <a:lnTo>
                      <a:pt x="156" y="21"/>
                    </a:lnTo>
                    <a:lnTo>
                      <a:pt x="183" y="14"/>
                    </a:lnTo>
                    <a:lnTo>
                      <a:pt x="194" y="25"/>
                    </a:lnTo>
                    <a:lnTo>
                      <a:pt x="194" y="79"/>
                    </a:lnTo>
                    <a:lnTo>
                      <a:pt x="162" y="75"/>
                    </a:lnTo>
                    <a:lnTo>
                      <a:pt x="65" y="39"/>
                    </a:lnTo>
                    <a:lnTo>
                      <a:pt x="14" y="21"/>
                    </a:lnTo>
                    <a:lnTo>
                      <a:pt x="0" y="0"/>
                    </a:lnTo>
                    <a:lnTo>
                      <a:pt x="7" y="7"/>
                    </a:lnTo>
                    <a:lnTo>
                      <a:pt x="39" y="7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49" name="Freeform 285"/>
              <p:cNvSpPr>
                <a:spLocks/>
              </p:cNvSpPr>
              <p:nvPr/>
            </p:nvSpPr>
            <p:spPr bwMode="auto">
              <a:xfrm>
                <a:off x="4366" y="2144"/>
                <a:ext cx="169" cy="58"/>
              </a:xfrm>
              <a:custGeom>
                <a:avLst/>
                <a:gdLst/>
                <a:ahLst/>
                <a:cxnLst>
                  <a:cxn ang="0">
                    <a:pos x="169" y="58"/>
                  </a:cxn>
                  <a:cxn ang="0">
                    <a:pos x="144" y="56"/>
                  </a:cxn>
                  <a:cxn ang="0">
                    <a:pos x="48" y="20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20" y="0"/>
                  </a:cxn>
                  <a:cxn ang="0">
                    <a:pos x="137" y="15"/>
                  </a:cxn>
                  <a:cxn ang="0">
                    <a:pos x="162" y="8"/>
                  </a:cxn>
                  <a:cxn ang="0">
                    <a:pos x="169" y="15"/>
                  </a:cxn>
                  <a:cxn ang="0">
                    <a:pos x="169" y="58"/>
                  </a:cxn>
                </a:cxnLst>
                <a:rect l="0" t="0" r="r" b="b"/>
                <a:pathLst>
                  <a:path w="169" h="58">
                    <a:moveTo>
                      <a:pt x="169" y="58"/>
                    </a:moveTo>
                    <a:lnTo>
                      <a:pt x="144" y="56"/>
                    </a:lnTo>
                    <a:lnTo>
                      <a:pt x="48" y="20"/>
                    </a:lnTo>
                    <a:lnTo>
                      <a:pt x="3" y="4"/>
                    </a:lnTo>
                    <a:lnTo>
                      <a:pt x="0" y="0"/>
                    </a:lnTo>
                    <a:lnTo>
                      <a:pt x="20" y="0"/>
                    </a:lnTo>
                    <a:lnTo>
                      <a:pt x="137" y="15"/>
                    </a:lnTo>
                    <a:lnTo>
                      <a:pt x="162" y="8"/>
                    </a:lnTo>
                    <a:lnTo>
                      <a:pt x="169" y="15"/>
                    </a:lnTo>
                    <a:lnTo>
                      <a:pt x="169" y="58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0" name="Freeform 286"/>
              <p:cNvSpPr>
                <a:spLocks/>
              </p:cNvSpPr>
              <p:nvPr/>
            </p:nvSpPr>
            <p:spPr bwMode="auto">
              <a:xfrm>
                <a:off x="4404" y="2153"/>
                <a:ext cx="124" cy="42"/>
              </a:xfrm>
              <a:custGeom>
                <a:avLst/>
                <a:gdLst/>
                <a:ahLst/>
                <a:cxnLst>
                  <a:cxn ang="0">
                    <a:pos x="123" y="7"/>
                  </a:cxn>
                  <a:cxn ang="0">
                    <a:pos x="124" y="9"/>
                  </a:cxn>
                  <a:cxn ang="0">
                    <a:pos x="124" y="42"/>
                  </a:cxn>
                  <a:cxn ang="0">
                    <a:pos x="109" y="41"/>
                  </a:cxn>
                  <a:cxn ang="0">
                    <a:pos x="0" y="0"/>
                  </a:cxn>
                  <a:cxn ang="0">
                    <a:pos x="99" y="12"/>
                  </a:cxn>
                  <a:cxn ang="0">
                    <a:pos x="123" y="7"/>
                  </a:cxn>
                </a:cxnLst>
                <a:rect l="0" t="0" r="r" b="b"/>
                <a:pathLst>
                  <a:path w="124" h="42">
                    <a:moveTo>
                      <a:pt x="123" y="7"/>
                    </a:moveTo>
                    <a:lnTo>
                      <a:pt x="124" y="9"/>
                    </a:lnTo>
                    <a:lnTo>
                      <a:pt x="124" y="42"/>
                    </a:lnTo>
                    <a:lnTo>
                      <a:pt x="109" y="41"/>
                    </a:lnTo>
                    <a:lnTo>
                      <a:pt x="0" y="0"/>
                    </a:lnTo>
                    <a:lnTo>
                      <a:pt x="99" y="12"/>
                    </a:lnTo>
                    <a:lnTo>
                      <a:pt x="123" y="7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1" name="Freeform 287"/>
              <p:cNvSpPr>
                <a:spLocks/>
              </p:cNvSpPr>
              <p:nvPr/>
            </p:nvSpPr>
            <p:spPr bwMode="auto">
              <a:xfrm>
                <a:off x="4460" y="2166"/>
                <a:ext cx="61" cy="22"/>
              </a:xfrm>
              <a:custGeom>
                <a:avLst/>
                <a:gdLst/>
                <a:ahLst/>
                <a:cxnLst>
                  <a:cxn ang="0">
                    <a:pos x="44" y="6"/>
                  </a:cxn>
                  <a:cxn ang="0">
                    <a:pos x="61" y="1"/>
                  </a:cxn>
                  <a:cxn ang="0">
                    <a:pos x="61" y="22"/>
                  </a:cxn>
                  <a:cxn ang="0">
                    <a:pos x="54" y="21"/>
                  </a:cxn>
                  <a:cxn ang="0">
                    <a:pos x="0" y="0"/>
                  </a:cxn>
                  <a:cxn ang="0">
                    <a:pos x="44" y="6"/>
                  </a:cxn>
                </a:cxnLst>
                <a:rect l="0" t="0" r="r" b="b"/>
                <a:pathLst>
                  <a:path w="61" h="22">
                    <a:moveTo>
                      <a:pt x="44" y="6"/>
                    </a:moveTo>
                    <a:lnTo>
                      <a:pt x="61" y="1"/>
                    </a:lnTo>
                    <a:lnTo>
                      <a:pt x="61" y="22"/>
                    </a:lnTo>
                    <a:lnTo>
                      <a:pt x="54" y="21"/>
                    </a:lnTo>
                    <a:lnTo>
                      <a:pt x="0" y="0"/>
                    </a:lnTo>
                    <a:lnTo>
                      <a:pt x="44" y="6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2" name="Freeform 288"/>
              <p:cNvSpPr>
                <a:spLocks/>
              </p:cNvSpPr>
              <p:nvPr/>
            </p:nvSpPr>
            <p:spPr bwMode="auto">
              <a:xfrm>
                <a:off x="4555" y="2142"/>
                <a:ext cx="112" cy="82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112" y="53"/>
                  </a:cxn>
                  <a:cxn ang="0">
                    <a:pos x="98" y="71"/>
                  </a:cxn>
                  <a:cxn ang="0">
                    <a:pos x="70" y="82"/>
                  </a:cxn>
                  <a:cxn ang="0">
                    <a:pos x="11" y="75"/>
                  </a:cxn>
                  <a:cxn ang="0">
                    <a:pos x="0" y="57"/>
                  </a:cxn>
                  <a:cxn ang="0">
                    <a:pos x="8" y="32"/>
                  </a:cxn>
                  <a:cxn ang="0">
                    <a:pos x="8" y="18"/>
                  </a:cxn>
                  <a:cxn ang="0">
                    <a:pos x="5" y="14"/>
                  </a:cxn>
                  <a:cxn ang="0">
                    <a:pos x="87" y="0"/>
                  </a:cxn>
                  <a:cxn ang="0">
                    <a:pos x="98" y="3"/>
                  </a:cxn>
                  <a:cxn ang="0">
                    <a:pos x="105" y="3"/>
                  </a:cxn>
                </a:cxnLst>
                <a:rect l="0" t="0" r="r" b="b"/>
                <a:pathLst>
                  <a:path w="112" h="82">
                    <a:moveTo>
                      <a:pt x="105" y="3"/>
                    </a:moveTo>
                    <a:lnTo>
                      <a:pt x="112" y="53"/>
                    </a:lnTo>
                    <a:lnTo>
                      <a:pt x="98" y="71"/>
                    </a:lnTo>
                    <a:lnTo>
                      <a:pt x="70" y="82"/>
                    </a:lnTo>
                    <a:lnTo>
                      <a:pt x="11" y="75"/>
                    </a:lnTo>
                    <a:lnTo>
                      <a:pt x="0" y="57"/>
                    </a:lnTo>
                    <a:lnTo>
                      <a:pt x="8" y="32"/>
                    </a:lnTo>
                    <a:lnTo>
                      <a:pt x="8" y="18"/>
                    </a:lnTo>
                    <a:lnTo>
                      <a:pt x="5" y="14"/>
                    </a:lnTo>
                    <a:lnTo>
                      <a:pt x="87" y="0"/>
                    </a:lnTo>
                    <a:lnTo>
                      <a:pt x="98" y="3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3" name="Freeform 289"/>
              <p:cNvSpPr>
                <a:spLocks/>
              </p:cNvSpPr>
              <p:nvPr/>
            </p:nvSpPr>
            <p:spPr bwMode="auto">
              <a:xfrm>
                <a:off x="4566" y="2152"/>
                <a:ext cx="90" cy="63"/>
              </a:xfrm>
              <a:custGeom>
                <a:avLst/>
                <a:gdLst/>
                <a:ahLst/>
                <a:cxnLst>
                  <a:cxn ang="0">
                    <a:pos x="7" y="56"/>
                  </a:cxn>
                  <a:cxn ang="0">
                    <a:pos x="0" y="46"/>
                  </a:cxn>
                  <a:cxn ang="0">
                    <a:pos x="7" y="23"/>
                  </a:cxn>
                  <a:cxn ang="0">
                    <a:pos x="7" y="12"/>
                  </a:cxn>
                  <a:cxn ang="0">
                    <a:pos x="75" y="0"/>
                  </a:cxn>
                  <a:cxn ang="0">
                    <a:pos x="86" y="3"/>
                  </a:cxn>
                  <a:cxn ang="0">
                    <a:pos x="90" y="41"/>
                  </a:cxn>
                  <a:cxn ang="0">
                    <a:pos x="81" y="53"/>
                  </a:cxn>
                  <a:cxn ang="0">
                    <a:pos x="56" y="63"/>
                  </a:cxn>
                  <a:cxn ang="0">
                    <a:pos x="7" y="56"/>
                  </a:cxn>
                </a:cxnLst>
                <a:rect l="0" t="0" r="r" b="b"/>
                <a:pathLst>
                  <a:path w="90" h="63">
                    <a:moveTo>
                      <a:pt x="7" y="56"/>
                    </a:moveTo>
                    <a:lnTo>
                      <a:pt x="0" y="46"/>
                    </a:lnTo>
                    <a:lnTo>
                      <a:pt x="7" y="23"/>
                    </a:lnTo>
                    <a:lnTo>
                      <a:pt x="7" y="12"/>
                    </a:lnTo>
                    <a:lnTo>
                      <a:pt x="75" y="0"/>
                    </a:lnTo>
                    <a:lnTo>
                      <a:pt x="86" y="3"/>
                    </a:lnTo>
                    <a:lnTo>
                      <a:pt x="90" y="41"/>
                    </a:lnTo>
                    <a:lnTo>
                      <a:pt x="81" y="53"/>
                    </a:lnTo>
                    <a:lnTo>
                      <a:pt x="56" y="63"/>
                    </a:lnTo>
                    <a:lnTo>
                      <a:pt x="7" y="56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4" name="Freeform 290"/>
              <p:cNvSpPr>
                <a:spLocks/>
              </p:cNvSpPr>
              <p:nvPr/>
            </p:nvSpPr>
            <p:spPr bwMode="auto">
              <a:xfrm>
                <a:off x="4577" y="2162"/>
                <a:ext cx="70" cy="42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6" y="15"/>
                  </a:cxn>
                  <a:cxn ang="0">
                    <a:pos x="6" y="10"/>
                  </a:cxn>
                  <a:cxn ang="0">
                    <a:pos x="64" y="0"/>
                  </a:cxn>
                  <a:cxn ang="0">
                    <a:pos x="65" y="1"/>
                  </a:cxn>
                  <a:cxn ang="0">
                    <a:pos x="70" y="27"/>
                  </a:cxn>
                  <a:cxn ang="0">
                    <a:pos x="64" y="35"/>
                  </a:cxn>
                  <a:cxn ang="0">
                    <a:pos x="44" y="42"/>
                  </a:cxn>
                  <a:cxn ang="0">
                    <a:pos x="1" y="37"/>
                  </a:cxn>
                  <a:cxn ang="0">
                    <a:pos x="0" y="34"/>
                  </a:cxn>
                </a:cxnLst>
                <a:rect l="0" t="0" r="r" b="b"/>
                <a:pathLst>
                  <a:path w="70" h="42">
                    <a:moveTo>
                      <a:pt x="0" y="34"/>
                    </a:moveTo>
                    <a:lnTo>
                      <a:pt x="6" y="15"/>
                    </a:lnTo>
                    <a:lnTo>
                      <a:pt x="6" y="10"/>
                    </a:lnTo>
                    <a:lnTo>
                      <a:pt x="64" y="0"/>
                    </a:lnTo>
                    <a:lnTo>
                      <a:pt x="65" y="1"/>
                    </a:lnTo>
                    <a:lnTo>
                      <a:pt x="70" y="27"/>
                    </a:lnTo>
                    <a:lnTo>
                      <a:pt x="64" y="35"/>
                    </a:lnTo>
                    <a:lnTo>
                      <a:pt x="44" y="42"/>
                    </a:lnTo>
                    <a:lnTo>
                      <a:pt x="1" y="37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5" name="Freeform 291"/>
              <p:cNvSpPr>
                <a:spLocks/>
              </p:cNvSpPr>
              <p:nvPr/>
            </p:nvSpPr>
            <p:spPr bwMode="auto">
              <a:xfrm>
                <a:off x="4589" y="2173"/>
                <a:ext cx="48" cy="2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3" y="8"/>
                  </a:cxn>
                  <a:cxn ang="0">
                    <a:pos x="45" y="0"/>
                  </a:cxn>
                  <a:cxn ang="0">
                    <a:pos x="48" y="14"/>
                  </a:cxn>
                  <a:cxn ang="0">
                    <a:pos x="45" y="15"/>
                  </a:cxn>
                  <a:cxn ang="0">
                    <a:pos x="31" y="21"/>
                  </a:cxn>
                  <a:cxn ang="0">
                    <a:pos x="0" y="17"/>
                  </a:cxn>
                </a:cxnLst>
                <a:rect l="0" t="0" r="r" b="b"/>
                <a:pathLst>
                  <a:path w="48" h="21">
                    <a:moveTo>
                      <a:pt x="0" y="17"/>
                    </a:moveTo>
                    <a:lnTo>
                      <a:pt x="3" y="8"/>
                    </a:lnTo>
                    <a:lnTo>
                      <a:pt x="45" y="0"/>
                    </a:lnTo>
                    <a:lnTo>
                      <a:pt x="48" y="14"/>
                    </a:lnTo>
                    <a:lnTo>
                      <a:pt x="45" y="15"/>
                    </a:lnTo>
                    <a:lnTo>
                      <a:pt x="31" y="2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6" name="Freeform 292"/>
              <p:cNvSpPr>
                <a:spLocks/>
              </p:cNvSpPr>
              <p:nvPr/>
            </p:nvSpPr>
            <p:spPr bwMode="auto">
              <a:xfrm>
                <a:off x="4682" y="2152"/>
                <a:ext cx="100" cy="87"/>
              </a:xfrm>
              <a:custGeom>
                <a:avLst/>
                <a:gdLst/>
                <a:ahLst/>
                <a:cxnLst>
                  <a:cxn ang="0">
                    <a:pos x="100" y="11"/>
                  </a:cxn>
                  <a:cxn ang="0">
                    <a:pos x="97" y="79"/>
                  </a:cxn>
                  <a:cxn ang="0">
                    <a:pos x="86" y="87"/>
                  </a:cxn>
                  <a:cxn ang="0">
                    <a:pos x="14" y="76"/>
                  </a:cxn>
                  <a:cxn ang="0">
                    <a:pos x="3" y="58"/>
                  </a:cxn>
                  <a:cxn ang="0">
                    <a:pos x="0" y="0"/>
                  </a:cxn>
                  <a:cxn ang="0">
                    <a:pos x="22" y="8"/>
                  </a:cxn>
                  <a:cxn ang="0">
                    <a:pos x="100" y="11"/>
                  </a:cxn>
                </a:cxnLst>
                <a:rect l="0" t="0" r="r" b="b"/>
                <a:pathLst>
                  <a:path w="100" h="87">
                    <a:moveTo>
                      <a:pt x="100" y="11"/>
                    </a:moveTo>
                    <a:lnTo>
                      <a:pt x="97" y="79"/>
                    </a:lnTo>
                    <a:lnTo>
                      <a:pt x="86" y="87"/>
                    </a:lnTo>
                    <a:lnTo>
                      <a:pt x="14" y="76"/>
                    </a:lnTo>
                    <a:lnTo>
                      <a:pt x="3" y="58"/>
                    </a:lnTo>
                    <a:lnTo>
                      <a:pt x="0" y="0"/>
                    </a:lnTo>
                    <a:lnTo>
                      <a:pt x="22" y="8"/>
                    </a:lnTo>
                    <a:lnTo>
                      <a:pt x="100" y="11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7" name="Freeform 293"/>
              <p:cNvSpPr>
                <a:spLocks/>
              </p:cNvSpPr>
              <p:nvPr/>
            </p:nvSpPr>
            <p:spPr bwMode="auto">
              <a:xfrm>
                <a:off x="4693" y="2166"/>
                <a:ext cx="79" cy="62"/>
              </a:xfrm>
              <a:custGeom>
                <a:avLst/>
                <a:gdLst/>
                <a:ahLst/>
                <a:cxnLst>
                  <a:cxn ang="0">
                    <a:pos x="73" y="62"/>
                  </a:cxn>
                  <a:cxn ang="0">
                    <a:pos x="10" y="52"/>
                  </a:cxn>
                  <a:cxn ang="0">
                    <a:pos x="2" y="41"/>
                  </a:cxn>
                  <a:cxn ang="0">
                    <a:pos x="0" y="0"/>
                  </a:cxn>
                  <a:cxn ang="0">
                    <a:pos x="8" y="4"/>
                  </a:cxn>
                  <a:cxn ang="0">
                    <a:pos x="79" y="7"/>
                  </a:cxn>
                  <a:cxn ang="0">
                    <a:pos x="77" y="60"/>
                  </a:cxn>
                  <a:cxn ang="0">
                    <a:pos x="73" y="62"/>
                  </a:cxn>
                </a:cxnLst>
                <a:rect l="0" t="0" r="r" b="b"/>
                <a:pathLst>
                  <a:path w="79" h="62">
                    <a:moveTo>
                      <a:pt x="73" y="62"/>
                    </a:moveTo>
                    <a:lnTo>
                      <a:pt x="10" y="52"/>
                    </a:lnTo>
                    <a:lnTo>
                      <a:pt x="2" y="41"/>
                    </a:lnTo>
                    <a:lnTo>
                      <a:pt x="0" y="0"/>
                    </a:lnTo>
                    <a:lnTo>
                      <a:pt x="8" y="4"/>
                    </a:lnTo>
                    <a:lnTo>
                      <a:pt x="79" y="7"/>
                    </a:lnTo>
                    <a:lnTo>
                      <a:pt x="77" y="60"/>
                    </a:lnTo>
                    <a:lnTo>
                      <a:pt x="73" y="62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8" name="Freeform 294"/>
              <p:cNvSpPr>
                <a:spLocks/>
              </p:cNvSpPr>
              <p:nvPr/>
            </p:nvSpPr>
            <p:spPr bwMode="auto">
              <a:xfrm>
                <a:off x="4704" y="2179"/>
                <a:ext cx="58" cy="38"/>
              </a:xfrm>
              <a:custGeom>
                <a:avLst/>
                <a:gdLst/>
                <a:ahLst/>
                <a:cxnLst>
                  <a:cxn ang="0">
                    <a:pos x="56" y="38"/>
                  </a:cxn>
                  <a:cxn ang="0">
                    <a:pos x="4" y="30"/>
                  </a:cxn>
                  <a:cxn ang="0">
                    <a:pos x="1" y="25"/>
                  </a:cxn>
                  <a:cxn ang="0">
                    <a:pos x="0" y="0"/>
                  </a:cxn>
                  <a:cxn ang="0">
                    <a:pos x="58" y="3"/>
                  </a:cxn>
                  <a:cxn ang="0">
                    <a:pos x="56" y="38"/>
                  </a:cxn>
                </a:cxnLst>
                <a:rect l="0" t="0" r="r" b="b"/>
                <a:pathLst>
                  <a:path w="58" h="38">
                    <a:moveTo>
                      <a:pt x="56" y="38"/>
                    </a:moveTo>
                    <a:lnTo>
                      <a:pt x="4" y="30"/>
                    </a:lnTo>
                    <a:lnTo>
                      <a:pt x="1" y="25"/>
                    </a:lnTo>
                    <a:lnTo>
                      <a:pt x="0" y="0"/>
                    </a:lnTo>
                    <a:lnTo>
                      <a:pt x="58" y="3"/>
                    </a:lnTo>
                    <a:lnTo>
                      <a:pt x="56" y="38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59" name="Freeform 295"/>
              <p:cNvSpPr>
                <a:spLocks/>
              </p:cNvSpPr>
              <p:nvPr/>
            </p:nvSpPr>
            <p:spPr bwMode="auto">
              <a:xfrm>
                <a:off x="4713" y="2190"/>
                <a:ext cx="38" cy="16"/>
              </a:xfrm>
              <a:custGeom>
                <a:avLst/>
                <a:gdLst/>
                <a:ahLst/>
                <a:cxnLst>
                  <a:cxn ang="0">
                    <a:pos x="38" y="1"/>
                  </a:cxn>
                  <a:cxn ang="0">
                    <a:pos x="38" y="16"/>
                  </a:cxn>
                  <a:cxn ang="0">
                    <a:pos x="2" y="10"/>
                  </a:cxn>
                  <a:cxn ang="0">
                    <a:pos x="0" y="0"/>
                  </a:cxn>
                  <a:cxn ang="0">
                    <a:pos x="38" y="1"/>
                  </a:cxn>
                </a:cxnLst>
                <a:rect l="0" t="0" r="r" b="b"/>
                <a:pathLst>
                  <a:path w="38" h="16">
                    <a:moveTo>
                      <a:pt x="38" y="1"/>
                    </a:moveTo>
                    <a:lnTo>
                      <a:pt x="38" y="16"/>
                    </a:lnTo>
                    <a:lnTo>
                      <a:pt x="2" y="10"/>
                    </a:lnTo>
                    <a:lnTo>
                      <a:pt x="0" y="0"/>
                    </a:lnTo>
                    <a:lnTo>
                      <a:pt x="38" y="1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0" name="Freeform 296"/>
              <p:cNvSpPr>
                <a:spLocks/>
              </p:cNvSpPr>
              <p:nvPr/>
            </p:nvSpPr>
            <p:spPr bwMode="auto">
              <a:xfrm>
                <a:off x="4947" y="2160"/>
                <a:ext cx="116" cy="39"/>
              </a:xfrm>
              <a:custGeom>
                <a:avLst/>
                <a:gdLst/>
                <a:ahLst/>
                <a:cxnLst>
                  <a:cxn ang="0">
                    <a:pos x="116" y="14"/>
                  </a:cxn>
                  <a:cxn ang="0">
                    <a:pos x="116" y="17"/>
                  </a:cxn>
                  <a:cxn ang="0">
                    <a:pos x="8" y="39"/>
                  </a:cxn>
                  <a:cxn ang="0">
                    <a:pos x="0" y="39"/>
                  </a:cxn>
                  <a:cxn ang="0">
                    <a:pos x="0" y="21"/>
                  </a:cxn>
                  <a:cxn ang="0">
                    <a:pos x="48" y="0"/>
                  </a:cxn>
                  <a:cxn ang="0">
                    <a:pos x="101" y="0"/>
                  </a:cxn>
                  <a:cxn ang="0">
                    <a:pos x="116" y="14"/>
                  </a:cxn>
                </a:cxnLst>
                <a:rect l="0" t="0" r="r" b="b"/>
                <a:pathLst>
                  <a:path w="116" h="39">
                    <a:moveTo>
                      <a:pt x="116" y="14"/>
                    </a:moveTo>
                    <a:lnTo>
                      <a:pt x="116" y="17"/>
                    </a:lnTo>
                    <a:lnTo>
                      <a:pt x="8" y="39"/>
                    </a:lnTo>
                    <a:lnTo>
                      <a:pt x="0" y="39"/>
                    </a:lnTo>
                    <a:lnTo>
                      <a:pt x="0" y="21"/>
                    </a:lnTo>
                    <a:lnTo>
                      <a:pt x="48" y="0"/>
                    </a:lnTo>
                    <a:lnTo>
                      <a:pt x="101" y="0"/>
                    </a:lnTo>
                    <a:lnTo>
                      <a:pt x="116" y="14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1" name="Freeform 297"/>
              <p:cNvSpPr>
                <a:spLocks/>
              </p:cNvSpPr>
              <p:nvPr/>
            </p:nvSpPr>
            <p:spPr bwMode="auto">
              <a:xfrm>
                <a:off x="4951" y="2163"/>
                <a:ext cx="107" cy="33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44" y="0"/>
                  </a:cxn>
                  <a:cxn ang="0">
                    <a:pos x="96" y="0"/>
                  </a:cxn>
                  <a:cxn ang="0">
                    <a:pos x="107" y="12"/>
                  </a:cxn>
                  <a:cxn ang="0">
                    <a:pos x="4" y="33"/>
                  </a:cxn>
                  <a:cxn ang="0">
                    <a:pos x="0" y="33"/>
                  </a:cxn>
                  <a:cxn ang="0">
                    <a:pos x="0" y="20"/>
                  </a:cxn>
                </a:cxnLst>
                <a:rect l="0" t="0" r="r" b="b"/>
                <a:pathLst>
                  <a:path w="107" h="33">
                    <a:moveTo>
                      <a:pt x="0" y="20"/>
                    </a:moveTo>
                    <a:lnTo>
                      <a:pt x="44" y="0"/>
                    </a:lnTo>
                    <a:lnTo>
                      <a:pt x="96" y="0"/>
                    </a:lnTo>
                    <a:lnTo>
                      <a:pt x="107" y="12"/>
                    </a:lnTo>
                    <a:lnTo>
                      <a:pt x="4" y="33"/>
                    </a:lnTo>
                    <a:lnTo>
                      <a:pt x="0" y="33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2" name="Freeform 298"/>
              <p:cNvSpPr>
                <a:spLocks/>
              </p:cNvSpPr>
              <p:nvPr/>
            </p:nvSpPr>
            <p:spPr bwMode="auto">
              <a:xfrm>
                <a:off x="4954" y="2166"/>
                <a:ext cx="98" cy="27"/>
              </a:xfrm>
              <a:custGeom>
                <a:avLst/>
                <a:gdLst/>
                <a:ahLst/>
                <a:cxnLst>
                  <a:cxn ang="0">
                    <a:pos x="98" y="7"/>
                  </a:cxn>
                  <a:cxn ang="0">
                    <a:pos x="0" y="27"/>
                  </a:cxn>
                  <a:cxn ang="0">
                    <a:pos x="0" y="19"/>
                  </a:cxn>
                  <a:cxn ang="0">
                    <a:pos x="42" y="0"/>
                  </a:cxn>
                  <a:cxn ang="0">
                    <a:pos x="92" y="0"/>
                  </a:cxn>
                  <a:cxn ang="0">
                    <a:pos x="98" y="7"/>
                  </a:cxn>
                </a:cxnLst>
                <a:rect l="0" t="0" r="r" b="b"/>
                <a:pathLst>
                  <a:path w="98" h="27">
                    <a:moveTo>
                      <a:pt x="98" y="7"/>
                    </a:moveTo>
                    <a:lnTo>
                      <a:pt x="0" y="27"/>
                    </a:lnTo>
                    <a:lnTo>
                      <a:pt x="0" y="19"/>
                    </a:lnTo>
                    <a:lnTo>
                      <a:pt x="42" y="0"/>
                    </a:lnTo>
                    <a:lnTo>
                      <a:pt x="92" y="0"/>
                    </a:lnTo>
                    <a:lnTo>
                      <a:pt x="98" y="7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3" name="Freeform 299"/>
              <p:cNvSpPr>
                <a:spLocks/>
              </p:cNvSpPr>
              <p:nvPr/>
            </p:nvSpPr>
            <p:spPr bwMode="auto">
              <a:xfrm>
                <a:off x="4957" y="2170"/>
                <a:ext cx="88" cy="18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0" y="17"/>
                  </a:cxn>
                  <a:cxn ang="0">
                    <a:pos x="40" y="0"/>
                  </a:cxn>
                  <a:cxn ang="0">
                    <a:pos x="87" y="0"/>
                  </a:cxn>
                  <a:cxn ang="0">
                    <a:pos x="88" y="1"/>
                  </a:cxn>
                  <a:cxn ang="0">
                    <a:pos x="0" y="18"/>
                  </a:cxn>
                </a:cxnLst>
                <a:rect l="0" t="0" r="r" b="b"/>
                <a:pathLst>
                  <a:path w="88" h="18">
                    <a:moveTo>
                      <a:pt x="0" y="18"/>
                    </a:moveTo>
                    <a:lnTo>
                      <a:pt x="0" y="17"/>
                    </a:lnTo>
                    <a:lnTo>
                      <a:pt x="40" y="0"/>
                    </a:lnTo>
                    <a:lnTo>
                      <a:pt x="87" y="0"/>
                    </a:lnTo>
                    <a:lnTo>
                      <a:pt x="88" y="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4" name="Freeform 300"/>
              <p:cNvSpPr>
                <a:spLocks/>
              </p:cNvSpPr>
              <p:nvPr/>
            </p:nvSpPr>
            <p:spPr bwMode="auto">
              <a:xfrm>
                <a:off x="4804" y="2167"/>
                <a:ext cx="121" cy="57"/>
              </a:xfrm>
              <a:custGeom>
                <a:avLst/>
                <a:gdLst/>
                <a:ahLst/>
                <a:cxnLst>
                  <a:cxn ang="0">
                    <a:pos x="121" y="7"/>
                  </a:cxn>
                  <a:cxn ang="0">
                    <a:pos x="121" y="32"/>
                  </a:cxn>
                  <a:cxn ang="0">
                    <a:pos x="83" y="53"/>
                  </a:cxn>
                  <a:cxn ang="0">
                    <a:pos x="7" y="57"/>
                  </a:cxn>
                  <a:cxn ang="0">
                    <a:pos x="0" y="57"/>
                  </a:cxn>
                  <a:cxn ang="0">
                    <a:pos x="0" y="14"/>
                  </a:cxn>
                  <a:cxn ang="0">
                    <a:pos x="3" y="0"/>
                  </a:cxn>
                  <a:cxn ang="0">
                    <a:pos x="43" y="14"/>
                  </a:cxn>
                  <a:cxn ang="0">
                    <a:pos x="121" y="7"/>
                  </a:cxn>
                </a:cxnLst>
                <a:rect l="0" t="0" r="r" b="b"/>
                <a:pathLst>
                  <a:path w="121" h="57">
                    <a:moveTo>
                      <a:pt x="121" y="7"/>
                    </a:moveTo>
                    <a:lnTo>
                      <a:pt x="121" y="32"/>
                    </a:lnTo>
                    <a:lnTo>
                      <a:pt x="83" y="53"/>
                    </a:lnTo>
                    <a:lnTo>
                      <a:pt x="7" y="57"/>
                    </a:lnTo>
                    <a:lnTo>
                      <a:pt x="0" y="57"/>
                    </a:lnTo>
                    <a:lnTo>
                      <a:pt x="0" y="14"/>
                    </a:lnTo>
                    <a:lnTo>
                      <a:pt x="3" y="0"/>
                    </a:lnTo>
                    <a:lnTo>
                      <a:pt x="43" y="14"/>
                    </a:lnTo>
                    <a:lnTo>
                      <a:pt x="121" y="7"/>
                    </a:lnTo>
                    <a:close/>
                  </a:path>
                </a:pathLst>
              </a:custGeom>
              <a:solidFill>
                <a:srgbClr val="3333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5" name="Freeform 301"/>
              <p:cNvSpPr>
                <a:spLocks/>
              </p:cNvSpPr>
              <p:nvPr/>
            </p:nvSpPr>
            <p:spPr bwMode="auto">
              <a:xfrm>
                <a:off x="4810" y="2176"/>
                <a:ext cx="109" cy="42"/>
              </a:xfrm>
              <a:custGeom>
                <a:avLst/>
                <a:gdLst/>
                <a:ahLst/>
                <a:cxnLst>
                  <a:cxn ang="0">
                    <a:pos x="75" y="37"/>
                  </a:cxn>
                  <a:cxn ang="0">
                    <a:pos x="0" y="42"/>
                  </a:cxn>
                  <a:cxn ang="0">
                    <a:pos x="0" y="6"/>
                  </a:cxn>
                  <a:cxn ang="0">
                    <a:pos x="2" y="0"/>
                  </a:cxn>
                  <a:cxn ang="0">
                    <a:pos x="36" y="12"/>
                  </a:cxn>
                  <a:cxn ang="0">
                    <a:pos x="109" y="6"/>
                  </a:cxn>
                  <a:cxn ang="0">
                    <a:pos x="109" y="19"/>
                  </a:cxn>
                  <a:cxn ang="0">
                    <a:pos x="75" y="37"/>
                  </a:cxn>
                </a:cxnLst>
                <a:rect l="0" t="0" r="r" b="b"/>
                <a:pathLst>
                  <a:path w="109" h="42">
                    <a:moveTo>
                      <a:pt x="75" y="37"/>
                    </a:moveTo>
                    <a:lnTo>
                      <a:pt x="0" y="42"/>
                    </a:lnTo>
                    <a:lnTo>
                      <a:pt x="0" y="6"/>
                    </a:lnTo>
                    <a:lnTo>
                      <a:pt x="2" y="0"/>
                    </a:lnTo>
                    <a:lnTo>
                      <a:pt x="36" y="12"/>
                    </a:lnTo>
                    <a:lnTo>
                      <a:pt x="109" y="6"/>
                    </a:lnTo>
                    <a:lnTo>
                      <a:pt x="109" y="19"/>
                    </a:lnTo>
                    <a:lnTo>
                      <a:pt x="75" y="37"/>
                    </a:lnTo>
                    <a:close/>
                  </a:path>
                </a:pathLst>
              </a:custGeom>
              <a:solidFill>
                <a:srgbClr val="54542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6" name="Freeform 302"/>
              <p:cNvSpPr>
                <a:spLocks/>
              </p:cNvSpPr>
              <p:nvPr/>
            </p:nvSpPr>
            <p:spPr bwMode="auto">
              <a:xfrm>
                <a:off x="4817" y="2185"/>
                <a:ext cx="95" cy="26"/>
              </a:xfrm>
              <a:custGeom>
                <a:avLst/>
                <a:gdLst/>
                <a:ahLst/>
                <a:cxnLst>
                  <a:cxn ang="0">
                    <a:pos x="95" y="6"/>
                  </a:cxn>
                  <a:cxn ang="0">
                    <a:pos x="66" y="22"/>
                  </a:cxn>
                  <a:cxn ang="0">
                    <a:pos x="0" y="26"/>
                  </a:cxn>
                  <a:cxn ang="0">
                    <a:pos x="0" y="0"/>
                  </a:cxn>
                  <a:cxn ang="0">
                    <a:pos x="28" y="10"/>
                  </a:cxn>
                  <a:cxn ang="0">
                    <a:pos x="95" y="3"/>
                  </a:cxn>
                  <a:cxn ang="0">
                    <a:pos x="95" y="6"/>
                  </a:cxn>
                </a:cxnLst>
                <a:rect l="0" t="0" r="r" b="b"/>
                <a:pathLst>
                  <a:path w="95" h="26">
                    <a:moveTo>
                      <a:pt x="95" y="6"/>
                    </a:moveTo>
                    <a:lnTo>
                      <a:pt x="66" y="22"/>
                    </a:lnTo>
                    <a:lnTo>
                      <a:pt x="0" y="26"/>
                    </a:lnTo>
                    <a:lnTo>
                      <a:pt x="0" y="0"/>
                    </a:lnTo>
                    <a:lnTo>
                      <a:pt x="28" y="10"/>
                    </a:lnTo>
                    <a:lnTo>
                      <a:pt x="95" y="3"/>
                    </a:lnTo>
                    <a:lnTo>
                      <a:pt x="95" y="6"/>
                    </a:lnTo>
                    <a:close/>
                  </a:path>
                </a:pathLst>
              </a:custGeom>
              <a:solidFill>
                <a:srgbClr val="75754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7" name="Freeform 303"/>
              <p:cNvSpPr>
                <a:spLocks/>
              </p:cNvSpPr>
              <p:nvPr/>
            </p:nvSpPr>
            <p:spPr bwMode="auto">
              <a:xfrm>
                <a:off x="4823" y="2194"/>
                <a:ext cx="65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2" y="7"/>
                  </a:cxn>
                  <a:cxn ang="0">
                    <a:pos x="65" y="3"/>
                  </a:cxn>
                  <a:cxn ang="0">
                    <a:pos x="59" y="7"/>
                  </a:cxn>
                  <a:cxn ang="0">
                    <a:pos x="0" y="10"/>
                  </a:cxn>
                  <a:cxn ang="0">
                    <a:pos x="0" y="0"/>
                  </a:cxn>
                </a:cxnLst>
                <a:rect l="0" t="0" r="r" b="b"/>
                <a:pathLst>
                  <a:path w="65" h="10">
                    <a:moveTo>
                      <a:pt x="0" y="0"/>
                    </a:moveTo>
                    <a:lnTo>
                      <a:pt x="22" y="7"/>
                    </a:lnTo>
                    <a:lnTo>
                      <a:pt x="65" y="3"/>
                    </a:lnTo>
                    <a:lnTo>
                      <a:pt x="59" y="7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996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8" name="Freeform 304"/>
              <p:cNvSpPr>
                <a:spLocks/>
              </p:cNvSpPr>
              <p:nvPr/>
            </p:nvSpPr>
            <p:spPr bwMode="auto">
              <a:xfrm>
                <a:off x="3920" y="2170"/>
                <a:ext cx="377" cy="299"/>
              </a:xfrm>
              <a:custGeom>
                <a:avLst/>
                <a:gdLst/>
                <a:ahLst/>
                <a:cxnLst>
                  <a:cxn ang="0">
                    <a:pos x="255" y="29"/>
                  </a:cxn>
                  <a:cxn ang="0">
                    <a:pos x="240" y="54"/>
                  </a:cxn>
                  <a:cxn ang="0">
                    <a:pos x="240" y="65"/>
                  </a:cxn>
                  <a:cxn ang="0">
                    <a:pos x="244" y="69"/>
                  </a:cxn>
                  <a:cxn ang="0">
                    <a:pos x="281" y="36"/>
                  </a:cxn>
                  <a:cxn ang="0">
                    <a:pos x="341" y="58"/>
                  </a:cxn>
                  <a:cxn ang="0">
                    <a:pos x="363" y="54"/>
                  </a:cxn>
                  <a:cxn ang="0">
                    <a:pos x="377" y="54"/>
                  </a:cxn>
                  <a:cxn ang="0">
                    <a:pos x="344" y="75"/>
                  </a:cxn>
                  <a:cxn ang="0">
                    <a:pos x="338" y="91"/>
                  </a:cxn>
                  <a:cxn ang="0">
                    <a:pos x="327" y="94"/>
                  </a:cxn>
                  <a:cxn ang="0">
                    <a:pos x="259" y="198"/>
                  </a:cxn>
                  <a:cxn ang="0">
                    <a:pos x="219" y="292"/>
                  </a:cxn>
                  <a:cxn ang="0">
                    <a:pos x="219" y="299"/>
                  </a:cxn>
                  <a:cxn ang="0">
                    <a:pos x="162" y="287"/>
                  </a:cxn>
                  <a:cxn ang="0">
                    <a:pos x="139" y="270"/>
                  </a:cxn>
                  <a:cxn ang="0">
                    <a:pos x="115" y="270"/>
                  </a:cxn>
                  <a:cxn ang="0">
                    <a:pos x="72" y="223"/>
                  </a:cxn>
                  <a:cxn ang="0">
                    <a:pos x="29" y="158"/>
                  </a:cxn>
                  <a:cxn ang="0">
                    <a:pos x="90" y="155"/>
                  </a:cxn>
                  <a:cxn ang="0">
                    <a:pos x="126" y="141"/>
                  </a:cxn>
                  <a:cxn ang="0">
                    <a:pos x="129" y="141"/>
                  </a:cxn>
                  <a:cxn ang="0">
                    <a:pos x="132" y="137"/>
                  </a:cxn>
                  <a:cxn ang="0">
                    <a:pos x="126" y="130"/>
                  </a:cxn>
                  <a:cxn ang="0">
                    <a:pos x="53" y="141"/>
                  </a:cxn>
                  <a:cxn ang="0">
                    <a:pos x="11" y="137"/>
                  </a:cxn>
                  <a:cxn ang="0">
                    <a:pos x="0" y="119"/>
                  </a:cxn>
                  <a:cxn ang="0">
                    <a:pos x="4" y="50"/>
                  </a:cxn>
                  <a:cxn ang="0">
                    <a:pos x="53" y="61"/>
                  </a:cxn>
                  <a:cxn ang="0">
                    <a:pos x="139" y="54"/>
                  </a:cxn>
                  <a:cxn ang="0">
                    <a:pos x="180" y="32"/>
                  </a:cxn>
                  <a:cxn ang="0">
                    <a:pos x="211" y="0"/>
                  </a:cxn>
                  <a:cxn ang="0">
                    <a:pos x="251" y="25"/>
                  </a:cxn>
                  <a:cxn ang="0">
                    <a:pos x="255" y="29"/>
                  </a:cxn>
                </a:cxnLst>
                <a:rect l="0" t="0" r="r" b="b"/>
                <a:pathLst>
                  <a:path w="377" h="299">
                    <a:moveTo>
                      <a:pt x="255" y="29"/>
                    </a:moveTo>
                    <a:lnTo>
                      <a:pt x="240" y="54"/>
                    </a:lnTo>
                    <a:lnTo>
                      <a:pt x="240" y="65"/>
                    </a:lnTo>
                    <a:lnTo>
                      <a:pt x="244" y="69"/>
                    </a:lnTo>
                    <a:lnTo>
                      <a:pt x="281" y="36"/>
                    </a:lnTo>
                    <a:lnTo>
                      <a:pt x="341" y="58"/>
                    </a:lnTo>
                    <a:lnTo>
                      <a:pt x="363" y="54"/>
                    </a:lnTo>
                    <a:lnTo>
                      <a:pt x="377" y="54"/>
                    </a:lnTo>
                    <a:lnTo>
                      <a:pt x="344" y="75"/>
                    </a:lnTo>
                    <a:lnTo>
                      <a:pt x="338" y="91"/>
                    </a:lnTo>
                    <a:lnTo>
                      <a:pt x="327" y="94"/>
                    </a:lnTo>
                    <a:lnTo>
                      <a:pt x="259" y="198"/>
                    </a:lnTo>
                    <a:lnTo>
                      <a:pt x="219" y="292"/>
                    </a:lnTo>
                    <a:lnTo>
                      <a:pt x="219" y="299"/>
                    </a:lnTo>
                    <a:lnTo>
                      <a:pt x="162" y="287"/>
                    </a:lnTo>
                    <a:lnTo>
                      <a:pt x="139" y="270"/>
                    </a:lnTo>
                    <a:lnTo>
                      <a:pt x="115" y="270"/>
                    </a:lnTo>
                    <a:lnTo>
                      <a:pt x="72" y="223"/>
                    </a:lnTo>
                    <a:lnTo>
                      <a:pt x="29" y="158"/>
                    </a:lnTo>
                    <a:lnTo>
                      <a:pt x="90" y="155"/>
                    </a:lnTo>
                    <a:lnTo>
                      <a:pt x="126" y="141"/>
                    </a:lnTo>
                    <a:lnTo>
                      <a:pt x="129" y="141"/>
                    </a:lnTo>
                    <a:lnTo>
                      <a:pt x="132" y="137"/>
                    </a:lnTo>
                    <a:lnTo>
                      <a:pt x="126" y="130"/>
                    </a:lnTo>
                    <a:lnTo>
                      <a:pt x="53" y="141"/>
                    </a:lnTo>
                    <a:lnTo>
                      <a:pt x="11" y="137"/>
                    </a:lnTo>
                    <a:lnTo>
                      <a:pt x="0" y="119"/>
                    </a:lnTo>
                    <a:lnTo>
                      <a:pt x="4" y="50"/>
                    </a:lnTo>
                    <a:lnTo>
                      <a:pt x="53" y="61"/>
                    </a:lnTo>
                    <a:lnTo>
                      <a:pt x="139" y="54"/>
                    </a:lnTo>
                    <a:lnTo>
                      <a:pt x="180" y="32"/>
                    </a:lnTo>
                    <a:lnTo>
                      <a:pt x="211" y="0"/>
                    </a:lnTo>
                    <a:lnTo>
                      <a:pt x="251" y="25"/>
                    </a:lnTo>
                    <a:lnTo>
                      <a:pt x="255" y="29"/>
                    </a:lnTo>
                    <a:close/>
                  </a:path>
                </a:pathLst>
              </a:custGeom>
              <a:solidFill>
                <a:srgbClr val="D1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69" name="Freeform 305"/>
              <p:cNvSpPr>
                <a:spLocks/>
              </p:cNvSpPr>
              <p:nvPr/>
            </p:nvSpPr>
            <p:spPr bwMode="auto">
              <a:xfrm>
                <a:off x="3862" y="2188"/>
                <a:ext cx="18" cy="47"/>
              </a:xfrm>
              <a:custGeom>
                <a:avLst/>
                <a:gdLst/>
                <a:ahLst/>
                <a:cxnLst>
                  <a:cxn ang="0">
                    <a:pos x="7" y="40"/>
                  </a:cxn>
                  <a:cxn ang="0">
                    <a:pos x="7" y="47"/>
                  </a:cxn>
                  <a:cxn ang="0">
                    <a:pos x="0" y="36"/>
                  </a:cxn>
                  <a:cxn ang="0">
                    <a:pos x="0" y="11"/>
                  </a:cxn>
                  <a:cxn ang="0">
                    <a:pos x="11" y="0"/>
                  </a:cxn>
                  <a:cxn ang="0">
                    <a:pos x="18" y="7"/>
                  </a:cxn>
                  <a:cxn ang="0">
                    <a:pos x="7" y="40"/>
                  </a:cxn>
                </a:cxnLst>
                <a:rect l="0" t="0" r="r" b="b"/>
                <a:pathLst>
                  <a:path w="18" h="47">
                    <a:moveTo>
                      <a:pt x="7" y="40"/>
                    </a:moveTo>
                    <a:lnTo>
                      <a:pt x="7" y="47"/>
                    </a:lnTo>
                    <a:lnTo>
                      <a:pt x="0" y="36"/>
                    </a:lnTo>
                    <a:lnTo>
                      <a:pt x="0" y="11"/>
                    </a:lnTo>
                    <a:lnTo>
                      <a:pt x="11" y="0"/>
                    </a:lnTo>
                    <a:lnTo>
                      <a:pt x="18" y="7"/>
                    </a:lnTo>
                    <a:lnTo>
                      <a:pt x="7" y="40"/>
                    </a:lnTo>
                    <a:close/>
                  </a:path>
                </a:pathLst>
              </a:custGeom>
              <a:solidFill>
                <a:srgbClr val="D1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0" name="Freeform 306"/>
              <p:cNvSpPr>
                <a:spLocks/>
              </p:cNvSpPr>
              <p:nvPr/>
            </p:nvSpPr>
            <p:spPr bwMode="auto">
              <a:xfrm>
                <a:off x="3880" y="2195"/>
                <a:ext cx="22" cy="130"/>
              </a:xfrm>
              <a:custGeom>
                <a:avLst/>
                <a:gdLst/>
                <a:ahLst/>
                <a:cxnLst>
                  <a:cxn ang="0">
                    <a:pos x="11" y="130"/>
                  </a:cxn>
                  <a:cxn ang="0">
                    <a:pos x="0" y="118"/>
                  </a:cxn>
                  <a:cxn ang="0">
                    <a:pos x="3" y="40"/>
                  </a:cxn>
                  <a:cxn ang="0">
                    <a:pos x="19" y="22"/>
                  </a:cxn>
                  <a:cxn ang="0">
                    <a:pos x="22" y="0"/>
                  </a:cxn>
                  <a:cxn ang="0">
                    <a:pos x="19" y="118"/>
                  </a:cxn>
                  <a:cxn ang="0">
                    <a:pos x="11" y="130"/>
                  </a:cxn>
                </a:cxnLst>
                <a:rect l="0" t="0" r="r" b="b"/>
                <a:pathLst>
                  <a:path w="22" h="130">
                    <a:moveTo>
                      <a:pt x="11" y="130"/>
                    </a:moveTo>
                    <a:lnTo>
                      <a:pt x="0" y="118"/>
                    </a:lnTo>
                    <a:lnTo>
                      <a:pt x="3" y="40"/>
                    </a:lnTo>
                    <a:lnTo>
                      <a:pt x="19" y="22"/>
                    </a:lnTo>
                    <a:lnTo>
                      <a:pt x="22" y="0"/>
                    </a:lnTo>
                    <a:lnTo>
                      <a:pt x="19" y="118"/>
                    </a:lnTo>
                    <a:lnTo>
                      <a:pt x="11" y="130"/>
                    </a:lnTo>
                    <a:close/>
                  </a:path>
                </a:pathLst>
              </a:custGeom>
              <a:solidFill>
                <a:srgbClr val="E6E8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1" name="Freeform 307"/>
              <p:cNvSpPr>
                <a:spLocks/>
              </p:cNvSpPr>
              <p:nvPr/>
            </p:nvSpPr>
            <p:spPr bwMode="auto">
              <a:xfrm>
                <a:off x="5102" y="2199"/>
                <a:ext cx="166" cy="137"/>
              </a:xfrm>
              <a:custGeom>
                <a:avLst/>
                <a:gdLst/>
                <a:ahLst/>
                <a:cxnLst>
                  <a:cxn ang="0">
                    <a:pos x="166" y="25"/>
                  </a:cxn>
                  <a:cxn ang="0">
                    <a:pos x="158" y="57"/>
                  </a:cxn>
                  <a:cxn ang="0">
                    <a:pos x="90" y="129"/>
                  </a:cxn>
                  <a:cxn ang="0">
                    <a:pos x="83" y="137"/>
                  </a:cxn>
                  <a:cxn ang="0">
                    <a:pos x="29" y="87"/>
                  </a:cxn>
                  <a:cxn ang="0">
                    <a:pos x="0" y="54"/>
                  </a:cxn>
                  <a:cxn ang="0">
                    <a:pos x="29" y="54"/>
                  </a:cxn>
                  <a:cxn ang="0">
                    <a:pos x="79" y="25"/>
                  </a:cxn>
                  <a:cxn ang="0">
                    <a:pos x="94" y="0"/>
                  </a:cxn>
                  <a:cxn ang="0">
                    <a:pos x="155" y="3"/>
                  </a:cxn>
                  <a:cxn ang="0">
                    <a:pos x="166" y="25"/>
                  </a:cxn>
                </a:cxnLst>
                <a:rect l="0" t="0" r="r" b="b"/>
                <a:pathLst>
                  <a:path w="166" h="137">
                    <a:moveTo>
                      <a:pt x="166" y="25"/>
                    </a:moveTo>
                    <a:lnTo>
                      <a:pt x="158" y="57"/>
                    </a:lnTo>
                    <a:lnTo>
                      <a:pt x="90" y="129"/>
                    </a:lnTo>
                    <a:lnTo>
                      <a:pt x="83" y="137"/>
                    </a:lnTo>
                    <a:lnTo>
                      <a:pt x="29" y="87"/>
                    </a:lnTo>
                    <a:lnTo>
                      <a:pt x="0" y="54"/>
                    </a:lnTo>
                    <a:lnTo>
                      <a:pt x="29" y="54"/>
                    </a:lnTo>
                    <a:lnTo>
                      <a:pt x="79" y="25"/>
                    </a:lnTo>
                    <a:lnTo>
                      <a:pt x="94" y="0"/>
                    </a:lnTo>
                    <a:lnTo>
                      <a:pt x="155" y="3"/>
                    </a:lnTo>
                    <a:lnTo>
                      <a:pt x="166" y="25"/>
                    </a:lnTo>
                    <a:close/>
                  </a:path>
                </a:pathLst>
              </a:custGeom>
              <a:solidFill>
                <a:srgbClr val="D1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2" name="Freeform 308"/>
              <p:cNvSpPr>
                <a:spLocks/>
              </p:cNvSpPr>
              <p:nvPr/>
            </p:nvSpPr>
            <p:spPr bwMode="auto">
              <a:xfrm>
                <a:off x="4057" y="2220"/>
                <a:ext cx="384" cy="553"/>
              </a:xfrm>
              <a:custGeom>
                <a:avLst/>
                <a:gdLst/>
                <a:ahLst/>
                <a:cxnLst>
                  <a:cxn ang="0">
                    <a:pos x="384" y="33"/>
                  </a:cxn>
                  <a:cxn ang="0">
                    <a:pos x="351" y="76"/>
                  </a:cxn>
                  <a:cxn ang="0">
                    <a:pos x="345" y="163"/>
                  </a:cxn>
                  <a:cxn ang="0">
                    <a:pos x="355" y="281"/>
                  </a:cxn>
                  <a:cxn ang="0">
                    <a:pos x="365" y="338"/>
                  </a:cxn>
                  <a:cxn ang="0">
                    <a:pos x="355" y="425"/>
                  </a:cxn>
                  <a:cxn ang="0">
                    <a:pos x="329" y="464"/>
                  </a:cxn>
                  <a:cxn ang="0">
                    <a:pos x="226" y="553"/>
                  </a:cxn>
                  <a:cxn ang="0">
                    <a:pos x="196" y="553"/>
                  </a:cxn>
                  <a:cxn ang="0">
                    <a:pos x="169" y="512"/>
                  </a:cxn>
                  <a:cxn ang="0">
                    <a:pos x="176" y="501"/>
                  </a:cxn>
                  <a:cxn ang="0">
                    <a:pos x="201" y="482"/>
                  </a:cxn>
                  <a:cxn ang="0">
                    <a:pos x="201" y="479"/>
                  </a:cxn>
                  <a:cxn ang="0">
                    <a:pos x="193" y="471"/>
                  </a:cxn>
                  <a:cxn ang="0">
                    <a:pos x="176" y="475"/>
                  </a:cxn>
                  <a:cxn ang="0">
                    <a:pos x="165" y="475"/>
                  </a:cxn>
                  <a:cxn ang="0">
                    <a:pos x="150" y="461"/>
                  </a:cxn>
                  <a:cxn ang="0">
                    <a:pos x="146" y="461"/>
                  </a:cxn>
                  <a:cxn ang="0">
                    <a:pos x="146" y="503"/>
                  </a:cxn>
                  <a:cxn ang="0">
                    <a:pos x="136" y="525"/>
                  </a:cxn>
                  <a:cxn ang="0">
                    <a:pos x="107" y="539"/>
                  </a:cxn>
                  <a:cxn ang="0">
                    <a:pos x="82" y="525"/>
                  </a:cxn>
                  <a:cxn ang="0">
                    <a:pos x="60" y="482"/>
                  </a:cxn>
                  <a:cxn ang="0">
                    <a:pos x="60" y="475"/>
                  </a:cxn>
                  <a:cxn ang="0">
                    <a:pos x="85" y="457"/>
                  </a:cxn>
                  <a:cxn ang="0">
                    <a:pos x="85" y="446"/>
                  </a:cxn>
                  <a:cxn ang="0">
                    <a:pos x="78" y="439"/>
                  </a:cxn>
                  <a:cxn ang="0">
                    <a:pos x="46" y="450"/>
                  </a:cxn>
                  <a:cxn ang="0">
                    <a:pos x="36" y="490"/>
                  </a:cxn>
                  <a:cxn ang="0">
                    <a:pos x="25" y="503"/>
                  </a:cxn>
                  <a:cxn ang="0">
                    <a:pos x="17" y="503"/>
                  </a:cxn>
                  <a:cxn ang="0">
                    <a:pos x="0" y="464"/>
                  </a:cxn>
                  <a:cxn ang="0">
                    <a:pos x="11" y="411"/>
                  </a:cxn>
                  <a:cxn ang="0">
                    <a:pos x="85" y="321"/>
                  </a:cxn>
                  <a:cxn ang="0">
                    <a:pos x="118" y="205"/>
                  </a:cxn>
                  <a:cxn ang="0">
                    <a:pos x="169" y="112"/>
                  </a:cxn>
                  <a:cxn ang="0">
                    <a:pos x="215" y="55"/>
                  </a:cxn>
                  <a:cxn ang="0">
                    <a:pos x="272" y="11"/>
                  </a:cxn>
                  <a:cxn ang="0">
                    <a:pos x="302" y="0"/>
                  </a:cxn>
                  <a:cxn ang="0">
                    <a:pos x="348" y="11"/>
                  </a:cxn>
                  <a:cxn ang="0">
                    <a:pos x="384" y="33"/>
                  </a:cxn>
                </a:cxnLst>
                <a:rect l="0" t="0" r="r" b="b"/>
                <a:pathLst>
                  <a:path w="384" h="553">
                    <a:moveTo>
                      <a:pt x="384" y="33"/>
                    </a:moveTo>
                    <a:lnTo>
                      <a:pt x="351" y="76"/>
                    </a:lnTo>
                    <a:lnTo>
                      <a:pt x="345" y="163"/>
                    </a:lnTo>
                    <a:lnTo>
                      <a:pt x="355" y="281"/>
                    </a:lnTo>
                    <a:lnTo>
                      <a:pt x="365" y="338"/>
                    </a:lnTo>
                    <a:lnTo>
                      <a:pt x="355" y="425"/>
                    </a:lnTo>
                    <a:lnTo>
                      <a:pt x="329" y="464"/>
                    </a:lnTo>
                    <a:lnTo>
                      <a:pt x="226" y="553"/>
                    </a:lnTo>
                    <a:lnTo>
                      <a:pt x="196" y="553"/>
                    </a:lnTo>
                    <a:lnTo>
                      <a:pt x="169" y="512"/>
                    </a:lnTo>
                    <a:lnTo>
                      <a:pt x="176" y="501"/>
                    </a:lnTo>
                    <a:lnTo>
                      <a:pt x="201" y="482"/>
                    </a:lnTo>
                    <a:lnTo>
                      <a:pt x="201" y="479"/>
                    </a:lnTo>
                    <a:lnTo>
                      <a:pt x="193" y="471"/>
                    </a:lnTo>
                    <a:lnTo>
                      <a:pt x="176" y="475"/>
                    </a:lnTo>
                    <a:lnTo>
                      <a:pt x="165" y="475"/>
                    </a:lnTo>
                    <a:lnTo>
                      <a:pt x="150" y="461"/>
                    </a:lnTo>
                    <a:lnTo>
                      <a:pt x="146" y="461"/>
                    </a:lnTo>
                    <a:lnTo>
                      <a:pt x="146" y="503"/>
                    </a:lnTo>
                    <a:lnTo>
                      <a:pt x="136" y="525"/>
                    </a:lnTo>
                    <a:lnTo>
                      <a:pt x="107" y="539"/>
                    </a:lnTo>
                    <a:lnTo>
                      <a:pt x="82" y="525"/>
                    </a:lnTo>
                    <a:lnTo>
                      <a:pt x="60" y="482"/>
                    </a:lnTo>
                    <a:lnTo>
                      <a:pt x="60" y="475"/>
                    </a:lnTo>
                    <a:lnTo>
                      <a:pt x="85" y="457"/>
                    </a:lnTo>
                    <a:lnTo>
                      <a:pt x="85" y="446"/>
                    </a:lnTo>
                    <a:lnTo>
                      <a:pt x="78" y="439"/>
                    </a:lnTo>
                    <a:lnTo>
                      <a:pt x="46" y="450"/>
                    </a:lnTo>
                    <a:lnTo>
                      <a:pt x="36" y="490"/>
                    </a:lnTo>
                    <a:lnTo>
                      <a:pt x="25" y="503"/>
                    </a:lnTo>
                    <a:lnTo>
                      <a:pt x="17" y="503"/>
                    </a:lnTo>
                    <a:lnTo>
                      <a:pt x="0" y="464"/>
                    </a:lnTo>
                    <a:lnTo>
                      <a:pt x="11" y="411"/>
                    </a:lnTo>
                    <a:lnTo>
                      <a:pt x="85" y="321"/>
                    </a:lnTo>
                    <a:lnTo>
                      <a:pt x="118" y="205"/>
                    </a:lnTo>
                    <a:lnTo>
                      <a:pt x="169" y="112"/>
                    </a:lnTo>
                    <a:lnTo>
                      <a:pt x="215" y="55"/>
                    </a:lnTo>
                    <a:lnTo>
                      <a:pt x="272" y="11"/>
                    </a:lnTo>
                    <a:lnTo>
                      <a:pt x="302" y="0"/>
                    </a:lnTo>
                    <a:lnTo>
                      <a:pt x="348" y="11"/>
                    </a:lnTo>
                    <a:lnTo>
                      <a:pt x="384" y="33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3" name="Freeform 309"/>
              <p:cNvSpPr>
                <a:spLocks/>
              </p:cNvSpPr>
              <p:nvPr/>
            </p:nvSpPr>
            <p:spPr bwMode="auto">
              <a:xfrm>
                <a:off x="4933" y="2242"/>
                <a:ext cx="424" cy="539"/>
              </a:xfrm>
              <a:custGeom>
                <a:avLst/>
                <a:gdLst/>
                <a:ahLst/>
                <a:cxnLst>
                  <a:cxn ang="0">
                    <a:pos x="248" y="115"/>
                  </a:cxn>
                  <a:cxn ang="0">
                    <a:pos x="375" y="262"/>
                  </a:cxn>
                  <a:cxn ang="0">
                    <a:pos x="413" y="371"/>
                  </a:cxn>
                  <a:cxn ang="0">
                    <a:pos x="424" y="474"/>
                  </a:cxn>
                  <a:cxn ang="0">
                    <a:pos x="413" y="506"/>
                  </a:cxn>
                  <a:cxn ang="0">
                    <a:pos x="392" y="531"/>
                  </a:cxn>
                  <a:cxn ang="0">
                    <a:pos x="364" y="500"/>
                  </a:cxn>
                  <a:cxn ang="0">
                    <a:pos x="364" y="485"/>
                  </a:cxn>
                  <a:cxn ang="0">
                    <a:pos x="370" y="481"/>
                  </a:cxn>
                  <a:cxn ang="0">
                    <a:pos x="377" y="474"/>
                  </a:cxn>
                  <a:cxn ang="0">
                    <a:pos x="377" y="468"/>
                  </a:cxn>
                  <a:cxn ang="0">
                    <a:pos x="367" y="457"/>
                  </a:cxn>
                  <a:cxn ang="0">
                    <a:pos x="353" y="464"/>
                  </a:cxn>
                  <a:cxn ang="0">
                    <a:pos x="342" y="474"/>
                  </a:cxn>
                  <a:cxn ang="0">
                    <a:pos x="327" y="457"/>
                  </a:cxn>
                  <a:cxn ang="0">
                    <a:pos x="313" y="457"/>
                  </a:cxn>
                  <a:cxn ang="0">
                    <a:pos x="305" y="468"/>
                  </a:cxn>
                  <a:cxn ang="0">
                    <a:pos x="331" y="496"/>
                  </a:cxn>
                  <a:cxn ang="0">
                    <a:pos x="320" y="525"/>
                  </a:cxn>
                  <a:cxn ang="0">
                    <a:pos x="305" y="536"/>
                  </a:cxn>
                  <a:cxn ang="0">
                    <a:pos x="277" y="528"/>
                  </a:cxn>
                  <a:cxn ang="0">
                    <a:pos x="242" y="503"/>
                  </a:cxn>
                  <a:cxn ang="0">
                    <a:pos x="234" y="492"/>
                  </a:cxn>
                  <a:cxn ang="0">
                    <a:pos x="252" y="457"/>
                  </a:cxn>
                  <a:cxn ang="0">
                    <a:pos x="252" y="453"/>
                  </a:cxn>
                  <a:cxn ang="0">
                    <a:pos x="248" y="449"/>
                  </a:cxn>
                  <a:cxn ang="0">
                    <a:pos x="216" y="468"/>
                  </a:cxn>
                  <a:cxn ang="0">
                    <a:pos x="205" y="460"/>
                  </a:cxn>
                  <a:cxn ang="0">
                    <a:pos x="169" y="460"/>
                  </a:cxn>
                  <a:cxn ang="0">
                    <a:pos x="162" y="468"/>
                  </a:cxn>
                  <a:cxn ang="0">
                    <a:pos x="166" y="479"/>
                  </a:cxn>
                  <a:cxn ang="0">
                    <a:pos x="201" y="481"/>
                  </a:cxn>
                  <a:cxn ang="0">
                    <a:pos x="198" y="515"/>
                  </a:cxn>
                  <a:cxn ang="0">
                    <a:pos x="187" y="528"/>
                  </a:cxn>
                  <a:cxn ang="0">
                    <a:pos x="173" y="539"/>
                  </a:cxn>
                  <a:cxn ang="0">
                    <a:pos x="158" y="536"/>
                  </a:cxn>
                  <a:cxn ang="0">
                    <a:pos x="125" y="492"/>
                  </a:cxn>
                  <a:cxn ang="0">
                    <a:pos x="100" y="414"/>
                  </a:cxn>
                  <a:cxn ang="0">
                    <a:pos x="119" y="302"/>
                  </a:cxn>
                  <a:cxn ang="0">
                    <a:pos x="104" y="245"/>
                  </a:cxn>
                  <a:cxn ang="0">
                    <a:pos x="58" y="155"/>
                  </a:cxn>
                  <a:cxn ang="0">
                    <a:pos x="0" y="65"/>
                  </a:cxn>
                  <a:cxn ang="0">
                    <a:pos x="0" y="33"/>
                  </a:cxn>
                  <a:cxn ang="0">
                    <a:pos x="51" y="0"/>
                  </a:cxn>
                  <a:cxn ang="0">
                    <a:pos x="134" y="8"/>
                  </a:cxn>
                  <a:cxn ang="0">
                    <a:pos x="248" y="115"/>
                  </a:cxn>
                </a:cxnLst>
                <a:rect l="0" t="0" r="r" b="b"/>
                <a:pathLst>
                  <a:path w="424" h="539">
                    <a:moveTo>
                      <a:pt x="248" y="115"/>
                    </a:moveTo>
                    <a:lnTo>
                      <a:pt x="375" y="262"/>
                    </a:lnTo>
                    <a:lnTo>
                      <a:pt x="413" y="371"/>
                    </a:lnTo>
                    <a:lnTo>
                      <a:pt x="424" y="474"/>
                    </a:lnTo>
                    <a:lnTo>
                      <a:pt x="413" y="506"/>
                    </a:lnTo>
                    <a:lnTo>
                      <a:pt x="392" y="531"/>
                    </a:lnTo>
                    <a:lnTo>
                      <a:pt x="364" y="500"/>
                    </a:lnTo>
                    <a:lnTo>
                      <a:pt x="364" y="485"/>
                    </a:lnTo>
                    <a:lnTo>
                      <a:pt x="370" y="481"/>
                    </a:lnTo>
                    <a:lnTo>
                      <a:pt x="377" y="474"/>
                    </a:lnTo>
                    <a:lnTo>
                      <a:pt x="377" y="468"/>
                    </a:lnTo>
                    <a:lnTo>
                      <a:pt x="367" y="457"/>
                    </a:lnTo>
                    <a:lnTo>
                      <a:pt x="353" y="464"/>
                    </a:lnTo>
                    <a:lnTo>
                      <a:pt x="342" y="474"/>
                    </a:lnTo>
                    <a:lnTo>
                      <a:pt x="327" y="457"/>
                    </a:lnTo>
                    <a:lnTo>
                      <a:pt x="313" y="457"/>
                    </a:lnTo>
                    <a:lnTo>
                      <a:pt x="305" y="468"/>
                    </a:lnTo>
                    <a:lnTo>
                      <a:pt x="331" y="496"/>
                    </a:lnTo>
                    <a:lnTo>
                      <a:pt x="320" y="525"/>
                    </a:lnTo>
                    <a:lnTo>
                      <a:pt x="305" y="536"/>
                    </a:lnTo>
                    <a:lnTo>
                      <a:pt x="277" y="528"/>
                    </a:lnTo>
                    <a:lnTo>
                      <a:pt x="242" y="503"/>
                    </a:lnTo>
                    <a:lnTo>
                      <a:pt x="234" y="492"/>
                    </a:lnTo>
                    <a:lnTo>
                      <a:pt x="252" y="457"/>
                    </a:lnTo>
                    <a:lnTo>
                      <a:pt x="252" y="453"/>
                    </a:lnTo>
                    <a:lnTo>
                      <a:pt x="248" y="449"/>
                    </a:lnTo>
                    <a:lnTo>
                      <a:pt x="216" y="468"/>
                    </a:lnTo>
                    <a:lnTo>
                      <a:pt x="205" y="460"/>
                    </a:lnTo>
                    <a:lnTo>
                      <a:pt x="169" y="460"/>
                    </a:lnTo>
                    <a:lnTo>
                      <a:pt x="162" y="468"/>
                    </a:lnTo>
                    <a:lnTo>
                      <a:pt x="166" y="479"/>
                    </a:lnTo>
                    <a:lnTo>
                      <a:pt x="201" y="481"/>
                    </a:lnTo>
                    <a:lnTo>
                      <a:pt x="198" y="515"/>
                    </a:lnTo>
                    <a:lnTo>
                      <a:pt x="187" y="528"/>
                    </a:lnTo>
                    <a:lnTo>
                      <a:pt x="173" y="539"/>
                    </a:lnTo>
                    <a:lnTo>
                      <a:pt x="158" y="536"/>
                    </a:lnTo>
                    <a:lnTo>
                      <a:pt x="125" y="492"/>
                    </a:lnTo>
                    <a:lnTo>
                      <a:pt x="100" y="414"/>
                    </a:lnTo>
                    <a:lnTo>
                      <a:pt x="119" y="302"/>
                    </a:lnTo>
                    <a:lnTo>
                      <a:pt x="104" y="245"/>
                    </a:lnTo>
                    <a:lnTo>
                      <a:pt x="58" y="155"/>
                    </a:lnTo>
                    <a:lnTo>
                      <a:pt x="0" y="65"/>
                    </a:lnTo>
                    <a:lnTo>
                      <a:pt x="0" y="33"/>
                    </a:lnTo>
                    <a:lnTo>
                      <a:pt x="51" y="0"/>
                    </a:lnTo>
                    <a:lnTo>
                      <a:pt x="134" y="8"/>
                    </a:lnTo>
                    <a:lnTo>
                      <a:pt x="248" y="115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4" name="Freeform 310"/>
              <p:cNvSpPr>
                <a:spLocks/>
              </p:cNvSpPr>
              <p:nvPr/>
            </p:nvSpPr>
            <p:spPr bwMode="auto">
              <a:xfrm>
                <a:off x="4419" y="2264"/>
                <a:ext cx="598" cy="316"/>
              </a:xfrm>
              <a:custGeom>
                <a:avLst/>
                <a:gdLst/>
                <a:ahLst/>
                <a:cxnLst>
                  <a:cxn ang="0">
                    <a:pos x="158" y="25"/>
                  </a:cxn>
                  <a:cxn ang="0">
                    <a:pos x="198" y="43"/>
                  </a:cxn>
                  <a:cxn ang="0">
                    <a:pos x="252" y="47"/>
                  </a:cxn>
                  <a:cxn ang="0">
                    <a:pos x="410" y="47"/>
                  </a:cxn>
                  <a:cxn ang="0">
                    <a:pos x="479" y="28"/>
                  </a:cxn>
                  <a:cxn ang="0">
                    <a:pos x="482" y="28"/>
                  </a:cxn>
                  <a:cxn ang="0">
                    <a:pos x="486" y="25"/>
                  </a:cxn>
                  <a:cxn ang="0">
                    <a:pos x="522" y="100"/>
                  </a:cxn>
                  <a:cxn ang="0">
                    <a:pos x="479" y="108"/>
                  </a:cxn>
                  <a:cxn ang="0">
                    <a:pos x="438" y="104"/>
                  </a:cxn>
                  <a:cxn ang="0">
                    <a:pos x="435" y="104"/>
                  </a:cxn>
                  <a:cxn ang="0">
                    <a:pos x="432" y="108"/>
                  </a:cxn>
                  <a:cxn ang="0">
                    <a:pos x="432" y="119"/>
                  </a:cxn>
                  <a:cxn ang="0">
                    <a:pos x="443" y="129"/>
                  </a:cxn>
                  <a:cxn ang="0">
                    <a:pos x="543" y="125"/>
                  </a:cxn>
                  <a:cxn ang="0">
                    <a:pos x="598" y="223"/>
                  </a:cxn>
                  <a:cxn ang="0">
                    <a:pos x="565" y="255"/>
                  </a:cxn>
                  <a:cxn ang="0">
                    <a:pos x="438" y="291"/>
                  </a:cxn>
                  <a:cxn ang="0">
                    <a:pos x="403" y="305"/>
                  </a:cxn>
                  <a:cxn ang="0">
                    <a:pos x="310" y="316"/>
                  </a:cxn>
                  <a:cxn ang="0">
                    <a:pos x="173" y="316"/>
                  </a:cxn>
                  <a:cxn ang="0">
                    <a:pos x="97" y="294"/>
                  </a:cxn>
                  <a:cxn ang="0">
                    <a:pos x="65" y="294"/>
                  </a:cxn>
                  <a:cxn ang="0">
                    <a:pos x="33" y="283"/>
                  </a:cxn>
                  <a:cxn ang="0">
                    <a:pos x="18" y="273"/>
                  </a:cxn>
                  <a:cxn ang="0">
                    <a:pos x="3" y="155"/>
                  </a:cxn>
                  <a:cxn ang="0">
                    <a:pos x="0" y="100"/>
                  </a:cxn>
                  <a:cxn ang="0">
                    <a:pos x="76" y="93"/>
                  </a:cxn>
                  <a:cxn ang="0">
                    <a:pos x="119" y="108"/>
                  </a:cxn>
                  <a:cxn ang="0">
                    <a:pos x="126" y="100"/>
                  </a:cxn>
                  <a:cxn ang="0">
                    <a:pos x="105" y="82"/>
                  </a:cxn>
                  <a:cxn ang="0">
                    <a:pos x="22" y="75"/>
                  </a:cxn>
                  <a:cxn ang="0">
                    <a:pos x="14" y="82"/>
                  </a:cxn>
                  <a:cxn ang="0">
                    <a:pos x="3" y="72"/>
                  </a:cxn>
                  <a:cxn ang="0">
                    <a:pos x="25" y="14"/>
                  </a:cxn>
                  <a:cxn ang="0">
                    <a:pos x="47" y="0"/>
                  </a:cxn>
                  <a:cxn ang="0">
                    <a:pos x="119" y="22"/>
                  </a:cxn>
                  <a:cxn ang="0">
                    <a:pos x="158" y="25"/>
                  </a:cxn>
                </a:cxnLst>
                <a:rect l="0" t="0" r="r" b="b"/>
                <a:pathLst>
                  <a:path w="598" h="316">
                    <a:moveTo>
                      <a:pt x="158" y="25"/>
                    </a:moveTo>
                    <a:lnTo>
                      <a:pt x="198" y="43"/>
                    </a:lnTo>
                    <a:lnTo>
                      <a:pt x="252" y="47"/>
                    </a:lnTo>
                    <a:lnTo>
                      <a:pt x="410" y="47"/>
                    </a:lnTo>
                    <a:lnTo>
                      <a:pt x="479" y="28"/>
                    </a:lnTo>
                    <a:lnTo>
                      <a:pt x="482" y="28"/>
                    </a:lnTo>
                    <a:lnTo>
                      <a:pt x="486" y="25"/>
                    </a:lnTo>
                    <a:lnTo>
                      <a:pt x="522" y="100"/>
                    </a:lnTo>
                    <a:lnTo>
                      <a:pt x="479" y="108"/>
                    </a:lnTo>
                    <a:lnTo>
                      <a:pt x="438" y="104"/>
                    </a:lnTo>
                    <a:lnTo>
                      <a:pt x="435" y="104"/>
                    </a:lnTo>
                    <a:lnTo>
                      <a:pt x="432" y="108"/>
                    </a:lnTo>
                    <a:lnTo>
                      <a:pt x="432" y="119"/>
                    </a:lnTo>
                    <a:lnTo>
                      <a:pt x="443" y="129"/>
                    </a:lnTo>
                    <a:lnTo>
                      <a:pt x="543" y="125"/>
                    </a:lnTo>
                    <a:lnTo>
                      <a:pt x="598" y="223"/>
                    </a:lnTo>
                    <a:lnTo>
                      <a:pt x="565" y="255"/>
                    </a:lnTo>
                    <a:lnTo>
                      <a:pt x="438" y="291"/>
                    </a:lnTo>
                    <a:lnTo>
                      <a:pt x="403" y="305"/>
                    </a:lnTo>
                    <a:lnTo>
                      <a:pt x="310" y="316"/>
                    </a:lnTo>
                    <a:lnTo>
                      <a:pt x="173" y="316"/>
                    </a:lnTo>
                    <a:lnTo>
                      <a:pt x="97" y="294"/>
                    </a:lnTo>
                    <a:lnTo>
                      <a:pt x="65" y="294"/>
                    </a:lnTo>
                    <a:lnTo>
                      <a:pt x="33" y="283"/>
                    </a:lnTo>
                    <a:lnTo>
                      <a:pt x="18" y="273"/>
                    </a:lnTo>
                    <a:lnTo>
                      <a:pt x="3" y="155"/>
                    </a:lnTo>
                    <a:lnTo>
                      <a:pt x="0" y="100"/>
                    </a:lnTo>
                    <a:lnTo>
                      <a:pt x="76" y="93"/>
                    </a:lnTo>
                    <a:lnTo>
                      <a:pt x="119" y="108"/>
                    </a:lnTo>
                    <a:lnTo>
                      <a:pt x="126" y="100"/>
                    </a:lnTo>
                    <a:lnTo>
                      <a:pt x="105" y="82"/>
                    </a:lnTo>
                    <a:lnTo>
                      <a:pt x="22" y="75"/>
                    </a:lnTo>
                    <a:lnTo>
                      <a:pt x="14" y="82"/>
                    </a:lnTo>
                    <a:lnTo>
                      <a:pt x="3" y="72"/>
                    </a:lnTo>
                    <a:lnTo>
                      <a:pt x="25" y="14"/>
                    </a:lnTo>
                    <a:lnTo>
                      <a:pt x="47" y="0"/>
                    </a:lnTo>
                    <a:lnTo>
                      <a:pt x="119" y="22"/>
                    </a:lnTo>
                    <a:lnTo>
                      <a:pt x="158" y="25"/>
                    </a:lnTo>
                    <a:close/>
                  </a:path>
                </a:pathLst>
              </a:custGeom>
              <a:solidFill>
                <a:srgbClr val="D1C9A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5" name="Freeform 311"/>
              <p:cNvSpPr>
                <a:spLocks/>
              </p:cNvSpPr>
              <p:nvPr/>
            </p:nvSpPr>
            <p:spPr bwMode="auto">
              <a:xfrm>
                <a:off x="3992" y="2487"/>
                <a:ext cx="139" cy="208"/>
              </a:xfrm>
              <a:custGeom>
                <a:avLst/>
                <a:gdLst/>
                <a:ahLst/>
                <a:cxnLst>
                  <a:cxn ang="0">
                    <a:pos x="133" y="46"/>
                  </a:cxn>
                  <a:cxn ang="0">
                    <a:pos x="51" y="144"/>
                  </a:cxn>
                  <a:cxn ang="0">
                    <a:pos x="43" y="197"/>
                  </a:cxn>
                  <a:cxn ang="0">
                    <a:pos x="35" y="208"/>
                  </a:cxn>
                  <a:cxn ang="0">
                    <a:pos x="21" y="204"/>
                  </a:cxn>
                  <a:cxn ang="0">
                    <a:pos x="0" y="150"/>
                  </a:cxn>
                  <a:cxn ang="0">
                    <a:pos x="7" y="111"/>
                  </a:cxn>
                  <a:cxn ang="0">
                    <a:pos x="111" y="0"/>
                  </a:cxn>
                  <a:cxn ang="0">
                    <a:pos x="139" y="10"/>
                  </a:cxn>
                  <a:cxn ang="0">
                    <a:pos x="133" y="46"/>
                  </a:cxn>
                </a:cxnLst>
                <a:rect l="0" t="0" r="r" b="b"/>
                <a:pathLst>
                  <a:path w="139" h="208">
                    <a:moveTo>
                      <a:pt x="133" y="46"/>
                    </a:moveTo>
                    <a:lnTo>
                      <a:pt x="51" y="144"/>
                    </a:lnTo>
                    <a:lnTo>
                      <a:pt x="43" y="197"/>
                    </a:lnTo>
                    <a:lnTo>
                      <a:pt x="35" y="208"/>
                    </a:lnTo>
                    <a:lnTo>
                      <a:pt x="21" y="204"/>
                    </a:lnTo>
                    <a:lnTo>
                      <a:pt x="0" y="150"/>
                    </a:lnTo>
                    <a:lnTo>
                      <a:pt x="7" y="111"/>
                    </a:lnTo>
                    <a:lnTo>
                      <a:pt x="111" y="0"/>
                    </a:lnTo>
                    <a:lnTo>
                      <a:pt x="139" y="10"/>
                    </a:lnTo>
                    <a:lnTo>
                      <a:pt x="133" y="46"/>
                    </a:lnTo>
                    <a:close/>
                  </a:path>
                </a:pathLst>
              </a:custGeom>
              <a:solidFill>
                <a:srgbClr val="676A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6" name="Freeform 312"/>
              <p:cNvSpPr>
                <a:spLocks/>
              </p:cNvSpPr>
              <p:nvPr/>
            </p:nvSpPr>
            <p:spPr bwMode="auto">
              <a:xfrm>
                <a:off x="4923" y="2515"/>
                <a:ext cx="108" cy="201"/>
              </a:xfrm>
              <a:custGeom>
                <a:avLst/>
                <a:gdLst/>
                <a:ahLst/>
                <a:cxnLst>
                  <a:cxn ang="0">
                    <a:pos x="94" y="130"/>
                  </a:cxn>
                  <a:cxn ang="0">
                    <a:pos x="103" y="187"/>
                  </a:cxn>
                  <a:cxn ang="0">
                    <a:pos x="72" y="166"/>
                  </a:cxn>
                  <a:cxn ang="0">
                    <a:pos x="53" y="195"/>
                  </a:cxn>
                  <a:cxn ang="0">
                    <a:pos x="39" y="201"/>
                  </a:cxn>
                  <a:cxn ang="0">
                    <a:pos x="13" y="173"/>
                  </a:cxn>
                  <a:cxn ang="0">
                    <a:pos x="0" y="141"/>
                  </a:cxn>
                  <a:cxn ang="0">
                    <a:pos x="35" y="62"/>
                  </a:cxn>
                  <a:cxn ang="0">
                    <a:pos x="35" y="37"/>
                  </a:cxn>
                  <a:cxn ang="0">
                    <a:pos x="86" y="15"/>
                  </a:cxn>
                  <a:cxn ang="0">
                    <a:pos x="100" y="0"/>
                  </a:cxn>
                  <a:cxn ang="0">
                    <a:pos x="108" y="40"/>
                  </a:cxn>
                  <a:cxn ang="0">
                    <a:pos x="94" y="130"/>
                  </a:cxn>
                </a:cxnLst>
                <a:rect l="0" t="0" r="r" b="b"/>
                <a:pathLst>
                  <a:path w="108" h="201">
                    <a:moveTo>
                      <a:pt x="94" y="130"/>
                    </a:moveTo>
                    <a:lnTo>
                      <a:pt x="103" y="187"/>
                    </a:lnTo>
                    <a:lnTo>
                      <a:pt x="72" y="166"/>
                    </a:lnTo>
                    <a:lnTo>
                      <a:pt x="53" y="195"/>
                    </a:lnTo>
                    <a:lnTo>
                      <a:pt x="39" y="201"/>
                    </a:lnTo>
                    <a:lnTo>
                      <a:pt x="13" y="173"/>
                    </a:lnTo>
                    <a:lnTo>
                      <a:pt x="0" y="141"/>
                    </a:lnTo>
                    <a:lnTo>
                      <a:pt x="35" y="62"/>
                    </a:lnTo>
                    <a:lnTo>
                      <a:pt x="35" y="37"/>
                    </a:lnTo>
                    <a:lnTo>
                      <a:pt x="86" y="15"/>
                    </a:lnTo>
                    <a:lnTo>
                      <a:pt x="100" y="0"/>
                    </a:lnTo>
                    <a:lnTo>
                      <a:pt x="108" y="40"/>
                    </a:lnTo>
                    <a:lnTo>
                      <a:pt x="94" y="130"/>
                    </a:lnTo>
                    <a:close/>
                  </a:path>
                </a:pathLst>
              </a:custGeom>
              <a:solidFill>
                <a:srgbClr val="676A4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7" name="Freeform 313"/>
              <p:cNvSpPr>
                <a:spLocks/>
              </p:cNvSpPr>
              <p:nvPr/>
            </p:nvSpPr>
            <p:spPr bwMode="auto">
              <a:xfrm>
                <a:off x="3690" y="1363"/>
                <a:ext cx="348" cy="614"/>
              </a:xfrm>
              <a:custGeom>
                <a:avLst/>
                <a:gdLst/>
                <a:ahLst/>
                <a:cxnLst>
                  <a:cxn ang="0">
                    <a:pos x="43" y="1"/>
                  </a:cxn>
                  <a:cxn ang="0">
                    <a:pos x="58" y="2"/>
                  </a:cxn>
                  <a:cxn ang="0">
                    <a:pos x="84" y="19"/>
                  </a:cxn>
                  <a:cxn ang="0">
                    <a:pos x="107" y="42"/>
                  </a:cxn>
                  <a:cxn ang="0">
                    <a:pos x="129" y="72"/>
                  </a:cxn>
                  <a:cxn ang="0">
                    <a:pos x="145" y="107"/>
                  </a:cxn>
                  <a:cxn ang="0">
                    <a:pos x="152" y="151"/>
                  </a:cxn>
                  <a:cxn ang="0">
                    <a:pos x="149" y="199"/>
                  </a:cxn>
                  <a:cxn ang="0">
                    <a:pos x="146" y="249"/>
                  </a:cxn>
                  <a:cxn ang="0">
                    <a:pos x="145" y="285"/>
                  </a:cxn>
                  <a:cxn ang="0">
                    <a:pos x="146" y="321"/>
                  </a:cxn>
                  <a:cxn ang="0">
                    <a:pos x="149" y="353"/>
                  </a:cxn>
                  <a:cxn ang="0">
                    <a:pos x="154" y="378"/>
                  </a:cxn>
                  <a:cxn ang="0">
                    <a:pos x="163" y="401"/>
                  </a:cxn>
                  <a:cxn ang="0">
                    <a:pos x="179" y="423"/>
                  </a:cxn>
                  <a:cxn ang="0">
                    <a:pos x="201" y="443"/>
                  </a:cxn>
                  <a:cxn ang="0">
                    <a:pos x="215" y="448"/>
                  </a:cxn>
                  <a:cxn ang="0">
                    <a:pos x="225" y="440"/>
                  </a:cxn>
                  <a:cxn ang="0">
                    <a:pos x="228" y="427"/>
                  </a:cxn>
                  <a:cxn ang="0">
                    <a:pos x="222" y="395"/>
                  </a:cxn>
                  <a:cxn ang="0">
                    <a:pos x="215" y="362"/>
                  </a:cxn>
                  <a:cxn ang="0">
                    <a:pos x="219" y="309"/>
                  </a:cxn>
                  <a:cxn ang="0">
                    <a:pos x="224" y="256"/>
                  </a:cxn>
                  <a:cxn ang="0">
                    <a:pos x="224" y="205"/>
                  </a:cxn>
                  <a:cxn ang="0">
                    <a:pos x="213" y="154"/>
                  </a:cxn>
                  <a:cxn ang="0">
                    <a:pos x="210" y="129"/>
                  </a:cxn>
                  <a:cxn ang="0">
                    <a:pos x="213" y="108"/>
                  </a:cxn>
                  <a:cxn ang="0">
                    <a:pos x="226" y="92"/>
                  </a:cxn>
                  <a:cxn ang="0">
                    <a:pos x="242" y="90"/>
                  </a:cxn>
                  <a:cxn ang="0">
                    <a:pos x="259" y="96"/>
                  </a:cxn>
                  <a:cxn ang="0">
                    <a:pos x="288" y="120"/>
                  </a:cxn>
                  <a:cxn ang="0">
                    <a:pos x="314" y="155"/>
                  </a:cxn>
                  <a:cxn ang="0">
                    <a:pos x="332" y="199"/>
                  </a:cxn>
                  <a:cxn ang="0">
                    <a:pos x="340" y="248"/>
                  </a:cxn>
                  <a:cxn ang="0">
                    <a:pos x="347" y="310"/>
                  </a:cxn>
                  <a:cxn ang="0">
                    <a:pos x="348" y="382"/>
                  </a:cxn>
                  <a:cxn ang="0">
                    <a:pos x="345" y="452"/>
                  </a:cxn>
                  <a:cxn ang="0">
                    <a:pos x="344" y="506"/>
                  </a:cxn>
                  <a:cxn ang="0">
                    <a:pos x="337" y="559"/>
                  </a:cxn>
                  <a:cxn ang="0">
                    <a:pos x="322" y="599"/>
                  </a:cxn>
                  <a:cxn ang="0">
                    <a:pos x="302" y="611"/>
                  </a:cxn>
                  <a:cxn ang="0">
                    <a:pos x="278" y="614"/>
                  </a:cxn>
                  <a:cxn ang="0">
                    <a:pos x="242" y="606"/>
                  </a:cxn>
                  <a:cxn ang="0">
                    <a:pos x="202" y="587"/>
                  </a:cxn>
                  <a:cxn ang="0">
                    <a:pos x="167" y="561"/>
                  </a:cxn>
                  <a:cxn ang="0">
                    <a:pos x="124" y="522"/>
                  </a:cxn>
                  <a:cxn ang="0">
                    <a:pos x="87" y="477"/>
                  </a:cxn>
                  <a:cxn ang="0">
                    <a:pos x="54" y="430"/>
                  </a:cxn>
                  <a:cxn ang="0">
                    <a:pos x="29" y="381"/>
                  </a:cxn>
                  <a:cxn ang="0">
                    <a:pos x="10" y="328"/>
                  </a:cxn>
                  <a:cxn ang="0">
                    <a:pos x="1" y="272"/>
                  </a:cxn>
                  <a:cxn ang="0">
                    <a:pos x="2" y="214"/>
                  </a:cxn>
                  <a:cxn ang="0">
                    <a:pos x="8" y="157"/>
                  </a:cxn>
                  <a:cxn ang="0">
                    <a:pos x="11" y="97"/>
                  </a:cxn>
                  <a:cxn ang="0">
                    <a:pos x="20" y="39"/>
                  </a:cxn>
                  <a:cxn ang="0">
                    <a:pos x="32" y="14"/>
                  </a:cxn>
                </a:cxnLst>
                <a:rect l="0" t="0" r="r" b="b"/>
                <a:pathLst>
                  <a:path w="348" h="614">
                    <a:moveTo>
                      <a:pt x="37" y="5"/>
                    </a:moveTo>
                    <a:lnTo>
                      <a:pt x="40" y="3"/>
                    </a:lnTo>
                    <a:lnTo>
                      <a:pt x="43" y="1"/>
                    </a:lnTo>
                    <a:lnTo>
                      <a:pt x="46" y="0"/>
                    </a:lnTo>
                    <a:lnTo>
                      <a:pt x="49" y="0"/>
                    </a:lnTo>
                    <a:lnTo>
                      <a:pt x="58" y="2"/>
                    </a:lnTo>
                    <a:lnTo>
                      <a:pt x="66" y="6"/>
                    </a:lnTo>
                    <a:lnTo>
                      <a:pt x="75" y="13"/>
                    </a:lnTo>
                    <a:lnTo>
                      <a:pt x="84" y="19"/>
                    </a:lnTo>
                    <a:lnTo>
                      <a:pt x="91" y="26"/>
                    </a:lnTo>
                    <a:lnTo>
                      <a:pt x="98" y="33"/>
                    </a:lnTo>
                    <a:lnTo>
                      <a:pt x="107" y="42"/>
                    </a:lnTo>
                    <a:lnTo>
                      <a:pt x="114" y="51"/>
                    </a:lnTo>
                    <a:lnTo>
                      <a:pt x="122" y="62"/>
                    </a:lnTo>
                    <a:lnTo>
                      <a:pt x="129" y="72"/>
                    </a:lnTo>
                    <a:lnTo>
                      <a:pt x="135" y="83"/>
                    </a:lnTo>
                    <a:lnTo>
                      <a:pt x="141" y="95"/>
                    </a:lnTo>
                    <a:lnTo>
                      <a:pt x="145" y="107"/>
                    </a:lnTo>
                    <a:lnTo>
                      <a:pt x="148" y="118"/>
                    </a:lnTo>
                    <a:lnTo>
                      <a:pt x="150" y="135"/>
                    </a:lnTo>
                    <a:lnTo>
                      <a:pt x="152" y="151"/>
                    </a:lnTo>
                    <a:lnTo>
                      <a:pt x="152" y="166"/>
                    </a:lnTo>
                    <a:lnTo>
                      <a:pt x="150" y="183"/>
                    </a:lnTo>
                    <a:lnTo>
                      <a:pt x="149" y="199"/>
                    </a:lnTo>
                    <a:lnTo>
                      <a:pt x="147" y="216"/>
                    </a:lnTo>
                    <a:lnTo>
                      <a:pt x="146" y="232"/>
                    </a:lnTo>
                    <a:lnTo>
                      <a:pt x="146" y="249"/>
                    </a:lnTo>
                    <a:lnTo>
                      <a:pt x="146" y="261"/>
                    </a:lnTo>
                    <a:lnTo>
                      <a:pt x="146" y="273"/>
                    </a:lnTo>
                    <a:lnTo>
                      <a:pt x="145" y="285"/>
                    </a:lnTo>
                    <a:lnTo>
                      <a:pt x="145" y="297"/>
                    </a:lnTo>
                    <a:lnTo>
                      <a:pt x="145" y="309"/>
                    </a:lnTo>
                    <a:lnTo>
                      <a:pt x="146" y="321"/>
                    </a:lnTo>
                    <a:lnTo>
                      <a:pt x="147" y="333"/>
                    </a:lnTo>
                    <a:lnTo>
                      <a:pt x="148" y="345"/>
                    </a:lnTo>
                    <a:lnTo>
                      <a:pt x="149" y="353"/>
                    </a:lnTo>
                    <a:lnTo>
                      <a:pt x="150" y="362"/>
                    </a:lnTo>
                    <a:lnTo>
                      <a:pt x="152" y="370"/>
                    </a:lnTo>
                    <a:lnTo>
                      <a:pt x="154" y="378"/>
                    </a:lnTo>
                    <a:lnTo>
                      <a:pt x="156" y="386"/>
                    </a:lnTo>
                    <a:lnTo>
                      <a:pt x="159" y="394"/>
                    </a:lnTo>
                    <a:lnTo>
                      <a:pt x="163" y="401"/>
                    </a:lnTo>
                    <a:lnTo>
                      <a:pt x="167" y="408"/>
                    </a:lnTo>
                    <a:lnTo>
                      <a:pt x="172" y="416"/>
                    </a:lnTo>
                    <a:lnTo>
                      <a:pt x="179" y="423"/>
                    </a:lnTo>
                    <a:lnTo>
                      <a:pt x="186" y="431"/>
                    </a:lnTo>
                    <a:lnTo>
                      <a:pt x="193" y="438"/>
                    </a:lnTo>
                    <a:lnTo>
                      <a:pt x="201" y="443"/>
                    </a:lnTo>
                    <a:lnTo>
                      <a:pt x="208" y="446"/>
                    </a:lnTo>
                    <a:lnTo>
                      <a:pt x="212" y="448"/>
                    </a:lnTo>
                    <a:lnTo>
                      <a:pt x="215" y="448"/>
                    </a:lnTo>
                    <a:lnTo>
                      <a:pt x="219" y="446"/>
                    </a:lnTo>
                    <a:lnTo>
                      <a:pt x="222" y="444"/>
                    </a:lnTo>
                    <a:lnTo>
                      <a:pt x="225" y="440"/>
                    </a:lnTo>
                    <a:lnTo>
                      <a:pt x="227" y="435"/>
                    </a:lnTo>
                    <a:lnTo>
                      <a:pt x="228" y="431"/>
                    </a:lnTo>
                    <a:lnTo>
                      <a:pt x="228" y="427"/>
                    </a:lnTo>
                    <a:lnTo>
                      <a:pt x="228" y="417"/>
                    </a:lnTo>
                    <a:lnTo>
                      <a:pt x="225" y="406"/>
                    </a:lnTo>
                    <a:lnTo>
                      <a:pt x="222" y="395"/>
                    </a:lnTo>
                    <a:lnTo>
                      <a:pt x="219" y="384"/>
                    </a:lnTo>
                    <a:lnTo>
                      <a:pt x="216" y="373"/>
                    </a:lnTo>
                    <a:lnTo>
                      <a:pt x="215" y="362"/>
                    </a:lnTo>
                    <a:lnTo>
                      <a:pt x="215" y="344"/>
                    </a:lnTo>
                    <a:lnTo>
                      <a:pt x="217" y="327"/>
                    </a:lnTo>
                    <a:lnTo>
                      <a:pt x="219" y="309"/>
                    </a:lnTo>
                    <a:lnTo>
                      <a:pt x="221" y="292"/>
                    </a:lnTo>
                    <a:lnTo>
                      <a:pt x="222" y="274"/>
                    </a:lnTo>
                    <a:lnTo>
                      <a:pt x="224" y="256"/>
                    </a:lnTo>
                    <a:lnTo>
                      <a:pt x="225" y="239"/>
                    </a:lnTo>
                    <a:lnTo>
                      <a:pt x="225" y="221"/>
                    </a:lnTo>
                    <a:lnTo>
                      <a:pt x="224" y="205"/>
                    </a:lnTo>
                    <a:lnTo>
                      <a:pt x="221" y="188"/>
                    </a:lnTo>
                    <a:lnTo>
                      <a:pt x="216" y="171"/>
                    </a:lnTo>
                    <a:lnTo>
                      <a:pt x="213" y="154"/>
                    </a:lnTo>
                    <a:lnTo>
                      <a:pt x="211" y="146"/>
                    </a:lnTo>
                    <a:lnTo>
                      <a:pt x="210" y="138"/>
                    </a:lnTo>
                    <a:lnTo>
                      <a:pt x="210" y="129"/>
                    </a:lnTo>
                    <a:lnTo>
                      <a:pt x="210" y="121"/>
                    </a:lnTo>
                    <a:lnTo>
                      <a:pt x="211" y="115"/>
                    </a:lnTo>
                    <a:lnTo>
                      <a:pt x="213" y="108"/>
                    </a:lnTo>
                    <a:lnTo>
                      <a:pt x="216" y="102"/>
                    </a:lnTo>
                    <a:lnTo>
                      <a:pt x="222" y="95"/>
                    </a:lnTo>
                    <a:lnTo>
                      <a:pt x="226" y="92"/>
                    </a:lnTo>
                    <a:lnTo>
                      <a:pt x="231" y="90"/>
                    </a:lnTo>
                    <a:lnTo>
                      <a:pt x="236" y="90"/>
                    </a:lnTo>
                    <a:lnTo>
                      <a:pt x="242" y="90"/>
                    </a:lnTo>
                    <a:lnTo>
                      <a:pt x="247" y="91"/>
                    </a:lnTo>
                    <a:lnTo>
                      <a:pt x="253" y="94"/>
                    </a:lnTo>
                    <a:lnTo>
                      <a:pt x="259" y="96"/>
                    </a:lnTo>
                    <a:lnTo>
                      <a:pt x="265" y="101"/>
                    </a:lnTo>
                    <a:lnTo>
                      <a:pt x="277" y="109"/>
                    </a:lnTo>
                    <a:lnTo>
                      <a:pt x="288" y="120"/>
                    </a:lnTo>
                    <a:lnTo>
                      <a:pt x="298" y="131"/>
                    </a:lnTo>
                    <a:lnTo>
                      <a:pt x="305" y="141"/>
                    </a:lnTo>
                    <a:lnTo>
                      <a:pt x="314" y="155"/>
                    </a:lnTo>
                    <a:lnTo>
                      <a:pt x="321" y="170"/>
                    </a:lnTo>
                    <a:lnTo>
                      <a:pt x="327" y="184"/>
                    </a:lnTo>
                    <a:lnTo>
                      <a:pt x="332" y="199"/>
                    </a:lnTo>
                    <a:lnTo>
                      <a:pt x="335" y="216"/>
                    </a:lnTo>
                    <a:lnTo>
                      <a:pt x="338" y="231"/>
                    </a:lnTo>
                    <a:lnTo>
                      <a:pt x="340" y="248"/>
                    </a:lnTo>
                    <a:lnTo>
                      <a:pt x="343" y="263"/>
                    </a:lnTo>
                    <a:lnTo>
                      <a:pt x="346" y="287"/>
                    </a:lnTo>
                    <a:lnTo>
                      <a:pt x="347" y="310"/>
                    </a:lnTo>
                    <a:lnTo>
                      <a:pt x="348" y="334"/>
                    </a:lnTo>
                    <a:lnTo>
                      <a:pt x="348" y="357"/>
                    </a:lnTo>
                    <a:lnTo>
                      <a:pt x="348" y="382"/>
                    </a:lnTo>
                    <a:lnTo>
                      <a:pt x="347" y="405"/>
                    </a:lnTo>
                    <a:lnTo>
                      <a:pt x="346" y="429"/>
                    </a:lnTo>
                    <a:lnTo>
                      <a:pt x="345" y="452"/>
                    </a:lnTo>
                    <a:lnTo>
                      <a:pt x="345" y="469"/>
                    </a:lnTo>
                    <a:lnTo>
                      <a:pt x="344" y="488"/>
                    </a:lnTo>
                    <a:lnTo>
                      <a:pt x="344" y="506"/>
                    </a:lnTo>
                    <a:lnTo>
                      <a:pt x="343" y="524"/>
                    </a:lnTo>
                    <a:lnTo>
                      <a:pt x="340" y="542"/>
                    </a:lnTo>
                    <a:lnTo>
                      <a:pt x="337" y="559"/>
                    </a:lnTo>
                    <a:lnTo>
                      <a:pt x="333" y="576"/>
                    </a:lnTo>
                    <a:lnTo>
                      <a:pt x="326" y="592"/>
                    </a:lnTo>
                    <a:lnTo>
                      <a:pt x="322" y="599"/>
                    </a:lnTo>
                    <a:lnTo>
                      <a:pt x="316" y="605"/>
                    </a:lnTo>
                    <a:lnTo>
                      <a:pt x="310" y="608"/>
                    </a:lnTo>
                    <a:lnTo>
                      <a:pt x="302" y="611"/>
                    </a:lnTo>
                    <a:lnTo>
                      <a:pt x="294" y="613"/>
                    </a:lnTo>
                    <a:lnTo>
                      <a:pt x="286" y="614"/>
                    </a:lnTo>
                    <a:lnTo>
                      <a:pt x="278" y="614"/>
                    </a:lnTo>
                    <a:lnTo>
                      <a:pt x="270" y="613"/>
                    </a:lnTo>
                    <a:lnTo>
                      <a:pt x="256" y="610"/>
                    </a:lnTo>
                    <a:lnTo>
                      <a:pt x="242" y="606"/>
                    </a:lnTo>
                    <a:lnTo>
                      <a:pt x="228" y="600"/>
                    </a:lnTo>
                    <a:lnTo>
                      <a:pt x="215" y="594"/>
                    </a:lnTo>
                    <a:lnTo>
                      <a:pt x="202" y="587"/>
                    </a:lnTo>
                    <a:lnTo>
                      <a:pt x="190" y="578"/>
                    </a:lnTo>
                    <a:lnTo>
                      <a:pt x="178" y="570"/>
                    </a:lnTo>
                    <a:lnTo>
                      <a:pt x="167" y="561"/>
                    </a:lnTo>
                    <a:lnTo>
                      <a:pt x="153" y="549"/>
                    </a:lnTo>
                    <a:lnTo>
                      <a:pt x="138" y="535"/>
                    </a:lnTo>
                    <a:lnTo>
                      <a:pt x="124" y="522"/>
                    </a:lnTo>
                    <a:lnTo>
                      <a:pt x="111" y="508"/>
                    </a:lnTo>
                    <a:lnTo>
                      <a:pt x="99" y="493"/>
                    </a:lnTo>
                    <a:lnTo>
                      <a:pt x="87" y="477"/>
                    </a:lnTo>
                    <a:lnTo>
                      <a:pt x="75" y="462"/>
                    </a:lnTo>
                    <a:lnTo>
                      <a:pt x="64" y="445"/>
                    </a:lnTo>
                    <a:lnTo>
                      <a:pt x="54" y="430"/>
                    </a:lnTo>
                    <a:lnTo>
                      <a:pt x="45" y="413"/>
                    </a:lnTo>
                    <a:lnTo>
                      <a:pt x="36" y="397"/>
                    </a:lnTo>
                    <a:lnTo>
                      <a:pt x="29" y="381"/>
                    </a:lnTo>
                    <a:lnTo>
                      <a:pt x="21" y="363"/>
                    </a:lnTo>
                    <a:lnTo>
                      <a:pt x="14" y="345"/>
                    </a:lnTo>
                    <a:lnTo>
                      <a:pt x="10" y="328"/>
                    </a:lnTo>
                    <a:lnTo>
                      <a:pt x="6" y="309"/>
                    </a:lnTo>
                    <a:lnTo>
                      <a:pt x="2" y="291"/>
                    </a:lnTo>
                    <a:lnTo>
                      <a:pt x="1" y="272"/>
                    </a:lnTo>
                    <a:lnTo>
                      <a:pt x="0" y="252"/>
                    </a:lnTo>
                    <a:lnTo>
                      <a:pt x="1" y="233"/>
                    </a:lnTo>
                    <a:lnTo>
                      <a:pt x="2" y="214"/>
                    </a:lnTo>
                    <a:lnTo>
                      <a:pt x="3" y="195"/>
                    </a:lnTo>
                    <a:lnTo>
                      <a:pt x="6" y="175"/>
                    </a:lnTo>
                    <a:lnTo>
                      <a:pt x="8" y="157"/>
                    </a:lnTo>
                    <a:lnTo>
                      <a:pt x="9" y="137"/>
                    </a:lnTo>
                    <a:lnTo>
                      <a:pt x="10" y="117"/>
                    </a:lnTo>
                    <a:lnTo>
                      <a:pt x="11" y="97"/>
                    </a:lnTo>
                    <a:lnTo>
                      <a:pt x="13" y="78"/>
                    </a:lnTo>
                    <a:lnTo>
                      <a:pt x="15" y="58"/>
                    </a:lnTo>
                    <a:lnTo>
                      <a:pt x="20" y="39"/>
                    </a:lnTo>
                    <a:lnTo>
                      <a:pt x="23" y="30"/>
                    </a:lnTo>
                    <a:lnTo>
                      <a:pt x="28" y="22"/>
                    </a:lnTo>
                    <a:lnTo>
                      <a:pt x="32" y="14"/>
                    </a:lnTo>
                    <a:lnTo>
                      <a:pt x="37" y="5"/>
                    </a:lnTo>
                    <a:close/>
                  </a:path>
                </a:pathLst>
              </a:custGeom>
              <a:solidFill>
                <a:srgbClr val="D886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8" name="Freeform 314"/>
              <p:cNvSpPr>
                <a:spLocks/>
              </p:cNvSpPr>
              <p:nvPr/>
            </p:nvSpPr>
            <p:spPr bwMode="auto">
              <a:xfrm>
                <a:off x="3700" y="1375"/>
                <a:ext cx="333" cy="589"/>
              </a:xfrm>
              <a:custGeom>
                <a:avLst/>
                <a:gdLst/>
                <a:ahLst/>
                <a:cxnLst>
                  <a:cxn ang="0">
                    <a:pos x="37" y="1"/>
                  </a:cxn>
                  <a:cxn ang="0">
                    <a:pos x="50" y="2"/>
                  </a:cxn>
                  <a:cxn ang="0">
                    <a:pos x="74" y="18"/>
                  </a:cxn>
                  <a:cxn ang="0">
                    <a:pos x="94" y="39"/>
                  </a:cxn>
                  <a:cxn ang="0">
                    <a:pos x="115" y="67"/>
                  </a:cxn>
                  <a:cxn ang="0">
                    <a:pos x="130" y="98"/>
                  </a:cxn>
                  <a:cxn ang="0">
                    <a:pos x="136" y="141"/>
                  </a:cxn>
                  <a:cxn ang="0">
                    <a:pos x="133" y="190"/>
                  </a:cxn>
                  <a:cxn ang="0">
                    <a:pos x="130" y="238"/>
                  </a:cxn>
                  <a:cxn ang="0">
                    <a:pos x="128" y="274"/>
                  </a:cxn>
                  <a:cxn ang="0">
                    <a:pos x="130" y="309"/>
                  </a:cxn>
                  <a:cxn ang="0">
                    <a:pos x="133" y="341"/>
                  </a:cxn>
                  <a:cxn ang="0">
                    <a:pos x="138" y="369"/>
                  </a:cxn>
                  <a:cxn ang="0">
                    <a:pos x="149" y="394"/>
                  </a:cxn>
                  <a:cxn ang="0">
                    <a:pos x="168" y="418"/>
                  </a:cxn>
                  <a:cxn ang="0">
                    <a:pos x="194" y="442"/>
                  </a:cxn>
                  <a:cxn ang="0">
                    <a:pos x="211" y="446"/>
                  </a:cxn>
                  <a:cxn ang="0">
                    <a:pos x="223" y="439"/>
                  </a:cxn>
                  <a:cxn ang="0">
                    <a:pos x="228" y="425"/>
                  </a:cxn>
                  <a:cxn ang="0">
                    <a:pos x="224" y="389"/>
                  </a:cxn>
                  <a:cxn ang="0">
                    <a:pos x="217" y="353"/>
                  </a:cxn>
                  <a:cxn ang="0">
                    <a:pos x="220" y="302"/>
                  </a:cxn>
                  <a:cxn ang="0">
                    <a:pos x="223" y="250"/>
                  </a:cxn>
                  <a:cxn ang="0">
                    <a:pos x="223" y="201"/>
                  </a:cxn>
                  <a:cxn ang="0">
                    <a:pos x="212" y="152"/>
                  </a:cxn>
                  <a:cxn ang="0">
                    <a:pos x="211" y="114"/>
                  </a:cxn>
                  <a:cxn ang="0">
                    <a:pos x="220" y="95"/>
                  </a:cxn>
                  <a:cxn ang="0">
                    <a:pos x="232" y="90"/>
                  </a:cxn>
                  <a:cxn ang="0">
                    <a:pos x="246" y="93"/>
                  </a:cxn>
                  <a:cxn ang="0">
                    <a:pos x="267" y="107"/>
                  </a:cxn>
                  <a:cxn ang="0">
                    <a:pos x="291" y="136"/>
                  </a:cxn>
                  <a:cxn ang="0">
                    <a:pos x="312" y="176"/>
                  </a:cxn>
                  <a:cxn ang="0">
                    <a:pos x="324" y="221"/>
                  </a:cxn>
                  <a:cxn ang="0">
                    <a:pos x="330" y="275"/>
                  </a:cxn>
                  <a:cxn ang="0">
                    <a:pos x="333" y="344"/>
                  </a:cxn>
                  <a:cxn ang="0">
                    <a:pos x="330" y="415"/>
                  </a:cxn>
                  <a:cxn ang="0">
                    <a:pos x="327" y="472"/>
                  </a:cxn>
                  <a:cxn ang="0">
                    <a:pos x="324" y="522"/>
                  </a:cxn>
                  <a:cxn ang="0">
                    <a:pos x="311" y="571"/>
                  </a:cxn>
                  <a:cxn ang="0">
                    <a:pos x="296" y="584"/>
                  </a:cxn>
                  <a:cxn ang="0">
                    <a:pos x="274" y="589"/>
                  </a:cxn>
                  <a:cxn ang="0">
                    <a:pos x="246" y="585"/>
                  </a:cxn>
                  <a:cxn ang="0">
                    <a:pos x="209" y="569"/>
                  </a:cxn>
                  <a:cxn ang="0">
                    <a:pos x="173" y="547"/>
                  </a:cxn>
                  <a:cxn ang="0">
                    <a:pos x="134" y="515"/>
                  </a:cxn>
                  <a:cxn ang="0">
                    <a:pos x="93" y="473"/>
                  </a:cxn>
                  <a:cxn ang="0">
                    <a:pos x="59" y="427"/>
                  </a:cxn>
                  <a:cxn ang="0">
                    <a:pos x="33" y="380"/>
                  </a:cxn>
                  <a:cxn ang="0">
                    <a:pos x="14" y="330"/>
                  </a:cxn>
                  <a:cxn ang="0">
                    <a:pos x="2" y="276"/>
                  </a:cxn>
                  <a:cxn ang="0">
                    <a:pos x="1" y="220"/>
                  </a:cxn>
                  <a:cxn ang="0">
                    <a:pos x="4" y="163"/>
                  </a:cxn>
                  <a:cxn ang="0">
                    <a:pos x="9" y="108"/>
                  </a:cxn>
                  <a:cxn ang="0">
                    <a:pos x="13" y="53"/>
                  </a:cxn>
                  <a:cxn ang="0">
                    <a:pos x="23" y="21"/>
                  </a:cxn>
                </a:cxnLst>
                <a:rect l="0" t="0" r="r" b="b"/>
                <a:pathLst>
                  <a:path w="333" h="589">
                    <a:moveTo>
                      <a:pt x="32" y="5"/>
                    </a:moveTo>
                    <a:lnTo>
                      <a:pt x="34" y="2"/>
                    </a:lnTo>
                    <a:lnTo>
                      <a:pt x="37" y="1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50" y="2"/>
                    </a:lnTo>
                    <a:lnTo>
                      <a:pt x="58" y="6"/>
                    </a:lnTo>
                    <a:lnTo>
                      <a:pt x="66" y="12"/>
                    </a:lnTo>
                    <a:lnTo>
                      <a:pt x="74" y="18"/>
                    </a:lnTo>
                    <a:lnTo>
                      <a:pt x="81" y="25"/>
                    </a:lnTo>
                    <a:lnTo>
                      <a:pt x="87" y="30"/>
                    </a:lnTo>
                    <a:lnTo>
                      <a:pt x="94" y="39"/>
                    </a:lnTo>
                    <a:lnTo>
                      <a:pt x="102" y="48"/>
                    </a:lnTo>
                    <a:lnTo>
                      <a:pt x="109" y="58"/>
                    </a:lnTo>
                    <a:lnTo>
                      <a:pt x="115" y="67"/>
                    </a:lnTo>
                    <a:lnTo>
                      <a:pt x="121" y="77"/>
                    </a:lnTo>
                    <a:lnTo>
                      <a:pt x="126" y="87"/>
                    </a:lnTo>
                    <a:lnTo>
                      <a:pt x="130" y="98"/>
                    </a:lnTo>
                    <a:lnTo>
                      <a:pt x="133" y="109"/>
                    </a:lnTo>
                    <a:lnTo>
                      <a:pt x="135" y="125"/>
                    </a:lnTo>
                    <a:lnTo>
                      <a:pt x="136" y="141"/>
                    </a:lnTo>
                    <a:lnTo>
                      <a:pt x="135" y="157"/>
                    </a:lnTo>
                    <a:lnTo>
                      <a:pt x="134" y="173"/>
                    </a:lnTo>
                    <a:lnTo>
                      <a:pt x="133" y="190"/>
                    </a:lnTo>
                    <a:lnTo>
                      <a:pt x="132" y="206"/>
                    </a:lnTo>
                    <a:lnTo>
                      <a:pt x="130" y="221"/>
                    </a:lnTo>
                    <a:lnTo>
                      <a:pt x="130" y="238"/>
                    </a:lnTo>
                    <a:lnTo>
                      <a:pt x="130" y="250"/>
                    </a:lnTo>
                    <a:lnTo>
                      <a:pt x="130" y="262"/>
                    </a:lnTo>
                    <a:lnTo>
                      <a:pt x="128" y="274"/>
                    </a:lnTo>
                    <a:lnTo>
                      <a:pt x="128" y="285"/>
                    </a:lnTo>
                    <a:lnTo>
                      <a:pt x="130" y="297"/>
                    </a:lnTo>
                    <a:lnTo>
                      <a:pt x="130" y="309"/>
                    </a:lnTo>
                    <a:lnTo>
                      <a:pt x="131" y="321"/>
                    </a:lnTo>
                    <a:lnTo>
                      <a:pt x="132" y="332"/>
                    </a:lnTo>
                    <a:lnTo>
                      <a:pt x="133" y="341"/>
                    </a:lnTo>
                    <a:lnTo>
                      <a:pt x="135" y="351"/>
                    </a:lnTo>
                    <a:lnTo>
                      <a:pt x="136" y="360"/>
                    </a:lnTo>
                    <a:lnTo>
                      <a:pt x="138" y="369"/>
                    </a:lnTo>
                    <a:lnTo>
                      <a:pt x="142" y="377"/>
                    </a:lnTo>
                    <a:lnTo>
                      <a:pt x="145" y="386"/>
                    </a:lnTo>
                    <a:lnTo>
                      <a:pt x="149" y="394"/>
                    </a:lnTo>
                    <a:lnTo>
                      <a:pt x="154" y="401"/>
                    </a:lnTo>
                    <a:lnTo>
                      <a:pt x="160" y="409"/>
                    </a:lnTo>
                    <a:lnTo>
                      <a:pt x="168" y="418"/>
                    </a:lnTo>
                    <a:lnTo>
                      <a:pt x="177" y="427"/>
                    </a:lnTo>
                    <a:lnTo>
                      <a:pt x="186" y="436"/>
                    </a:lnTo>
                    <a:lnTo>
                      <a:pt x="194" y="442"/>
                    </a:lnTo>
                    <a:lnTo>
                      <a:pt x="203" y="445"/>
                    </a:lnTo>
                    <a:lnTo>
                      <a:pt x="207" y="446"/>
                    </a:lnTo>
                    <a:lnTo>
                      <a:pt x="211" y="446"/>
                    </a:lnTo>
                    <a:lnTo>
                      <a:pt x="215" y="445"/>
                    </a:lnTo>
                    <a:lnTo>
                      <a:pt x="220" y="442"/>
                    </a:lnTo>
                    <a:lnTo>
                      <a:pt x="223" y="439"/>
                    </a:lnTo>
                    <a:lnTo>
                      <a:pt x="226" y="434"/>
                    </a:lnTo>
                    <a:lnTo>
                      <a:pt x="227" y="430"/>
                    </a:lnTo>
                    <a:lnTo>
                      <a:pt x="228" y="425"/>
                    </a:lnTo>
                    <a:lnTo>
                      <a:pt x="228" y="415"/>
                    </a:lnTo>
                    <a:lnTo>
                      <a:pt x="227" y="403"/>
                    </a:lnTo>
                    <a:lnTo>
                      <a:pt x="224" y="389"/>
                    </a:lnTo>
                    <a:lnTo>
                      <a:pt x="221" y="377"/>
                    </a:lnTo>
                    <a:lnTo>
                      <a:pt x="218" y="365"/>
                    </a:lnTo>
                    <a:lnTo>
                      <a:pt x="217" y="353"/>
                    </a:lnTo>
                    <a:lnTo>
                      <a:pt x="218" y="336"/>
                    </a:lnTo>
                    <a:lnTo>
                      <a:pt x="218" y="319"/>
                    </a:lnTo>
                    <a:lnTo>
                      <a:pt x="220" y="302"/>
                    </a:lnTo>
                    <a:lnTo>
                      <a:pt x="221" y="284"/>
                    </a:lnTo>
                    <a:lnTo>
                      <a:pt x="222" y="268"/>
                    </a:lnTo>
                    <a:lnTo>
                      <a:pt x="223" y="250"/>
                    </a:lnTo>
                    <a:lnTo>
                      <a:pt x="223" y="234"/>
                    </a:lnTo>
                    <a:lnTo>
                      <a:pt x="224" y="216"/>
                    </a:lnTo>
                    <a:lnTo>
                      <a:pt x="223" y="201"/>
                    </a:lnTo>
                    <a:lnTo>
                      <a:pt x="220" y="184"/>
                    </a:lnTo>
                    <a:lnTo>
                      <a:pt x="215" y="168"/>
                    </a:lnTo>
                    <a:lnTo>
                      <a:pt x="212" y="152"/>
                    </a:lnTo>
                    <a:lnTo>
                      <a:pt x="210" y="136"/>
                    </a:lnTo>
                    <a:lnTo>
                      <a:pt x="210" y="122"/>
                    </a:lnTo>
                    <a:lnTo>
                      <a:pt x="211" y="114"/>
                    </a:lnTo>
                    <a:lnTo>
                      <a:pt x="212" y="107"/>
                    </a:lnTo>
                    <a:lnTo>
                      <a:pt x="215" y="101"/>
                    </a:lnTo>
                    <a:lnTo>
                      <a:pt x="220" y="95"/>
                    </a:lnTo>
                    <a:lnTo>
                      <a:pt x="223" y="92"/>
                    </a:lnTo>
                    <a:lnTo>
                      <a:pt x="227" y="90"/>
                    </a:lnTo>
                    <a:lnTo>
                      <a:pt x="232" y="90"/>
                    </a:lnTo>
                    <a:lnTo>
                      <a:pt x="236" y="90"/>
                    </a:lnTo>
                    <a:lnTo>
                      <a:pt x="240" y="91"/>
                    </a:lnTo>
                    <a:lnTo>
                      <a:pt x="246" y="93"/>
                    </a:lnTo>
                    <a:lnTo>
                      <a:pt x="251" y="96"/>
                    </a:lnTo>
                    <a:lnTo>
                      <a:pt x="256" y="100"/>
                    </a:lnTo>
                    <a:lnTo>
                      <a:pt x="267" y="107"/>
                    </a:lnTo>
                    <a:lnTo>
                      <a:pt x="276" y="117"/>
                    </a:lnTo>
                    <a:lnTo>
                      <a:pt x="284" y="127"/>
                    </a:lnTo>
                    <a:lnTo>
                      <a:pt x="291" y="136"/>
                    </a:lnTo>
                    <a:lnTo>
                      <a:pt x="300" y="149"/>
                    </a:lnTo>
                    <a:lnTo>
                      <a:pt x="306" y="162"/>
                    </a:lnTo>
                    <a:lnTo>
                      <a:pt x="312" y="176"/>
                    </a:lnTo>
                    <a:lnTo>
                      <a:pt x="316" y="191"/>
                    </a:lnTo>
                    <a:lnTo>
                      <a:pt x="321" y="206"/>
                    </a:lnTo>
                    <a:lnTo>
                      <a:pt x="324" y="221"/>
                    </a:lnTo>
                    <a:lnTo>
                      <a:pt x="326" y="237"/>
                    </a:lnTo>
                    <a:lnTo>
                      <a:pt x="328" y="252"/>
                    </a:lnTo>
                    <a:lnTo>
                      <a:pt x="330" y="275"/>
                    </a:lnTo>
                    <a:lnTo>
                      <a:pt x="332" y="298"/>
                    </a:lnTo>
                    <a:lnTo>
                      <a:pt x="333" y="321"/>
                    </a:lnTo>
                    <a:lnTo>
                      <a:pt x="333" y="344"/>
                    </a:lnTo>
                    <a:lnTo>
                      <a:pt x="332" y="369"/>
                    </a:lnTo>
                    <a:lnTo>
                      <a:pt x="332" y="392"/>
                    </a:lnTo>
                    <a:lnTo>
                      <a:pt x="330" y="415"/>
                    </a:lnTo>
                    <a:lnTo>
                      <a:pt x="328" y="438"/>
                    </a:lnTo>
                    <a:lnTo>
                      <a:pt x="328" y="455"/>
                    </a:lnTo>
                    <a:lnTo>
                      <a:pt x="327" y="472"/>
                    </a:lnTo>
                    <a:lnTo>
                      <a:pt x="327" y="488"/>
                    </a:lnTo>
                    <a:lnTo>
                      <a:pt x="326" y="506"/>
                    </a:lnTo>
                    <a:lnTo>
                      <a:pt x="324" y="522"/>
                    </a:lnTo>
                    <a:lnTo>
                      <a:pt x="322" y="539"/>
                    </a:lnTo>
                    <a:lnTo>
                      <a:pt x="317" y="555"/>
                    </a:lnTo>
                    <a:lnTo>
                      <a:pt x="311" y="571"/>
                    </a:lnTo>
                    <a:lnTo>
                      <a:pt x="307" y="576"/>
                    </a:lnTo>
                    <a:lnTo>
                      <a:pt x="302" y="580"/>
                    </a:lnTo>
                    <a:lnTo>
                      <a:pt x="296" y="584"/>
                    </a:lnTo>
                    <a:lnTo>
                      <a:pt x="289" y="587"/>
                    </a:lnTo>
                    <a:lnTo>
                      <a:pt x="282" y="588"/>
                    </a:lnTo>
                    <a:lnTo>
                      <a:pt x="274" y="589"/>
                    </a:lnTo>
                    <a:lnTo>
                      <a:pt x="267" y="589"/>
                    </a:lnTo>
                    <a:lnTo>
                      <a:pt x="259" y="588"/>
                    </a:lnTo>
                    <a:lnTo>
                      <a:pt x="246" y="585"/>
                    </a:lnTo>
                    <a:lnTo>
                      <a:pt x="234" y="580"/>
                    </a:lnTo>
                    <a:lnTo>
                      <a:pt x="221" y="576"/>
                    </a:lnTo>
                    <a:lnTo>
                      <a:pt x="209" y="569"/>
                    </a:lnTo>
                    <a:lnTo>
                      <a:pt x="196" y="563"/>
                    </a:lnTo>
                    <a:lnTo>
                      <a:pt x="184" y="555"/>
                    </a:lnTo>
                    <a:lnTo>
                      <a:pt x="173" y="547"/>
                    </a:lnTo>
                    <a:lnTo>
                      <a:pt x="162" y="539"/>
                    </a:lnTo>
                    <a:lnTo>
                      <a:pt x="148" y="527"/>
                    </a:lnTo>
                    <a:lnTo>
                      <a:pt x="134" y="515"/>
                    </a:lnTo>
                    <a:lnTo>
                      <a:pt x="120" y="501"/>
                    </a:lnTo>
                    <a:lnTo>
                      <a:pt x="106" y="487"/>
                    </a:lnTo>
                    <a:lnTo>
                      <a:pt x="93" y="473"/>
                    </a:lnTo>
                    <a:lnTo>
                      <a:pt x="81" y="459"/>
                    </a:lnTo>
                    <a:lnTo>
                      <a:pt x="70" y="443"/>
                    </a:lnTo>
                    <a:lnTo>
                      <a:pt x="59" y="427"/>
                    </a:lnTo>
                    <a:lnTo>
                      <a:pt x="50" y="411"/>
                    </a:lnTo>
                    <a:lnTo>
                      <a:pt x="42" y="396"/>
                    </a:lnTo>
                    <a:lnTo>
                      <a:pt x="33" y="380"/>
                    </a:lnTo>
                    <a:lnTo>
                      <a:pt x="26" y="363"/>
                    </a:lnTo>
                    <a:lnTo>
                      <a:pt x="20" y="347"/>
                    </a:lnTo>
                    <a:lnTo>
                      <a:pt x="14" y="330"/>
                    </a:lnTo>
                    <a:lnTo>
                      <a:pt x="9" y="313"/>
                    </a:lnTo>
                    <a:lnTo>
                      <a:pt x="5" y="295"/>
                    </a:lnTo>
                    <a:lnTo>
                      <a:pt x="2" y="276"/>
                    </a:lnTo>
                    <a:lnTo>
                      <a:pt x="1" y="258"/>
                    </a:lnTo>
                    <a:lnTo>
                      <a:pt x="0" y="239"/>
                    </a:lnTo>
                    <a:lnTo>
                      <a:pt x="1" y="220"/>
                    </a:lnTo>
                    <a:lnTo>
                      <a:pt x="1" y="202"/>
                    </a:lnTo>
                    <a:lnTo>
                      <a:pt x="3" y="183"/>
                    </a:lnTo>
                    <a:lnTo>
                      <a:pt x="4" y="163"/>
                    </a:lnTo>
                    <a:lnTo>
                      <a:pt x="7" y="145"/>
                    </a:lnTo>
                    <a:lnTo>
                      <a:pt x="8" y="127"/>
                    </a:lnTo>
                    <a:lnTo>
                      <a:pt x="9" y="108"/>
                    </a:lnTo>
                    <a:lnTo>
                      <a:pt x="9" y="90"/>
                    </a:lnTo>
                    <a:lnTo>
                      <a:pt x="11" y="72"/>
                    </a:lnTo>
                    <a:lnTo>
                      <a:pt x="13" y="53"/>
                    </a:lnTo>
                    <a:lnTo>
                      <a:pt x="16" y="37"/>
                    </a:lnTo>
                    <a:lnTo>
                      <a:pt x="20" y="28"/>
                    </a:lnTo>
                    <a:lnTo>
                      <a:pt x="23" y="21"/>
                    </a:lnTo>
                    <a:lnTo>
                      <a:pt x="27" y="1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08B7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79" name="Freeform 315"/>
              <p:cNvSpPr>
                <a:spLocks/>
              </p:cNvSpPr>
              <p:nvPr/>
            </p:nvSpPr>
            <p:spPr bwMode="auto">
              <a:xfrm>
                <a:off x="3710" y="1387"/>
                <a:ext cx="317" cy="564"/>
              </a:xfrm>
              <a:custGeom>
                <a:avLst/>
                <a:gdLst/>
                <a:ahLst/>
                <a:cxnLst>
                  <a:cxn ang="0">
                    <a:pos x="32" y="1"/>
                  </a:cxn>
                  <a:cxn ang="0">
                    <a:pos x="44" y="2"/>
                  </a:cxn>
                  <a:cxn ang="0">
                    <a:pos x="65" y="17"/>
                  </a:cxn>
                  <a:cxn ang="0">
                    <a:pos x="83" y="36"/>
                  </a:cxn>
                  <a:cxn ang="0">
                    <a:pos x="102" y="61"/>
                  </a:cxn>
                  <a:cxn ang="0">
                    <a:pos x="115" y="90"/>
                  </a:cxn>
                  <a:cxn ang="0">
                    <a:pos x="120" y="131"/>
                  </a:cxn>
                  <a:cxn ang="0">
                    <a:pos x="116" y="180"/>
                  </a:cxn>
                  <a:cxn ang="0">
                    <a:pos x="113" y="227"/>
                  </a:cxn>
                  <a:cxn ang="0">
                    <a:pos x="113" y="262"/>
                  </a:cxn>
                  <a:cxn ang="0">
                    <a:pos x="113" y="297"/>
                  </a:cxn>
                  <a:cxn ang="0">
                    <a:pos x="117" y="330"/>
                  </a:cxn>
                  <a:cxn ang="0">
                    <a:pos x="124" y="360"/>
                  </a:cxn>
                  <a:cxn ang="0">
                    <a:pos x="135" y="386"/>
                  </a:cxn>
                  <a:cxn ang="0">
                    <a:pos x="158" y="414"/>
                  </a:cxn>
                  <a:cxn ang="0">
                    <a:pos x="182" y="437"/>
                  </a:cxn>
                  <a:cxn ang="0">
                    <a:pos x="197" y="444"/>
                  </a:cxn>
                  <a:cxn ang="0">
                    <a:pos x="212" y="444"/>
                  </a:cxn>
                  <a:cxn ang="0">
                    <a:pos x="225" y="433"/>
                  </a:cxn>
                  <a:cxn ang="0">
                    <a:pos x="229" y="411"/>
                  </a:cxn>
                  <a:cxn ang="0">
                    <a:pos x="223" y="371"/>
                  </a:cxn>
                  <a:cxn ang="0">
                    <a:pos x="221" y="328"/>
                  </a:cxn>
                  <a:cxn ang="0">
                    <a:pos x="222" y="277"/>
                  </a:cxn>
                  <a:cxn ang="0">
                    <a:pos x="222" y="227"/>
                  </a:cxn>
                  <a:cxn ang="0">
                    <a:pos x="217" y="181"/>
                  </a:cxn>
                  <a:cxn ang="0">
                    <a:pos x="210" y="135"/>
                  </a:cxn>
                  <a:cxn ang="0">
                    <a:pos x="211" y="107"/>
                  </a:cxn>
                  <a:cxn ang="0">
                    <a:pos x="219" y="92"/>
                  </a:cxn>
                  <a:cxn ang="0">
                    <a:pos x="230" y="90"/>
                  </a:cxn>
                  <a:cxn ang="0">
                    <a:pos x="257" y="105"/>
                  </a:cxn>
                  <a:cxn ang="0">
                    <a:pos x="278" y="129"/>
                  </a:cxn>
                  <a:cxn ang="0">
                    <a:pos x="296" y="169"/>
                  </a:cxn>
                  <a:cxn ang="0">
                    <a:pos x="308" y="212"/>
                  </a:cxn>
                  <a:cxn ang="0">
                    <a:pos x="315" y="263"/>
                  </a:cxn>
                  <a:cxn ang="0">
                    <a:pos x="317" y="332"/>
                  </a:cxn>
                  <a:cxn ang="0">
                    <a:pos x="314" y="400"/>
                  </a:cxn>
                  <a:cxn ang="0">
                    <a:pos x="312" y="455"/>
                  </a:cxn>
                  <a:cxn ang="0">
                    <a:pos x="307" y="503"/>
                  </a:cxn>
                  <a:cxn ang="0">
                    <a:pos x="295" y="548"/>
                  </a:cxn>
                  <a:cxn ang="0">
                    <a:pos x="282" y="560"/>
                  </a:cxn>
                  <a:cxn ang="0">
                    <a:pos x="262" y="564"/>
                  </a:cxn>
                  <a:cxn ang="0">
                    <a:pos x="237" y="560"/>
                  </a:cxn>
                  <a:cxn ang="0">
                    <a:pos x="201" y="545"/>
                  </a:cxn>
                  <a:cxn ang="0">
                    <a:pos x="168" y="525"/>
                  </a:cxn>
                  <a:cxn ang="0">
                    <a:pos x="129" y="493"/>
                  </a:cxn>
                  <a:cxn ang="0">
                    <a:pos x="89" y="453"/>
                  </a:cxn>
                  <a:cxn ang="0">
                    <a:pos x="55" y="408"/>
                  </a:cxn>
                  <a:cxn ang="0">
                    <a:pos x="29" y="363"/>
                  </a:cxn>
                  <a:cxn ang="0">
                    <a:pos x="13" y="314"/>
                  </a:cxn>
                  <a:cxn ang="0">
                    <a:pos x="2" y="262"/>
                  </a:cxn>
                  <a:cxn ang="0">
                    <a:pos x="1" y="207"/>
                  </a:cxn>
                  <a:cxn ang="0">
                    <a:pos x="4" y="152"/>
                  </a:cxn>
                  <a:cxn ang="0">
                    <a:pos x="6" y="100"/>
                  </a:cxn>
                  <a:cxn ang="0">
                    <a:pos x="10" y="49"/>
                  </a:cxn>
                  <a:cxn ang="0">
                    <a:pos x="18" y="18"/>
                  </a:cxn>
                </a:cxnLst>
                <a:rect l="0" t="0" r="r" b="b"/>
                <a:pathLst>
                  <a:path w="317" h="564">
                    <a:moveTo>
                      <a:pt x="26" y="4"/>
                    </a:moveTo>
                    <a:lnTo>
                      <a:pt x="28" y="2"/>
                    </a:lnTo>
                    <a:lnTo>
                      <a:pt x="32" y="1"/>
                    </a:lnTo>
                    <a:lnTo>
                      <a:pt x="34" y="0"/>
                    </a:lnTo>
                    <a:lnTo>
                      <a:pt x="37" y="0"/>
                    </a:lnTo>
                    <a:lnTo>
                      <a:pt x="44" y="2"/>
                    </a:lnTo>
                    <a:lnTo>
                      <a:pt x="50" y="6"/>
                    </a:lnTo>
                    <a:lnTo>
                      <a:pt x="58" y="11"/>
                    </a:lnTo>
                    <a:lnTo>
                      <a:pt x="65" y="17"/>
                    </a:lnTo>
                    <a:lnTo>
                      <a:pt x="71" y="23"/>
                    </a:lnTo>
                    <a:lnTo>
                      <a:pt x="77" y="29"/>
                    </a:lnTo>
                    <a:lnTo>
                      <a:pt x="83" y="36"/>
                    </a:lnTo>
                    <a:lnTo>
                      <a:pt x="90" y="45"/>
                    </a:lnTo>
                    <a:lnTo>
                      <a:pt x="96" y="52"/>
                    </a:lnTo>
                    <a:lnTo>
                      <a:pt x="102" y="61"/>
                    </a:lnTo>
                    <a:lnTo>
                      <a:pt x="107" y="71"/>
                    </a:lnTo>
                    <a:lnTo>
                      <a:pt x="112" y="80"/>
                    </a:lnTo>
                    <a:lnTo>
                      <a:pt x="115" y="90"/>
                    </a:lnTo>
                    <a:lnTo>
                      <a:pt x="117" y="100"/>
                    </a:lnTo>
                    <a:lnTo>
                      <a:pt x="120" y="115"/>
                    </a:lnTo>
                    <a:lnTo>
                      <a:pt x="120" y="131"/>
                    </a:lnTo>
                    <a:lnTo>
                      <a:pt x="120" y="147"/>
                    </a:lnTo>
                    <a:lnTo>
                      <a:pt x="118" y="163"/>
                    </a:lnTo>
                    <a:lnTo>
                      <a:pt x="116" y="180"/>
                    </a:lnTo>
                    <a:lnTo>
                      <a:pt x="115" y="195"/>
                    </a:lnTo>
                    <a:lnTo>
                      <a:pt x="114" y="212"/>
                    </a:lnTo>
                    <a:lnTo>
                      <a:pt x="113" y="227"/>
                    </a:lnTo>
                    <a:lnTo>
                      <a:pt x="113" y="239"/>
                    </a:lnTo>
                    <a:lnTo>
                      <a:pt x="113" y="251"/>
                    </a:lnTo>
                    <a:lnTo>
                      <a:pt x="113" y="262"/>
                    </a:lnTo>
                    <a:lnTo>
                      <a:pt x="112" y="274"/>
                    </a:lnTo>
                    <a:lnTo>
                      <a:pt x="113" y="285"/>
                    </a:lnTo>
                    <a:lnTo>
                      <a:pt x="113" y="297"/>
                    </a:lnTo>
                    <a:lnTo>
                      <a:pt x="114" y="308"/>
                    </a:lnTo>
                    <a:lnTo>
                      <a:pt x="115" y="320"/>
                    </a:lnTo>
                    <a:lnTo>
                      <a:pt x="117" y="330"/>
                    </a:lnTo>
                    <a:lnTo>
                      <a:pt x="120" y="340"/>
                    </a:lnTo>
                    <a:lnTo>
                      <a:pt x="122" y="350"/>
                    </a:lnTo>
                    <a:lnTo>
                      <a:pt x="124" y="360"/>
                    </a:lnTo>
                    <a:lnTo>
                      <a:pt x="127" y="369"/>
                    </a:lnTo>
                    <a:lnTo>
                      <a:pt x="130" y="377"/>
                    </a:lnTo>
                    <a:lnTo>
                      <a:pt x="135" y="386"/>
                    </a:lnTo>
                    <a:lnTo>
                      <a:pt x="141" y="394"/>
                    </a:lnTo>
                    <a:lnTo>
                      <a:pt x="149" y="404"/>
                    </a:lnTo>
                    <a:lnTo>
                      <a:pt x="158" y="414"/>
                    </a:lnTo>
                    <a:lnTo>
                      <a:pt x="167" y="424"/>
                    </a:lnTo>
                    <a:lnTo>
                      <a:pt x="177" y="432"/>
                    </a:lnTo>
                    <a:lnTo>
                      <a:pt x="182" y="437"/>
                    </a:lnTo>
                    <a:lnTo>
                      <a:pt x="188" y="440"/>
                    </a:lnTo>
                    <a:lnTo>
                      <a:pt x="192" y="442"/>
                    </a:lnTo>
                    <a:lnTo>
                      <a:pt x="197" y="444"/>
                    </a:lnTo>
                    <a:lnTo>
                      <a:pt x="203" y="445"/>
                    </a:lnTo>
                    <a:lnTo>
                      <a:pt x="207" y="445"/>
                    </a:lnTo>
                    <a:lnTo>
                      <a:pt x="212" y="444"/>
                    </a:lnTo>
                    <a:lnTo>
                      <a:pt x="217" y="441"/>
                    </a:lnTo>
                    <a:lnTo>
                      <a:pt x="222" y="438"/>
                    </a:lnTo>
                    <a:lnTo>
                      <a:pt x="225" y="433"/>
                    </a:lnTo>
                    <a:lnTo>
                      <a:pt x="227" y="429"/>
                    </a:lnTo>
                    <a:lnTo>
                      <a:pt x="228" y="424"/>
                    </a:lnTo>
                    <a:lnTo>
                      <a:pt x="229" y="411"/>
                    </a:lnTo>
                    <a:lnTo>
                      <a:pt x="228" y="398"/>
                    </a:lnTo>
                    <a:lnTo>
                      <a:pt x="226" y="385"/>
                    </a:lnTo>
                    <a:lnTo>
                      <a:pt x="223" y="371"/>
                    </a:lnTo>
                    <a:lnTo>
                      <a:pt x="221" y="358"/>
                    </a:lnTo>
                    <a:lnTo>
                      <a:pt x="219" y="344"/>
                    </a:lnTo>
                    <a:lnTo>
                      <a:pt x="221" y="328"/>
                    </a:lnTo>
                    <a:lnTo>
                      <a:pt x="221" y="310"/>
                    </a:lnTo>
                    <a:lnTo>
                      <a:pt x="221" y="294"/>
                    </a:lnTo>
                    <a:lnTo>
                      <a:pt x="222" y="277"/>
                    </a:lnTo>
                    <a:lnTo>
                      <a:pt x="222" y="261"/>
                    </a:lnTo>
                    <a:lnTo>
                      <a:pt x="222" y="243"/>
                    </a:lnTo>
                    <a:lnTo>
                      <a:pt x="222" y="227"/>
                    </a:lnTo>
                    <a:lnTo>
                      <a:pt x="222" y="211"/>
                    </a:lnTo>
                    <a:lnTo>
                      <a:pt x="221" y="195"/>
                    </a:lnTo>
                    <a:lnTo>
                      <a:pt x="217" y="181"/>
                    </a:lnTo>
                    <a:lnTo>
                      <a:pt x="214" y="166"/>
                    </a:lnTo>
                    <a:lnTo>
                      <a:pt x="212" y="150"/>
                    </a:lnTo>
                    <a:lnTo>
                      <a:pt x="210" y="135"/>
                    </a:lnTo>
                    <a:lnTo>
                      <a:pt x="208" y="120"/>
                    </a:lnTo>
                    <a:lnTo>
                      <a:pt x="210" y="114"/>
                    </a:lnTo>
                    <a:lnTo>
                      <a:pt x="211" y="107"/>
                    </a:lnTo>
                    <a:lnTo>
                      <a:pt x="214" y="101"/>
                    </a:lnTo>
                    <a:lnTo>
                      <a:pt x="217" y="94"/>
                    </a:lnTo>
                    <a:lnTo>
                      <a:pt x="219" y="92"/>
                    </a:lnTo>
                    <a:lnTo>
                      <a:pt x="223" y="91"/>
                    </a:lnTo>
                    <a:lnTo>
                      <a:pt x="227" y="90"/>
                    </a:lnTo>
                    <a:lnTo>
                      <a:pt x="230" y="90"/>
                    </a:lnTo>
                    <a:lnTo>
                      <a:pt x="239" y="93"/>
                    </a:lnTo>
                    <a:lnTo>
                      <a:pt x="248" y="99"/>
                    </a:lnTo>
                    <a:lnTo>
                      <a:pt x="257" y="105"/>
                    </a:lnTo>
                    <a:lnTo>
                      <a:pt x="264" y="114"/>
                    </a:lnTo>
                    <a:lnTo>
                      <a:pt x="272" y="122"/>
                    </a:lnTo>
                    <a:lnTo>
                      <a:pt x="278" y="129"/>
                    </a:lnTo>
                    <a:lnTo>
                      <a:pt x="284" y="142"/>
                    </a:lnTo>
                    <a:lnTo>
                      <a:pt x="291" y="156"/>
                    </a:lnTo>
                    <a:lnTo>
                      <a:pt x="296" y="169"/>
                    </a:lnTo>
                    <a:lnTo>
                      <a:pt x="302" y="183"/>
                    </a:lnTo>
                    <a:lnTo>
                      <a:pt x="305" y="197"/>
                    </a:lnTo>
                    <a:lnTo>
                      <a:pt x="308" y="212"/>
                    </a:lnTo>
                    <a:lnTo>
                      <a:pt x="311" y="226"/>
                    </a:lnTo>
                    <a:lnTo>
                      <a:pt x="313" y="240"/>
                    </a:lnTo>
                    <a:lnTo>
                      <a:pt x="315" y="263"/>
                    </a:lnTo>
                    <a:lnTo>
                      <a:pt x="316" y="286"/>
                    </a:lnTo>
                    <a:lnTo>
                      <a:pt x="317" y="309"/>
                    </a:lnTo>
                    <a:lnTo>
                      <a:pt x="317" y="332"/>
                    </a:lnTo>
                    <a:lnTo>
                      <a:pt x="316" y="355"/>
                    </a:lnTo>
                    <a:lnTo>
                      <a:pt x="315" y="379"/>
                    </a:lnTo>
                    <a:lnTo>
                      <a:pt x="314" y="400"/>
                    </a:lnTo>
                    <a:lnTo>
                      <a:pt x="313" y="424"/>
                    </a:lnTo>
                    <a:lnTo>
                      <a:pt x="312" y="440"/>
                    </a:lnTo>
                    <a:lnTo>
                      <a:pt x="312" y="455"/>
                    </a:lnTo>
                    <a:lnTo>
                      <a:pt x="311" y="472"/>
                    </a:lnTo>
                    <a:lnTo>
                      <a:pt x="309" y="487"/>
                    </a:lnTo>
                    <a:lnTo>
                      <a:pt x="307" y="503"/>
                    </a:lnTo>
                    <a:lnTo>
                      <a:pt x="305" y="518"/>
                    </a:lnTo>
                    <a:lnTo>
                      <a:pt x="301" y="533"/>
                    </a:lnTo>
                    <a:lnTo>
                      <a:pt x="295" y="548"/>
                    </a:lnTo>
                    <a:lnTo>
                      <a:pt x="292" y="553"/>
                    </a:lnTo>
                    <a:lnTo>
                      <a:pt x="288" y="557"/>
                    </a:lnTo>
                    <a:lnTo>
                      <a:pt x="282" y="560"/>
                    </a:lnTo>
                    <a:lnTo>
                      <a:pt x="275" y="563"/>
                    </a:lnTo>
                    <a:lnTo>
                      <a:pt x="269" y="564"/>
                    </a:lnTo>
                    <a:lnTo>
                      <a:pt x="262" y="564"/>
                    </a:lnTo>
                    <a:lnTo>
                      <a:pt x="256" y="564"/>
                    </a:lnTo>
                    <a:lnTo>
                      <a:pt x="249" y="563"/>
                    </a:lnTo>
                    <a:lnTo>
                      <a:pt x="237" y="560"/>
                    </a:lnTo>
                    <a:lnTo>
                      <a:pt x="225" y="556"/>
                    </a:lnTo>
                    <a:lnTo>
                      <a:pt x="213" y="551"/>
                    </a:lnTo>
                    <a:lnTo>
                      <a:pt x="201" y="545"/>
                    </a:lnTo>
                    <a:lnTo>
                      <a:pt x="190" y="539"/>
                    </a:lnTo>
                    <a:lnTo>
                      <a:pt x="179" y="532"/>
                    </a:lnTo>
                    <a:lnTo>
                      <a:pt x="168" y="525"/>
                    </a:lnTo>
                    <a:lnTo>
                      <a:pt x="158" y="517"/>
                    </a:lnTo>
                    <a:lnTo>
                      <a:pt x="144" y="505"/>
                    </a:lnTo>
                    <a:lnTo>
                      <a:pt x="129" y="493"/>
                    </a:lnTo>
                    <a:lnTo>
                      <a:pt x="115" y="480"/>
                    </a:lnTo>
                    <a:lnTo>
                      <a:pt x="102" y="466"/>
                    </a:lnTo>
                    <a:lnTo>
                      <a:pt x="89" y="453"/>
                    </a:lnTo>
                    <a:lnTo>
                      <a:pt x="77" y="439"/>
                    </a:lnTo>
                    <a:lnTo>
                      <a:pt x="65" y="424"/>
                    </a:lnTo>
                    <a:lnTo>
                      <a:pt x="55" y="408"/>
                    </a:lnTo>
                    <a:lnTo>
                      <a:pt x="46" y="394"/>
                    </a:lnTo>
                    <a:lnTo>
                      <a:pt x="37" y="379"/>
                    </a:lnTo>
                    <a:lnTo>
                      <a:pt x="29" y="363"/>
                    </a:lnTo>
                    <a:lnTo>
                      <a:pt x="23" y="347"/>
                    </a:lnTo>
                    <a:lnTo>
                      <a:pt x="17" y="330"/>
                    </a:lnTo>
                    <a:lnTo>
                      <a:pt x="13" y="314"/>
                    </a:lnTo>
                    <a:lnTo>
                      <a:pt x="9" y="297"/>
                    </a:lnTo>
                    <a:lnTo>
                      <a:pt x="5" y="281"/>
                    </a:lnTo>
                    <a:lnTo>
                      <a:pt x="2" y="262"/>
                    </a:lnTo>
                    <a:lnTo>
                      <a:pt x="1" y="245"/>
                    </a:lnTo>
                    <a:lnTo>
                      <a:pt x="0" y="226"/>
                    </a:lnTo>
                    <a:lnTo>
                      <a:pt x="1" y="207"/>
                    </a:lnTo>
                    <a:lnTo>
                      <a:pt x="1" y="189"/>
                    </a:lnTo>
                    <a:lnTo>
                      <a:pt x="2" y="170"/>
                    </a:lnTo>
                    <a:lnTo>
                      <a:pt x="4" y="152"/>
                    </a:lnTo>
                    <a:lnTo>
                      <a:pt x="5" y="134"/>
                    </a:lnTo>
                    <a:lnTo>
                      <a:pt x="6" y="117"/>
                    </a:lnTo>
                    <a:lnTo>
                      <a:pt x="6" y="100"/>
                    </a:lnTo>
                    <a:lnTo>
                      <a:pt x="8" y="83"/>
                    </a:lnTo>
                    <a:lnTo>
                      <a:pt x="8" y="66"/>
                    </a:lnTo>
                    <a:lnTo>
                      <a:pt x="10" y="49"/>
                    </a:lnTo>
                    <a:lnTo>
                      <a:pt x="13" y="34"/>
                    </a:lnTo>
                    <a:lnTo>
                      <a:pt x="16" y="26"/>
                    </a:lnTo>
                    <a:lnTo>
                      <a:pt x="18" y="18"/>
                    </a:lnTo>
                    <a:lnTo>
                      <a:pt x="22" y="11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8908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0" name="Freeform 316"/>
              <p:cNvSpPr>
                <a:spLocks/>
              </p:cNvSpPr>
              <p:nvPr/>
            </p:nvSpPr>
            <p:spPr bwMode="auto">
              <a:xfrm>
                <a:off x="3720" y="1399"/>
                <a:ext cx="302" cy="540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36" y="2"/>
                  </a:cxn>
                  <a:cxn ang="0">
                    <a:pos x="55" y="16"/>
                  </a:cxn>
                  <a:cxn ang="0">
                    <a:pos x="72" y="34"/>
                  </a:cxn>
                  <a:cxn ang="0">
                    <a:pos x="89" y="56"/>
                  </a:cxn>
                  <a:cxn ang="0">
                    <a:pos x="100" y="81"/>
                  </a:cxn>
                  <a:cxn ang="0">
                    <a:pos x="104" y="122"/>
                  </a:cxn>
                  <a:cxn ang="0">
                    <a:pos x="100" y="169"/>
                  </a:cxn>
                  <a:cxn ang="0">
                    <a:pos x="96" y="217"/>
                  </a:cxn>
                  <a:cxn ang="0">
                    <a:pos x="96" y="251"/>
                  </a:cxn>
                  <a:cxn ang="0">
                    <a:pos x="96" y="285"/>
                  </a:cxn>
                  <a:cxn ang="0">
                    <a:pos x="102" y="318"/>
                  </a:cxn>
                  <a:cxn ang="0">
                    <a:pos x="108" y="350"/>
                  </a:cxn>
                  <a:cxn ang="0">
                    <a:pos x="122" y="379"/>
                  </a:cxn>
                  <a:cxn ang="0">
                    <a:pos x="147" y="409"/>
                  </a:cxn>
                  <a:cxn ang="0">
                    <a:pos x="174" y="433"/>
                  </a:cxn>
                  <a:cxn ang="0">
                    <a:pos x="192" y="442"/>
                  </a:cxn>
                  <a:cxn ang="0">
                    <a:pos x="209" y="442"/>
                  </a:cxn>
                  <a:cxn ang="0">
                    <a:pos x="224" y="432"/>
                  </a:cxn>
                  <a:cxn ang="0">
                    <a:pos x="229" y="416"/>
                  </a:cxn>
                  <a:cxn ang="0">
                    <a:pos x="229" y="395"/>
                  </a:cxn>
                  <a:cxn ang="0">
                    <a:pos x="223" y="350"/>
                  </a:cxn>
                  <a:cxn ang="0">
                    <a:pos x="223" y="303"/>
                  </a:cxn>
                  <a:cxn ang="0">
                    <a:pos x="222" y="253"/>
                  </a:cxn>
                  <a:cxn ang="0">
                    <a:pos x="219" y="205"/>
                  </a:cxn>
                  <a:cxn ang="0">
                    <a:pos x="213" y="162"/>
                  </a:cxn>
                  <a:cxn ang="0">
                    <a:pos x="208" y="119"/>
                  </a:cxn>
                  <a:cxn ang="0">
                    <a:pos x="212" y="100"/>
                  </a:cxn>
                  <a:cxn ang="0">
                    <a:pos x="219" y="91"/>
                  </a:cxn>
                  <a:cxn ang="0">
                    <a:pos x="233" y="93"/>
                  </a:cxn>
                  <a:cxn ang="0">
                    <a:pos x="253" y="110"/>
                  </a:cxn>
                  <a:cxn ang="0">
                    <a:pos x="270" y="136"/>
                  </a:cxn>
                  <a:cxn ang="0">
                    <a:pos x="286" y="174"/>
                  </a:cxn>
                  <a:cxn ang="0">
                    <a:pos x="296" y="215"/>
                  </a:cxn>
                  <a:cxn ang="0">
                    <a:pos x="301" y="274"/>
                  </a:cxn>
                  <a:cxn ang="0">
                    <a:pos x="301" y="342"/>
                  </a:cxn>
                  <a:cxn ang="0">
                    <a:pos x="296" y="409"/>
                  </a:cxn>
                  <a:cxn ang="0">
                    <a:pos x="294" y="454"/>
                  </a:cxn>
                  <a:cxn ang="0">
                    <a:pos x="289" y="498"/>
                  </a:cxn>
                  <a:cxn ang="0">
                    <a:pos x="278" y="530"/>
                  </a:cxn>
                  <a:cxn ang="0">
                    <a:pos x="262" y="538"/>
                  </a:cxn>
                  <a:cxn ang="0">
                    <a:pos x="245" y="539"/>
                  </a:cxn>
                  <a:cxn ang="0">
                    <a:pos x="216" y="531"/>
                  </a:cxn>
                  <a:cxn ang="0">
                    <a:pos x="183" y="516"/>
                  </a:cxn>
                  <a:cxn ang="0">
                    <a:pos x="153" y="495"/>
                  </a:cxn>
                  <a:cxn ang="0">
                    <a:pos x="111" y="459"/>
                  </a:cxn>
                  <a:cxn ang="0">
                    <a:pos x="72" y="419"/>
                  </a:cxn>
                  <a:cxn ang="0">
                    <a:pos x="41" y="375"/>
                  </a:cxn>
                  <a:cxn ang="0">
                    <a:pos x="21" y="330"/>
                  </a:cxn>
                  <a:cxn ang="0">
                    <a:pos x="7" y="282"/>
                  </a:cxn>
                  <a:cxn ang="0">
                    <a:pos x="1" y="230"/>
                  </a:cxn>
                  <a:cxn ang="0">
                    <a:pos x="1" y="177"/>
                  </a:cxn>
                  <a:cxn ang="0">
                    <a:pos x="4" y="122"/>
                  </a:cxn>
                  <a:cxn ang="0">
                    <a:pos x="5" y="76"/>
                  </a:cxn>
                  <a:cxn ang="0">
                    <a:pos x="10" y="31"/>
                  </a:cxn>
                  <a:cxn ang="0">
                    <a:pos x="17" y="10"/>
                  </a:cxn>
                </a:cxnLst>
                <a:rect l="0" t="0" r="r" b="b"/>
                <a:pathLst>
                  <a:path w="302" h="540">
                    <a:moveTo>
                      <a:pt x="22" y="4"/>
                    </a:moveTo>
                    <a:lnTo>
                      <a:pt x="23" y="2"/>
                    </a:lnTo>
                    <a:lnTo>
                      <a:pt x="25" y="0"/>
                    </a:lnTo>
                    <a:lnTo>
                      <a:pt x="28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3" y="5"/>
                    </a:lnTo>
                    <a:lnTo>
                      <a:pt x="49" y="11"/>
                    </a:lnTo>
                    <a:lnTo>
                      <a:pt x="55" y="16"/>
                    </a:lnTo>
                    <a:lnTo>
                      <a:pt x="61" y="22"/>
                    </a:lnTo>
                    <a:lnTo>
                      <a:pt x="66" y="27"/>
                    </a:lnTo>
                    <a:lnTo>
                      <a:pt x="72" y="34"/>
                    </a:lnTo>
                    <a:lnTo>
                      <a:pt x="78" y="40"/>
                    </a:lnTo>
                    <a:lnTo>
                      <a:pt x="83" y="48"/>
                    </a:lnTo>
                    <a:lnTo>
                      <a:pt x="89" y="56"/>
                    </a:lnTo>
                    <a:lnTo>
                      <a:pt x="93" y="65"/>
                    </a:lnTo>
                    <a:lnTo>
                      <a:pt x="97" y="72"/>
                    </a:lnTo>
                    <a:lnTo>
                      <a:pt x="100" y="81"/>
                    </a:lnTo>
                    <a:lnTo>
                      <a:pt x="102" y="90"/>
                    </a:lnTo>
                    <a:lnTo>
                      <a:pt x="104" y="105"/>
                    </a:lnTo>
                    <a:lnTo>
                      <a:pt x="104" y="122"/>
                    </a:lnTo>
                    <a:lnTo>
                      <a:pt x="103" y="137"/>
                    </a:lnTo>
                    <a:lnTo>
                      <a:pt x="102" y="154"/>
                    </a:lnTo>
                    <a:lnTo>
                      <a:pt x="100" y="169"/>
                    </a:lnTo>
                    <a:lnTo>
                      <a:pt x="99" y="185"/>
                    </a:lnTo>
                    <a:lnTo>
                      <a:pt x="97" y="201"/>
                    </a:lnTo>
                    <a:lnTo>
                      <a:pt x="96" y="217"/>
                    </a:lnTo>
                    <a:lnTo>
                      <a:pt x="96" y="228"/>
                    </a:lnTo>
                    <a:lnTo>
                      <a:pt x="96" y="239"/>
                    </a:lnTo>
                    <a:lnTo>
                      <a:pt x="96" y="251"/>
                    </a:lnTo>
                    <a:lnTo>
                      <a:pt x="96" y="262"/>
                    </a:lnTo>
                    <a:lnTo>
                      <a:pt x="96" y="274"/>
                    </a:lnTo>
                    <a:lnTo>
                      <a:pt x="96" y="285"/>
                    </a:lnTo>
                    <a:lnTo>
                      <a:pt x="97" y="296"/>
                    </a:lnTo>
                    <a:lnTo>
                      <a:pt x="100" y="307"/>
                    </a:lnTo>
                    <a:lnTo>
                      <a:pt x="102" y="318"/>
                    </a:lnTo>
                    <a:lnTo>
                      <a:pt x="104" y="329"/>
                    </a:lnTo>
                    <a:lnTo>
                      <a:pt x="106" y="339"/>
                    </a:lnTo>
                    <a:lnTo>
                      <a:pt x="108" y="350"/>
                    </a:lnTo>
                    <a:lnTo>
                      <a:pt x="113" y="360"/>
                    </a:lnTo>
                    <a:lnTo>
                      <a:pt x="116" y="370"/>
                    </a:lnTo>
                    <a:lnTo>
                      <a:pt x="122" y="379"/>
                    </a:lnTo>
                    <a:lnTo>
                      <a:pt x="128" y="387"/>
                    </a:lnTo>
                    <a:lnTo>
                      <a:pt x="137" y="397"/>
                    </a:lnTo>
                    <a:lnTo>
                      <a:pt x="147" y="409"/>
                    </a:lnTo>
                    <a:lnTo>
                      <a:pt x="158" y="419"/>
                    </a:lnTo>
                    <a:lnTo>
                      <a:pt x="169" y="429"/>
                    </a:lnTo>
                    <a:lnTo>
                      <a:pt x="174" y="433"/>
                    </a:lnTo>
                    <a:lnTo>
                      <a:pt x="180" y="438"/>
                    </a:lnTo>
                    <a:lnTo>
                      <a:pt x="186" y="440"/>
                    </a:lnTo>
                    <a:lnTo>
                      <a:pt x="192" y="442"/>
                    </a:lnTo>
                    <a:lnTo>
                      <a:pt x="197" y="443"/>
                    </a:lnTo>
                    <a:lnTo>
                      <a:pt x="204" y="443"/>
                    </a:lnTo>
                    <a:lnTo>
                      <a:pt x="209" y="442"/>
                    </a:lnTo>
                    <a:lnTo>
                      <a:pt x="215" y="440"/>
                    </a:lnTo>
                    <a:lnTo>
                      <a:pt x="219" y="437"/>
                    </a:lnTo>
                    <a:lnTo>
                      <a:pt x="224" y="432"/>
                    </a:lnTo>
                    <a:lnTo>
                      <a:pt x="227" y="427"/>
                    </a:lnTo>
                    <a:lnTo>
                      <a:pt x="228" y="421"/>
                    </a:lnTo>
                    <a:lnTo>
                      <a:pt x="229" y="416"/>
                    </a:lnTo>
                    <a:lnTo>
                      <a:pt x="230" y="409"/>
                    </a:lnTo>
                    <a:lnTo>
                      <a:pt x="230" y="402"/>
                    </a:lnTo>
                    <a:lnTo>
                      <a:pt x="229" y="395"/>
                    </a:lnTo>
                    <a:lnTo>
                      <a:pt x="227" y="380"/>
                    </a:lnTo>
                    <a:lnTo>
                      <a:pt x="225" y="364"/>
                    </a:lnTo>
                    <a:lnTo>
                      <a:pt x="223" y="350"/>
                    </a:lnTo>
                    <a:lnTo>
                      <a:pt x="222" y="336"/>
                    </a:lnTo>
                    <a:lnTo>
                      <a:pt x="223" y="319"/>
                    </a:lnTo>
                    <a:lnTo>
                      <a:pt x="223" y="303"/>
                    </a:lnTo>
                    <a:lnTo>
                      <a:pt x="222" y="286"/>
                    </a:lnTo>
                    <a:lnTo>
                      <a:pt x="222" y="270"/>
                    </a:lnTo>
                    <a:lnTo>
                      <a:pt x="222" y="253"/>
                    </a:lnTo>
                    <a:lnTo>
                      <a:pt x="220" y="238"/>
                    </a:lnTo>
                    <a:lnTo>
                      <a:pt x="220" y="222"/>
                    </a:lnTo>
                    <a:lnTo>
                      <a:pt x="219" y="205"/>
                    </a:lnTo>
                    <a:lnTo>
                      <a:pt x="218" y="191"/>
                    </a:lnTo>
                    <a:lnTo>
                      <a:pt x="216" y="177"/>
                    </a:lnTo>
                    <a:lnTo>
                      <a:pt x="213" y="162"/>
                    </a:lnTo>
                    <a:lnTo>
                      <a:pt x="211" y="148"/>
                    </a:lnTo>
                    <a:lnTo>
                      <a:pt x="208" y="134"/>
                    </a:lnTo>
                    <a:lnTo>
                      <a:pt x="208" y="119"/>
                    </a:lnTo>
                    <a:lnTo>
                      <a:pt x="209" y="113"/>
                    </a:lnTo>
                    <a:lnTo>
                      <a:pt x="211" y="106"/>
                    </a:lnTo>
                    <a:lnTo>
                      <a:pt x="212" y="100"/>
                    </a:lnTo>
                    <a:lnTo>
                      <a:pt x="215" y="94"/>
                    </a:lnTo>
                    <a:lnTo>
                      <a:pt x="217" y="92"/>
                    </a:lnTo>
                    <a:lnTo>
                      <a:pt x="219" y="91"/>
                    </a:lnTo>
                    <a:lnTo>
                      <a:pt x="223" y="90"/>
                    </a:lnTo>
                    <a:lnTo>
                      <a:pt x="225" y="90"/>
                    </a:lnTo>
                    <a:lnTo>
                      <a:pt x="233" y="93"/>
                    </a:lnTo>
                    <a:lnTo>
                      <a:pt x="239" y="98"/>
                    </a:lnTo>
                    <a:lnTo>
                      <a:pt x="247" y="103"/>
                    </a:lnTo>
                    <a:lnTo>
                      <a:pt x="253" y="110"/>
                    </a:lnTo>
                    <a:lnTo>
                      <a:pt x="259" y="117"/>
                    </a:lnTo>
                    <a:lnTo>
                      <a:pt x="263" y="124"/>
                    </a:lnTo>
                    <a:lnTo>
                      <a:pt x="270" y="136"/>
                    </a:lnTo>
                    <a:lnTo>
                      <a:pt x="276" y="148"/>
                    </a:lnTo>
                    <a:lnTo>
                      <a:pt x="282" y="161"/>
                    </a:lnTo>
                    <a:lnTo>
                      <a:pt x="286" y="174"/>
                    </a:lnTo>
                    <a:lnTo>
                      <a:pt x="291" y="188"/>
                    </a:lnTo>
                    <a:lnTo>
                      <a:pt x="294" y="202"/>
                    </a:lnTo>
                    <a:lnTo>
                      <a:pt x="296" y="215"/>
                    </a:lnTo>
                    <a:lnTo>
                      <a:pt x="298" y="229"/>
                    </a:lnTo>
                    <a:lnTo>
                      <a:pt x="299" y="251"/>
                    </a:lnTo>
                    <a:lnTo>
                      <a:pt x="301" y="274"/>
                    </a:lnTo>
                    <a:lnTo>
                      <a:pt x="302" y="297"/>
                    </a:lnTo>
                    <a:lnTo>
                      <a:pt x="301" y="319"/>
                    </a:lnTo>
                    <a:lnTo>
                      <a:pt x="301" y="342"/>
                    </a:lnTo>
                    <a:lnTo>
                      <a:pt x="298" y="364"/>
                    </a:lnTo>
                    <a:lnTo>
                      <a:pt x="297" y="387"/>
                    </a:lnTo>
                    <a:lnTo>
                      <a:pt x="296" y="409"/>
                    </a:lnTo>
                    <a:lnTo>
                      <a:pt x="295" y="425"/>
                    </a:lnTo>
                    <a:lnTo>
                      <a:pt x="295" y="439"/>
                    </a:lnTo>
                    <a:lnTo>
                      <a:pt x="294" y="454"/>
                    </a:lnTo>
                    <a:lnTo>
                      <a:pt x="293" y="469"/>
                    </a:lnTo>
                    <a:lnTo>
                      <a:pt x="292" y="484"/>
                    </a:lnTo>
                    <a:lnTo>
                      <a:pt x="289" y="498"/>
                    </a:lnTo>
                    <a:lnTo>
                      <a:pt x="285" y="511"/>
                    </a:lnTo>
                    <a:lnTo>
                      <a:pt x="280" y="526"/>
                    </a:lnTo>
                    <a:lnTo>
                      <a:pt x="278" y="530"/>
                    </a:lnTo>
                    <a:lnTo>
                      <a:pt x="273" y="533"/>
                    </a:lnTo>
                    <a:lnTo>
                      <a:pt x="269" y="536"/>
                    </a:lnTo>
                    <a:lnTo>
                      <a:pt x="262" y="538"/>
                    </a:lnTo>
                    <a:lnTo>
                      <a:pt x="257" y="539"/>
                    </a:lnTo>
                    <a:lnTo>
                      <a:pt x="251" y="540"/>
                    </a:lnTo>
                    <a:lnTo>
                      <a:pt x="245" y="539"/>
                    </a:lnTo>
                    <a:lnTo>
                      <a:pt x="239" y="538"/>
                    </a:lnTo>
                    <a:lnTo>
                      <a:pt x="228" y="534"/>
                    </a:lnTo>
                    <a:lnTo>
                      <a:pt x="216" y="531"/>
                    </a:lnTo>
                    <a:lnTo>
                      <a:pt x="205" y="527"/>
                    </a:lnTo>
                    <a:lnTo>
                      <a:pt x="194" y="521"/>
                    </a:lnTo>
                    <a:lnTo>
                      <a:pt x="183" y="516"/>
                    </a:lnTo>
                    <a:lnTo>
                      <a:pt x="173" y="509"/>
                    </a:lnTo>
                    <a:lnTo>
                      <a:pt x="163" y="503"/>
                    </a:lnTo>
                    <a:lnTo>
                      <a:pt x="153" y="495"/>
                    </a:lnTo>
                    <a:lnTo>
                      <a:pt x="139" y="483"/>
                    </a:lnTo>
                    <a:lnTo>
                      <a:pt x="125" y="472"/>
                    </a:lnTo>
                    <a:lnTo>
                      <a:pt x="111" y="459"/>
                    </a:lnTo>
                    <a:lnTo>
                      <a:pt x="97" y="447"/>
                    </a:lnTo>
                    <a:lnTo>
                      <a:pt x="84" y="433"/>
                    </a:lnTo>
                    <a:lnTo>
                      <a:pt x="72" y="419"/>
                    </a:lnTo>
                    <a:lnTo>
                      <a:pt x="60" y="405"/>
                    </a:lnTo>
                    <a:lnTo>
                      <a:pt x="49" y="390"/>
                    </a:lnTo>
                    <a:lnTo>
                      <a:pt x="41" y="375"/>
                    </a:lnTo>
                    <a:lnTo>
                      <a:pt x="34" y="361"/>
                    </a:lnTo>
                    <a:lnTo>
                      <a:pt x="27" y="346"/>
                    </a:lnTo>
                    <a:lnTo>
                      <a:pt x="21" y="330"/>
                    </a:lnTo>
                    <a:lnTo>
                      <a:pt x="16" y="314"/>
                    </a:lnTo>
                    <a:lnTo>
                      <a:pt x="12" y="298"/>
                    </a:lnTo>
                    <a:lnTo>
                      <a:pt x="7" y="282"/>
                    </a:lnTo>
                    <a:lnTo>
                      <a:pt x="5" y="265"/>
                    </a:lnTo>
                    <a:lnTo>
                      <a:pt x="2" y="248"/>
                    </a:lnTo>
                    <a:lnTo>
                      <a:pt x="1" y="230"/>
                    </a:lnTo>
                    <a:lnTo>
                      <a:pt x="0" y="212"/>
                    </a:lnTo>
                    <a:lnTo>
                      <a:pt x="0" y="194"/>
                    </a:lnTo>
                    <a:lnTo>
                      <a:pt x="1" y="177"/>
                    </a:lnTo>
                    <a:lnTo>
                      <a:pt x="2" y="158"/>
                    </a:lnTo>
                    <a:lnTo>
                      <a:pt x="3" y="140"/>
                    </a:lnTo>
                    <a:lnTo>
                      <a:pt x="4" y="122"/>
                    </a:lnTo>
                    <a:lnTo>
                      <a:pt x="4" y="107"/>
                    </a:lnTo>
                    <a:lnTo>
                      <a:pt x="5" y="91"/>
                    </a:lnTo>
                    <a:lnTo>
                      <a:pt x="5" y="76"/>
                    </a:lnTo>
                    <a:lnTo>
                      <a:pt x="5" y="60"/>
                    </a:lnTo>
                    <a:lnTo>
                      <a:pt x="7" y="46"/>
                    </a:lnTo>
                    <a:lnTo>
                      <a:pt x="10" y="31"/>
                    </a:lnTo>
                    <a:lnTo>
                      <a:pt x="12" y="24"/>
                    </a:lnTo>
                    <a:lnTo>
                      <a:pt x="15" y="16"/>
                    </a:lnTo>
                    <a:lnTo>
                      <a:pt x="17" y="10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09585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1" name="Freeform 317"/>
              <p:cNvSpPr>
                <a:spLocks/>
              </p:cNvSpPr>
              <p:nvPr/>
            </p:nvSpPr>
            <p:spPr bwMode="auto">
              <a:xfrm>
                <a:off x="3730" y="1411"/>
                <a:ext cx="286" cy="515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29" y="2"/>
                  </a:cxn>
                  <a:cxn ang="0">
                    <a:pos x="46" y="15"/>
                  </a:cxn>
                  <a:cxn ang="0">
                    <a:pos x="60" y="31"/>
                  </a:cxn>
                  <a:cxn ang="0">
                    <a:pos x="75" y="50"/>
                  </a:cxn>
                  <a:cxn ang="0">
                    <a:pos x="85" y="72"/>
                  </a:cxn>
                  <a:cxn ang="0">
                    <a:pos x="89" y="112"/>
                  </a:cxn>
                  <a:cxn ang="0">
                    <a:pos x="84" y="159"/>
                  </a:cxn>
                  <a:cxn ang="0">
                    <a:pos x="80" y="206"/>
                  </a:cxn>
                  <a:cxn ang="0">
                    <a:pos x="80" y="239"/>
                  </a:cxn>
                  <a:cxn ang="0">
                    <a:pos x="80" y="273"/>
                  </a:cxn>
                  <a:cxn ang="0">
                    <a:pos x="85" y="306"/>
                  </a:cxn>
                  <a:cxn ang="0">
                    <a:pos x="94" y="340"/>
                  </a:cxn>
                  <a:cxn ang="0">
                    <a:pos x="108" y="372"/>
                  </a:cxn>
                  <a:cxn ang="0">
                    <a:pos x="137" y="404"/>
                  </a:cxn>
                  <a:cxn ang="0">
                    <a:pos x="168" y="431"/>
                  </a:cxn>
                  <a:cxn ang="0">
                    <a:pos x="186" y="441"/>
                  </a:cxn>
                  <a:cxn ang="0">
                    <a:pos x="206" y="441"/>
                  </a:cxn>
                  <a:cxn ang="0">
                    <a:pos x="223" y="431"/>
                  </a:cxn>
                  <a:cxn ang="0">
                    <a:pos x="230" y="414"/>
                  </a:cxn>
                  <a:cxn ang="0">
                    <a:pos x="230" y="391"/>
                  </a:cxn>
                  <a:cxn ang="0">
                    <a:pos x="225" y="342"/>
                  </a:cxn>
                  <a:cxn ang="0">
                    <a:pos x="224" y="295"/>
                  </a:cxn>
                  <a:cxn ang="0">
                    <a:pos x="220" y="247"/>
                  </a:cxn>
                  <a:cxn ang="0">
                    <a:pos x="217" y="200"/>
                  </a:cxn>
                  <a:cxn ang="0">
                    <a:pos x="212" y="159"/>
                  </a:cxn>
                  <a:cxn ang="0">
                    <a:pos x="208" y="118"/>
                  </a:cxn>
                  <a:cxn ang="0">
                    <a:pos x="214" y="92"/>
                  </a:cxn>
                  <a:cxn ang="0">
                    <a:pos x="220" y="90"/>
                  </a:cxn>
                  <a:cxn ang="0">
                    <a:pos x="236" y="101"/>
                  </a:cxn>
                  <a:cxn ang="0">
                    <a:pos x="250" y="117"/>
                  </a:cxn>
                  <a:cxn ang="0">
                    <a:pos x="266" y="154"/>
                  </a:cxn>
                  <a:cxn ang="0">
                    <a:pos x="279" y="192"/>
                  </a:cxn>
                  <a:cxn ang="0">
                    <a:pos x="285" y="240"/>
                  </a:cxn>
                  <a:cxn ang="0">
                    <a:pos x="285" y="306"/>
                  </a:cxn>
                  <a:cxn ang="0">
                    <a:pos x="281" y="373"/>
                  </a:cxn>
                  <a:cxn ang="0">
                    <a:pos x="279" y="423"/>
                  </a:cxn>
                  <a:cxn ang="0">
                    <a:pos x="275" y="464"/>
                  </a:cxn>
                  <a:cxn ang="0">
                    <a:pos x="264" y="503"/>
                  </a:cxn>
                  <a:cxn ang="0">
                    <a:pos x="254" y="511"/>
                  </a:cxn>
                  <a:cxn ang="0">
                    <a:pos x="239" y="515"/>
                  </a:cxn>
                  <a:cxn ang="0">
                    <a:pos x="218" y="510"/>
                  </a:cxn>
                  <a:cxn ang="0">
                    <a:pos x="187" y="497"/>
                  </a:cxn>
                  <a:cxn ang="0">
                    <a:pos x="158" y="480"/>
                  </a:cxn>
                  <a:cxn ang="0">
                    <a:pos x="120" y="450"/>
                  </a:cxn>
                  <a:cxn ang="0">
                    <a:pos x="79" y="413"/>
                  </a:cxn>
                  <a:cxn ang="0">
                    <a:pos x="45" y="371"/>
                  </a:cxn>
                  <a:cxn ang="0">
                    <a:pos x="24" y="328"/>
                  </a:cxn>
                  <a:cxn ang="0">
                    <a:pos x="11" y="282"/>
                  </a:cxn>
                  <a:cxn ang="0">
                    <a:pos x="2" y="234"/>
                  </a:cxn>
                  <a:cxn ang="0">
                    <a:pos x="0" y="181"/>
                  </a:cxn>
                  <a:cxn ang="0">
                    <a:pos x="2" y="128"/>
                  </a:cxn>
                  <a:cxn ang="0">
                    <a:pos x="3" y="83"/>
                  </a:cxn>
                  <a:cxn ang="0">
                    <a:pos x="4" y="42"/>
                  </a:cxn>
                  <a:cxn ang="0">
                    <a:pos x="16" y="3"/>
                  </a:cxn>
                </a:cxnLst>
                <a:rect l="0" t="0" r="r" b="b"/>
                <a:pathLst>
                  <a:path w="286" h="515">
                    <a:moveTo>
                      <a:pt x="16" y="3"/>
                    </a:moveTo>
                    <a:lnTo>
                      <a:pt x="18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" y="0"/>
                    </a:lnTo>
                    <a:lnTo>
                      <a:pt x="29" y="2"/>
                    </a:lnTo>
                    <a:lnTo>
                      <a:pt x="35" y="5"/>
                    </a:lnTo>
                    <a:lnTo>
                      <a:pt x="40" y="10"/>
                    </a:lnTo>
                    <a:lnTo>
                      <a:pt x="46" y="15"/>
                    </a:lnTo>
                    <a:lnTo>
                      <a:pt x="50" y="21"/>
                    </a:lnTo>
                    <a:lnTo>
                      <a:pt x="54" y="25"/>
                    </a:lnTo>
                    <a:lnTo>
                      <a:pt x="60" y="31"/>
                    </a:lnTo>
                    <a:lnTo>
                      <a:pt x="65" y="37"/>
                    </a:lnTo>
                    <a:lnTo>
                      <a:pt x="70" y="44"/>
                    </a:lnTo>
                    <a:lnTo>
                      <a:pt x="75" y="50"/>
                    </a:lnTo>
                    <a:lnTo>
                      <a:pt x="79" y="58"/>
                    </a:lnTo>
                    <a:lnTo>
                      <a:pt x="82" y="65"/>
                    </a:lnTo>
                    <a:lnTo>
                      <a:pt x="85" y="72"/>
                    </a:lnTo>
                    <a:lnTo>
                      <a:pt x="86" y="80"/>
                    </a:lnTo>
                    <a:lnTo>
                      <a:pt x="89" y="96"/>
                    </a:lnTo>
                    <a:lnTo>
                      <a:pt x="89" y="112"/>
                    </a:lnTo>
                    <a:lnTo>
                      <a:pt x="87" y="127"/>
                    </a:lnTo>
                    <a:lnTo>
                      <a:pt x="85" y="143"/>
                    </a:lnTo>
                    <a:lnTo>
                      <a:pt x="84" y="159"/>
                    </a:lnTo>
                    <a:lnTo>
                      <a:pt x="82" y="174"/>
                    </a:lnTo>
                    <a:lnTo>
                      <a:pt x="81" y="191"/>
                    </a:lnTo>
                    <a:lnTo>
                      <a:pt x="80" y="206"/>
                    </a:lnTo>
                    <a:lnTo>
                      <a:pt x="80" y="217"/>
                    </a:lnTo>
                    <a:lnTo>
                      <a:pt x="80" y="228"/>
                    </a:lnTo>
                    <a:lnTo>
                      <a:pt x="80" y="239"/>
                    </a:lnTo>
                    <a:lnTo>
                      <a:pt x="80" y="251"/>
                    </a:lnTo>
                    <a:lnTo>
                      <a:pt x="80" y="262"/>
                    </a:lnTo>
                    <a:lnTo>
                      <a:pt x="80" y="273"/>
                    </a:lnTo>
                    <a:lnTo>
                      <a:pt x="82" y="284"/>
                    </a:lnTo>
                    <a:lnTo>
                      <a:pt x="83" y="295"/>
                    </a:lnTo>
                    <a:lnTo>
                      <a:pt x="85" y="306"/>
                    </a:lnTo>
                    <a:lnTo>
                      <a:pt x="89" y="318"/>
                    </a:lnTo>
                    <a:lnTo>
                      <a:pt x="91" y="329"/>
                    </a:lnTo>
                    <a:lnTo>
                      <a:pt x="94" y="340"/>
                    </a:lnTo>
                    <a:lnTo>
                      <a:pt x="97" y="351"/>
                    </a:lnTo>
                    <a:lnTo>
                      <a:pt x="103" y="362"/>
                    </a:lnTo>
                    <a:lnTo>
                      <a:pt x="108" y="372"/>
                    </a:lnTo>
                    <a:lnTo>
                      <a:pt x="115" y="381"/>
                    </a:lnTo>
                    <a:lnTo>
                      <a:pt x="125" y="392"/>
                    </a:lnTo>
                    <a:lnTo>
                      <a:pt x="137" y="404"/>
                    </a:lnTo>
                    <a:lnTo>
                      <a:pt x="148" y="416"/>
                    </a:lnTo>
                    <a:lnTo>
                      <a:pt x="161" y="427"/>
                    </a:lnTo>
                    <a:lnTo>
                      <a:pt x="168" y="431"/>
                    </a:lnTo>
                    <a:lnTo>
                      <a:pt x="173" y="436"/>
                    </a:lnTo>
                    <a:lnTo>
                      <a:pt x="180" y="439"/>
                    </a:lnTo>
                    <a:lnTo>
                      <a:pt x="186" y="441"/>
                    </a:lnTo>
                    <a:lnTo>
                      <a:pt x="193" y="442"/>
                    </a:lnTo>
                    <a:lnTo>
                      <a:pt x="199" y="442"/>
                    </a:lnTo>
                    <a:lnTo>
                      <a:pt x="206" y="441"/>
                    </a:lnTo>
                    <a:lnTo>
                      <a:pt x="213" y="439"/>
                    </a:lnTo>
                    <a:lnTo>
                      <a:pt x="218" y="436"/>
                    </a:lnTo>
                    <a:lnTo>
                      <a:pt x="223" y="431"/>
                    </a:lnTo>
                    <a:lnTo>
                      <a:pt x="226" y="426"/>
                    </a:lnTo>
                    <a:lnTo>
                      <a:pt x="228" y="420"/>
                    </a:lnTo>
                    <a:lnTo>
                      <a:pt x="230" y="414"/>
                    </a:lnTo>
                    <a:lnTo>
                      <a:pt x="230" y="406"/>
                    </a:lnTo>
                    <a:lnTo>
                      <a:pt x="231" y="398"/>
                    </a:lnTo>
                    <a:lnTo>
                      <a:pt x="230" y="391"/>
                    </a:lnTo>
                    <a:lnTo>
                      <a:pt x="229" y="374"/>
                    </a:lnTo>
                    <a:lnTo>
                      <a:pt x="227" y="358"/>
                    </a:lnTo>
                    <a:lnTo>
                      <a:pt x="225" y="342"/>
                    </a:lnTo>
                    <a:lnTo>
                      <a:pt x="225" y="327"/>
                    </a:lnTo>
                    <a:lnTo>
                      <a:pt x="225" y="311"/>
                    </a:lnTo>
                    <a:lnTo>
                      <a:pt x="224" y="295"/>
                    </a:lnTo>
                    <a:lnTo>
                      <a:pt x="224" y="279"/>
                    </a:lnTo>
                    <a:lnTo>
                      <a:pt x="223" y="263"/>
                    </a:lnTo>
                    <a:lnTo>
                      <a:pt x="220" y="247"/>
                    </a:lnTo>
                    <a:lnTo>
                      <a:pt x="219" y="232"/>
                    </a:lnTo>
                    <a:lnTo>
                      <a:pt x="218" y="215"/>
                    </a:lnTo>
                    <a:lnTo>
                      <a:pt x="217" y="200"/>
                    </a:lnTo>
                    <a:lnTo>
                      <a:pt x="216" y="187"/>
                    </a:lnTo>
                    <a:lnTo>
                      <a:pt x="215" y="172"/>
                    </a:lnTo>
                    <a:lnTo>
                      <a:pt x="212" y="159"/>
                    </a:lnTo>
                    <a:lnTo>
                      <a:pt x="209" y="146"/>
                    </a:lnTo>
                    <a:lnTo>
                      <a:pt x="208" y="132"/>
                    </a:lnTo>
                    <a:lnTo>
                      <a:pt x="208" y="118"/>
                    </a:lnTo>
                    <a:lnTo>
                      <a:pt x="209" y="106"/>
                    </a:lnTo>
                    <a:lnTo>
                      <a:pt x="213" y="93"/>
                    </a:lnTo>
                    <a:lnTo>
                      <a:pt x="214" y="92"/>
                    </a:lnTo>
                    <a:lnTo>
                      <a:pt x="216" y="91"/>
                    </a:lnTo>
                    <a:lnTo>
                      <a:pt x="218" y="90"/>
                    </a:lnTo>
                    <a:lnTo>
                      <a:pt x="220" y="90"/>
                    </a:lnTo>
                    <a:lnTo>
                      <a:pt x="225" y="92"/>
                    </a:lnTo>
                    <a:lnTo>
                      <a:pt x="230" y="96"/>
                    </a:lnTo>
                    <a:lnTo>
                      <a:pt x="236" y="101"/>
                    </a:lnTo>
                    <a:lnTo>
                      <a:pt x="241" y="106"/>
                    </a:lnTo>
                    <a:lnTo>
                      <a:pt x="246" y="112"/>
                    </a:lnTo>
                    <a:lnTo>
                      <a:pt x="250" y="117"/>
                    </a:lnTo>
                    <a:lnTo>
                      <a:pt x="255" y="129"/>
                    </a:lnTo>
                    <a:lnTo>
                      <a:pt x="261" y="142"/>
                    </a:lnTo>
                    <a:lnTo>
                      <a:pt x="266" y="154"/>
                    </a:lnTo>
                    <a:lnTo>
                      <a:pt x="271" y="166"/>
                    </a:lnTo>
                    <a:lnTo>
                      <a:pt x="275" y="179"/>
                    </a:lnTo>
                    <a:lnTo>
                      <a:pt x="279" y="192"/>
                    </a:lnTo>
                    <a:lnTo>
                      <a:pt x="281" y="205"/>
                    </a:lnTo>
                    <a:lnTo>
                      <a:pt x="283" y="218"/>
                    </a:lnTo>
                    <a:lnTo>
                      <a:pt x="285" y="240"/>
                    </a:lnTo>
                    <a:lnTo>
                      <a:pt x="286" y="262"/>
                    </a:lnTo>
                    <a:lnTo>
                      <a:pt x="286" y="284"/>
                    </a:lnTo>
                    <a:lnTo>
                      <a:pt x="285" y="306"/>
                    </a:lnTo>
                    <a:lnTo>
                      <a:pt x="284" y="329"/>
                    </a:lnTo>
                    <a:lnTo>
                      <a:pt x="283" y="351"/>
                    </a:lnTo>
                    <a:lnTo>
                      <a:pt x="281" y="373"/>
                    </a:lnTo>
                    <a:lnTo>
                      <a:pt x="280" y="396"/>
                    </a:lnTo>
                    <a:lnTo>
                      <a:pt x="279" y="409"/>
                    </a:lnTo>
                    <a:lnTo>
                      <a:pt x="279" y="423"/>
                    </a:lnTo>
                    <a:lnTo>
                      <a:pt x="277" y="437"/>
                    </a:lnTo>
                    <a:lnTo>
                      <a:pt x="276" y="450"/>
                    </a:lnTo>
                    <a:lnTo>
                      <a:pt x="275" y="464"/>
                    </a:lnTo>
                    <a:lnTo>
                      <a:pt x="273" y="477"/>
                    </a:lnTo>
                    <a:lnTo>
                      <a:pt x="269" y="491"/>
                    </a:lnTo>
                    <a:lnTo>
                      <a:pt x="264" y="503"/>
                    </a:lnTo>
                    <a:lnTo>
                      <a:pt x="262" y="507"/>
                    </a:lnTo>
                    <a:lnTo>
                      <a:pt x="259" y="509"/>
                    </a:lnTo>
                    <a:lnTo>
                      <a:pt x="254" y="511"/>
                    </a:lnTo>
                    <a:lnTo>
                      <a:pt x="250" y="514"/>
                    </a:lnTo>
                    <a:lnTo>
                      <a:pt x="244" y="514"/>
                    </a:lnTo>
                    <a:lnTo>
                      <a:pt x="239" y="515"/>
                    </a:lnTo>
                    <a:lnTo>
                      <a:pt x="233" y="514"/>
                    </a:lnTo>
                    <a:lnTo>
                      <a:pt x="229" y="513"/>
                    </a:lnTo>
                    <a:lnTo>
                      <a:pt x="218" y="510"/>
                    </a:lnTo>
                    <a:lnTo>
                      <a:pt x="208" y="506"/>
                    </a:lnTo>
                    <a:lnTo>
                      <a:pt x="197" y="502"/>
                    </a:lnTo>
                    <a:lnTo>
                      <a:pt x="187" y="497"/>
                    </a:lnTo>
                    <a:lnTo>
                      <a:pt x="177" y="492"/>
                    </a:lnTo>
                    <a:lnTo>
                      <a:pt x="168" y="486"/>
                    </a:lnTo>
                    <a:lnTo>
                      <a:pt x="158" y="480"/>
                    </a:lnTo>
                    <a:lnTo>
                      <a:pt x="149" y="473"/>
                    </a:lnTo>
                    <a:lnTo>
                      <a:pt x="135" y="462"/>
                    </a:lnTo>
                    <a:lnTo>
                      <a:pt x="120" y="450"/>
                    </a:lnTo>
                    <a:lnTo>
                      <a:pt x="106" y="438"/>
                    </a:lnTo>
                    <a:lnTo>
                      <a:pt x="92" y="426"/>
                    </a:lnTo>
                    <a:lnTo>
                      <a:pt x="79" y="413"/>
                    </a:lnTo>
                    <a:lnTo>
                      <a:pt x="67" y="400"/>
                    </a:lnTo>
                    <a:lnTo>
                      <a:pt x="56" y="385"/>
                    </a:lnTo>
                    <a:lnTo>
                      <a:pt x="45" y="371"/>
                    </a:lnTo>
                    <a:lnTo>
                      <a:pt x="37" y="357"/>
                    </a:lnTo>
                    <a:lnTo>
                      <a:pt x="29" y="342"/>
                    </a:lnTo>
                    <a:lnTo>
                      <a:pt x="24" y="328"/>
                    </a:lnTo>
                    <a:lnTo>
                      <a:pt x="18" y="314"/>
                    </a:lnTo>
                    <a:lnTo>
                      <a:pt x="14" y="299"/>
                    </a:lnTo>
                    <a:lnTo>
                      <a:pt x="11" y="282"/>
                    </a:lnTo>
                    <a:lnTo>
                      <a:pt x="7" y="267"/>
                    </a:lnTo>
                    <a:lnTo>
                      <a:pt x="4" y="251"/>
                    </a:lnTo>
                    <a:lnTo>
                      <a:pt x="2" y="234"/>
                    </a:lnTo>
                    <a:lnTo>
                      <a:pt x="1" y="216"/>
                    </a:lnTo>
                    <a:lnTo>
                      <a:pt x="0" y="199"/>
                    </a:lnTo>
                    <a:lnTo>
                      <a:pt x="0" y="181"/>
                    </a:lnTo>
                    <a:lnTo>
                      <a:pt x="1" y="163"/>
                    </a:lnTo>
                    <a:lnTo>
                      <a:pt x="1" y="146"/>
                    </a:lnTo>
                    <a:lnTo>
                      <a:pt x="2" y="128"/>
                    </a:lnTo>
                    <a:lnTo>
                      <a:pt x="3" y="111"/>
                    </a:lnTo>
                    <a:lnTo>
                      <a:pt x="3" y="96"/>
                    </a:lnTo>
                    <a:lnTo>
                      <a:pt x="3" y="83"/>
                    </a:lnTo>
                    <a:lnTo>
                      <a:pt x="3" y="69"/>
                    </a:lnTo>
                    <a:lnTo>
                      <a:pt x="3" y="55"/>
                    </a:lnTo>
                    <a:lnTo>
                      <a:pt x="4" y="42"/>
                    </a:lnTo>
                    <a:lnTo>
                      <a:pt x="6" y="28"/>
                    </a:lnTo>
                    <a:lnTo>
                      <a:pt x="11" y="15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F89A8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2" name="Freeform 318"/>
              <p:cNvSpPr>
                <a:spLocks/>
              </p:cNvSpPr>
              <p:nvPr/>
            </p:nvSpPr>
            <p:spPr bwMode="auto">
              <a:xfrm>
                <a:off x="3739" y="1423"/>
                <a:ext cx="272" cy="490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22" y="1"/>
                  </a:cxn>
                  <a:cxn ang="0">
                    <a:pos x="37" y="14"/>
                  </a:cxn>
                  <a:cxn ang="0">
                    <a:pos x="50" y="29"/>
                  </a:cxn>
                  <a:cxn ang="0">
                    <a:pos x="62" y="45"/>
                  </a:cxn>
                  <a:cxn ang="0">
                    <a:pos x="71" y="64"/>
                  </a:cxn>
                  <a:cxn ang="0">
                    <a:pos x="73" y="102"/>
                  </a:cxn>
                  <a:cxn ang="0">
                    <a:pos x="69" y="148"/>
                  </a:cxn>
                  <a:cxn ang="0">
                    <a:pos x="64" y="195"/>
                  </a:cxn>
                  <a:cxn ang="0">
                    <a:pos x="64" y="228"/>
                  </a:cxn>
                  <a:cxn ang="0">
                    <a:pos x="65" y="261"/>
                  </a:cxn>
                  <a:cxn ang="0">
                    <a:pos x="71" y="294"/>
                  </a:cxn>
                  <a:cxn ang="0">
                    <a:pos x="80" y="332"/>
                  </a:cxn>
                  <a:cxn ang="0">
                    <a:pos x="96" y="364"/>
                  </a:cxn>
                  <a:cxn ang="0">
                    <a:pos x="127" y="400"/>
                  </a:cxn>
                  <a:cxn ang="0">
                    <a:pos x="161" y="429"/>
                  </a:cxn>
                  <a:cxn ang="0">
                    <a:pos x="183" y="440"/>
                  </a:cxn>
                  <a:cxn ang="0">
                    <a:pos x="204" y="440"/>
                  </a:cxn>
                  <a:cxn ang="0">
                    <a:pos x="222" y="430"/>
                  </a:cxn>
                  <a:cxn ang="0">
                    <a:pos x="231" y="412"/>
                  </a:cxn>
                  <a:cxn ang="0">
                    <a:pos x="233" y="388"/>
                  </a:cxn>
                  <a:cxn ang="0">
                    <a:pos x="228" y="334"/>
                  </a:cxn>
                  <a:cxn ang="0">
                    <a:pos x="227" y="288"/>
                  </a:cxn>
                  <a:cxn ang="0">
                    <a:pos x="221" y="240"/>
                  </a:cxn>
                  <a:cxn ang="0">
                    <a:pos x="217" y="194"/>
                  </a:cxn>
                  <a:cxn ang="0">
                    <a:pos x="211" y="156"/>
                  </a:cxn>
                  <a:cxn ang="0">
                    <a:pos x="208" y="119"/>
                  </a:cxn>
                  <a:cxn ang="0">
                    <a:pos x="212" y="92"/>
                  </a:cxn>
                  <a:cxn ang="0">
                    <a:pos x="216" y="91"/>
                  </a:cxn>
                  <a:cxn ang="0">
                    <a:pos x="227" y="99"/>
                  </a:cxn>
                  <a:cxn ang="0">
                    <a:pos x="237" y="111"/>
                  </a:cxn>
                  <a:cxn ang="0">
                    <a:pos x="253" y="146"/>
                  </a:cxn>
                  <a:cxn ang="0">
                    <a:pos x="264" y="182"/>
                  </a:cxn>
                  <a:cxn ang="0">
                    <a:pos x="271" y="228"/>
                  </a:cxn>
                  <a:cxn ang="0">
                    <a:pos x="271" y="294"/>
                  </a:cxn>
                  <a:cxn ang="0">
                    <a:pos x="266" y="360"/>
                  </a:cxn>
                  <a:cxn ang="0">
                    <a:pos x="263" y="407"/>
                  </a:cxn>
                  <a:cxn ang="0">
                    <a:pos x="260" y="445"/>
                  </a:cxn>
                  <a:cxn ang="0">
                    <a:pos x="250" y="481"/>
                  </a:cxn>
                  <a:cxn ang="0">
                    <a:pos x="241" y="487"/>
                  </a:cxn>
                  <a:cxn ang="0">
                    <a:pos x="229" y="490"/>
                  </a:cxn>
                  <a:cxn ang="0">
                    <a:pos x="210" y="485"/>
                  </a:cxn>
                  <a:cxn ang="0">
                    <a:pos x="181" y="473"/>
                  </a:cxn>
                  <a:cxn ang="0">
                    <a:pos x="154" y="457"/>
                  </a:cxn>
                  <a:cxn ang="0">
                    <a:pos x="117" y="429"/>
                  </a:cxn>
                  <a:cxn ang="0">
                    <a:pos x="75" y="393"/>
                  </a:cxn>
                  <a:cxn ang="0">
                    <a:pos x="41" y="351"/>
                  </a:cxn>
                  <a:cxn ang="0">
                    <a:pos x="21" y="311"/>
                  </a:cxn>
                  <a:cxn ang="0">
                    <a:pos x="10" y="267"/>
                  </a:cxn>
                  <a:cxn ang="0">
                    <a:pos x="3" y="220"/>
                  </a:cxn>
                  <a:cxn ang="0">
                    <a:pos x="0" y="168"/>
                  </a:cxn>
                  <a:cxn ang="0">
                    <a:pos x="2" y="116"/>
                  </a:cxn>
                  <a:cxn ang="0">
                    <a:pos x="3" y="75"/>
                  </a:cxn>
                  <a:cxn ang="0">
                    <a:pos x="3" y="37"/>
                  </a:cxn>
                  <a:cxn ang="0">
                    <a:pos x="13" y="2"/>
                  </a:cxn>
                </a:cxnLst>
                <a:rect l="0" t="0" r="r" b="b"/>
                <a:pathLst>
                  <a:path w="272" h="490">
                    <a:moveTo>
                      <a:pt x="13" y="2"/>
                    </a:moveTo>
                    <a:lnTo>
                      <a:pt x="14" y="1"/>
                    </a:lnTo>
                    <a:lnTo>
                      <a:pt x="15" y="0"/>
                    </a:lnTo>
                    <a:lnTo>
                      <a:pt x="17" y="0"/>
                    </a:lnTo>
                    <a:lnTo>
                      <a:pt x="19" y="0"/>
                    </a:lnTo>
                    <a:lnTo>
                      <a:pt x="22" y="1"/>
                    </a:lnTo>
                    <a:lnTo>
                      <a:pt x="28" y="5"/>
                    </a:lnTo>
                    <a:lnTo>
                      <a:pt x="32" y="10"/>
                    </a:lnTo>
                    <a:lnTo>
                      <a:pt x="37" y="14"/>
                    </a:lnTo>
                    <a:lnTo>
                      <a:pt x="41" y="19"/>
                    </a:lnTo>
                    <a:lnTo>
                      <a:pt x="45" y="23"/>
                    </a:lnTo>
                    <a:lnTo>
                      <a:pt x="50" y="29"/>
                    </a:lnTo>
                    <a:lnTo>
                      <a:pt x="54" y="34"/>
                    </a:lnTo>
                    <a:lnTo>
                      <a:pt x="59" y="39"/>
                    </a:lnTo>
                    <a:lnTo>
                      <a:pt x="62" y="45"/>
                    </a:lnTo>
                    <a:lnTo>
                      <a:pt x="66" y="52"/>
                    </a:lnTo>
                    <a:lnTo>
                      <a:pt x="69" y="57"/>
                    </a:lnTo>
                    <a:lnTo>
                      <a:pt x="71" y="64"/>
                    </a:lnTo>
                    <a:lnTo>
                      <a:pt x="72" y="70"/>
                    </a:lnTo>
                    <a:lnTo>
                      <a:pt x="73" y="87"/>
                    </a:lnTo>
                    <a:lnTo>
                      <a:pt x="73" y="102"/>
                    </a:lnTo>
                    <a:lnTo>
                      <a:pt x="72" y="117"/>
                    </a:lnTo>
                    <a:lnTo>
                      <a:pt x="71" y="133"/>
                    </a:lnTo>
                    <a:lnTo>
                      <a:pt x="69" y="148"/>
                    </a:lnTo>
                    <a:lnTo>
                      <a:pt x="66" y="165"/>
                    </a:lnTo>
                    <a:lnTo>
                      <a:pt x="65" y="180"/>
                    </a:lnTo>
                    <a:lnTo>
                      <a:pt x="64" y="195"/>
                    </a:lnTo>
                    <a:lnTo>
                      <a:pt x="64" y="206"/>
                    </a:lnTo>
                    <a:lnTo>
                      <a:pt x="64" y="217"/>
                    </a:lnTo>
                    <a:lnTo>
                      <a:pt x="64" y="228"/>
                    </a:lnTo>
                    <a:lnTo>
                      <a:pt x="64" y="239"/>
                    </a:lnTo>
                    <a:lnTo>
                      <a:pt x="64" y="250"/>
                    </a:lnTo>
                    <a:lnTo>
                      <a:pt x="65" y="261"/>
                    </a:lnTo>
                    <a:lnTo>
                      <a:pt x="66" y="272"/>
                    </a:lnTo>
                    <a:lnTo>
                      <a:pt x="69" y="282"/>
                    </a:lnTo>
                    <a:lnTo>
                      <a:pt x="71" y="294"/>
                    </a:lnTo>
                    <a:lnTo>
                      <a:pt x="73" y="307"/>
                    </a:lnTo>
                    <a:lnTo>
                      <a:pt x="76" y="319"/>
                    </a:lnTo>
                    <a:lnTo>
                      <a:pt x="80" y="332"/>
                    </a:lnTo>
                    <a:lnTo>
                      <a:pt x="84" y="343"/>
                    </a:lnTo>
                    <a:lnTo>
                      <a:pt x="89" y="353"/>
                    </a:lnTo>
                    <a:lnTo>
                      <a:pt x="96" y="364"/>
                    </a:lnTo>
                    <a:lnTo>
                      <a:pt x="104" y="373"/>
                    </a:lnTo>
                    <a:lnTo>
                      <a:pt x="115" y="386"/>
                    </a:lnTo>
                    <a:lnTo>
                      <a:pt x="127" y="400"/>
                    </a:lnTo>
                    <a:lnTo>
                      <a:pt x="140" y="413"/>
                    </a:lnTo>
                    <a:lnTo>
                      <a:pt x="153" y="424"/>
                    </a:lnTo>
                    <a:lnTo>
                      <a:pt x="161" y="429"/>
                    </a:lnTo>
                    <a:lnTo>
                      <a:pt x="167" y="434"/>
                    </a:lnTo>
                    <a:lnTo>
                      <a:pt x="175" y="437"/>
                    </a:lnTo>
                    <a:lnTo>
                      <a:pt x="183" y="440"/>
                    </a:lnTo>
                    <a:lnTo>
                      <a:pt x="189" y="441"/>
                    </a:lnTo>
                    <a:lnTo>
                      <a:pt x="197" y="441"/>
                    </a:lnTo>
                    <a:lnTo>
                      <a:pt x="204" y="440"/>
                    </a:lnTo>
                    <a:lnTo>
                      <a:pt x="211" y="438"/>
                    </a:lnTo>
                    <a:lnTo>
                      <a:pt x="218" y="435"/>
                    </a:lnTo>
                    <a:lnTo>
                      <a:pt x="222" y="430"/>
                    </a:lnTo>
                    <a:lnTo>
                      <a:pt x="227" y="425"/>
                    </a:lnTo>
                    <a:lnTo>
                      <a:pt x="229" y="418"/>
                    </a:lnTo>
                    <a:lnTo>
                      <a:pt x="231" y="412"/>
                    </a:lnTo>
                    <a:lnTo>
                      <a:pt x="232" y="404"/>
                    </a:lnTo>
                    <a:lnTo>
                      <a:pt x="233" y="395"/>
                    </a:lnTo>
                    <a:lnTo>
                      <a:pt x="233" y="388"/>
                    </a:lnTo>
                    <a:lnTo>
                      <a:pt x="232" y="370"/>
                    </a:lnTo>
                    <a:lnTo>
                      <a:pt x="230" y="351"/>
                    </a:lnTo>
                    <a:lnTo>
                      <a:pt x="228" y="334"/>
                    </a:lnTo>
                    <a:lnTo>
                      <a:pt x="228" y="318"/>
                    </a:lnTo>
                    <a:lnTo>
                      <a:pt x="228" y="303"/>
                    </a:lnTo>
                    <a:lnTo>
                      <a:pt x="227" y="288"/>
                    </a:lnTo>
                    <a:lnTo>
                      <a:pt x="226" y="271"/>
                    </a:lnTo>
                    <a:lnTo>
                      <a:pt x="223" y="256"/>
                    </a:lnTo>
                    <a:lnTo>
                      <a:pt x="221" y="240"/>
                    </a:lnTo>
                    <a:lnTo>
                      <a:pt x="220" y="225"/>
                    </a:lnTo>
                    <a:lnTo>
                      <a:pt x="218" y="210"/>
                    </a:lnTo>
                    <a:lnTo>
                      <a:pt x="217" y="194"/>
                    </a:lnTo>
                    <a:lnTo>
                      <a:pt x="216" y="181"/>
                    </a:lnTo>
                    <a:lnTo>
                      <a:pt x="214" y="169"/>
                    </a:lnTo>
                    <a:lnTo>
                      <a:pt x="211" y="156"/>
                    </a:lnTo>
                    <a:lnTo>
                      <a:pt x="210" y="144"/>
                    </a:lnTo>
                    <a:lnTo>
                      <a:pt x="209" y="131"/>
                    </a:lnTo>
                    <a:lnTo>
                      <a:pt x="208" y="119"/>
                    </a:lnTo>
                    <a:lnTo>
                      <a:pt x="209" y="105"/>
                    </a:lnTo>
                    <a:lnTo>
                      <a:pt x="211" y="93"/>
                    </a:lnTo>
                    <a:lnTo>
                      <a:pt x="212" y="92"/>
                    </a:lnTo>
                    <a:lnTo>
                      <a:pt x="212" y="91"/>
                    </a:lnTo>
                    <a:lnTo>
                      <a:pt x="215" y="90"/>
                    </a:lnTo>
                    <a:lnTo>
                      <a:pt x="216" y="91"/>
                    </a:lnTo>
                    <a:lnTo>
                      <a:pt x="219" y="92"/>
                    </a:lnTo>
                    <a:lnTo>
                      <a:pt x="223" y="95"/>
                    </a:lnTo>
                    <a:lnTo>
                      <a:pt x="227" y="99"/>
                    </a:lnTo>
                    <a:lnTo>
                      <a:pt x="231" y="103"/>
                    </a:lnTo>
                    <a:lnTo>
                      <a:pt x="234" y="108"/>
                    </a:lnTo>
                    <a:lnTo>
                      <a:pt x="237" y="111"/>
                    </a:lnTo>
                    <a:lnTo>
                      <a:pt x="242" y="123"/>
                    </a:lnTo>
                    <a:lnTo>
                      <a:pt x="248" y="134"/>
                    </a:lnTo>
                    <a:lnTo>
                      <a:pt x="253" y="146"/>
                    </a:lnTo>
                    <a:lnTo>
                      <a:pt x="257" y="157"/>
                    </a:lnTo>
                    <a:lnTo>
                      <a:pt x="261" y="169"/>
                    </a:lnTo>
                    <a:lnTo>
                      <a:pt x="264" y="182"/>
                    </a:lnTo>
                    <a:lnTo>
                      <a:pt x="267" y="194"/>
                    </a:lnTo>
                    <a:lnTo>
                      <a:pt x="268" y="206"/>
                    </a:lnTo>
                    <a:lnTo>
                      <a:pt x="271" y="228"/>
                    </a:lnTo>
                    <a:lnTo>
                      <a:pt x="272" y="250"/>
                    </a:lnTo>
                    <a:lnTo>
                      <a:pt x="271" y="272"/>
                    </a:lnTo>
                    <a:lnTo>
                      <a:pt x="271" y="294"/>
                    </a:lnTo>
                    <a:lnTo>
                      <a:pt x="270" y="316"/>
                    </a:lnTo>
                    <a:lnTo>
                      <a:pt x="267" y="338"/>
                    </a:lnTo>
                    <a:lnTo>
                      <a:pt x="266" y="360"/>
                    </a:lnTo>
                    <a:lnTo>
                      <a:pt x="264" y="382"/>
                    </a:lnTo>
                    <a:lnTo>
                      <a:pt x="264" y="394"/>
                    </a:lnTo>
                    <a:lnTo>
                      <a:pt x="263" y="407"/>
                    </a:lnTo>
                    <a:lnTo>
                      <a:pt x="262" y="419"/>
                    </a:lnTo>
                    <a:lnTo>
                      <a:pt x="261" y="433"/>
                    </a:lnTo>
                    <a:lnTo>
                      <a:pt x="260" y="445"/>
                    </a:lnTo>
                    <a:lnTo>
                      <a:pt x="257" y="457"/>
                    </a:lnTo>
                    <a:lnTo>
                      <a:pt x="254" y="469"/>
                    </a:lnTo>
                    <a:lnTo>
                      <a:pt x="250" y="481"/>
                    </a:lnTo>
                    <a:lnTo>
                      <a:pt x="248" y="484"/>
                    </a:lnTo>
                    <a:lnTo>
                      <a:pt x="245" y="486"/>
                    </a:lnTo>
                    <a:lnTo>
                      <a:pt x="241" y="487"/>
                    </a:lnTo>
                    <a:lnTo>
                      <a:pt x="238" y="489"/>
                    </a:lnTo>
                    <a:lnTo>
                      <a:pt x="233" y="490"/>
                    </a:lnTo>
                    <a:lnTo>
                      <a:pt x="229" y="490"/>
                    </a:lnTo>
                    <a:lnTo>
                      <a:pt x="224" y="489"/>
                    </a:lnTo>
                    <a:lnTo>
                      <a:pt x="220" y="489"/>
                    </a:lnTo>
                    <a:lnTo>
                      <a:pt x="210" y="485"/>
                    </a:lnTo>
                    <a:lnTo>
                      <a:pt x="200" y="481"/>
                    </a:lnTo>
                    <a:lnTo>
                      <a:pt x="190" y="478"/>
                    </a:lnTo>
                    <a:lnTo>
                      <a:pt x="181" y="473"/>
                    </a:lnTo>
                    <a:lnTo>
                      <a:pt x="172" y="468"/>
                    </a:lnTo>
                    <a:lnTo>
                      <a:pt x="163" y="462"/>
                    </a:lnTo>
                    <a:lnTo>
                      <a:pt x="154" y="457"/>
                    </a:lnTo>
                    <a:lnTo>
                      <a:pt x="145" y="451"/>
                    </a:lnTo>
                    <a:lnTo>
                      <a:pt x="131" y="440"/>
                    </a:lnTo>
                    <a:lnTo>
                      <a:pt x="117" y="429"/>
                    </a:lnTo>
                    <a:lnTo>
                      <a:pt x="103" y="417"/>
                    </a:lnTo>
                    <a:lnTo>
                      <a:pt x="88" y="405"/>
                    </a:lnTo>
                    <a:lnTo>
                      <a:pt x="75" y="393"/>
                    </a:lnTo>
                    <a:lnTo>
                      <a:pt x="63" y="380"/>
                    </a:lnTo>
                    <a:lnTo>
                      <a:pt x="51" y="367"/>
                    </a:lnTo>
                    <a:lnTo>
                      <a:pt x="41" y="351"/>
                    </a:lnTo>
                    <a:lnTo>
                      <a:pt x="33" y="339"/>
                    </a:lnTo>
                    <a:lnTo>
                      <a:pt x="27" y="325"/>
                    </a:lnTo>
                    <a:lnTo>
                      <a:pt x="21" y="311"/>
                    </a:lnTo>
                    <a:lnTo>
                      <a:pt x="17" y="296"/>
                    </a:lnTo>
                    <a:lnTo>
                      <a:pt x="14" y="282"/>
                    </a:lnTo>
                    <a:lnTo>
                      <a:pt x="10" y="267"/>
                    </a:lnTo>
                    <a:lnTo>
                      <a:pt x="7" y="251"/>
                    </a:lnTo>
                    <a:lnTo>
                      <a:pt x="5" y="237"/>
                    </a:lnTo>
                    <a:lnTo>
                      <a:pt x="3" y="220"/>
                    </a:lnTo>
                    <a:lnTo>
                      <a:pt x="2" y="203"/>
                    </a:lnTo>
                    <a:lnTo>
                      <a:pt x="0" y="186"/>
                    </a:lnTo>
                    <a:lnTo>
                      <a:pt x="0" y="168"/>
                    </a:lnTo>
                    <a:lnTo>
                      <a:pt x="0" y="150"/>
                    </a:lnTo>
                    <a:lnTo>
                      <a:pt x="2" y="134"/>
                    </a:lnTo>
                    <a:lnTo>
                      <a:pt x="2" y="116"/>
                    </a:lnTo>
                    <a:lnTo>
                      <a:pt x="3" y="99"/>
                    </a:lnTo>
                    <a:lnTo>
                      <a:pt x="3" y="87"/>
                    </a:lnTo>
                    <a:lnTo>
                      <a:pt x="3" y="75"/>
                    </a:lnTo>
                    <a:lnTo>
                      <a:pt x="2" y="61"/>
                    </a:lnTo>
                    <a:lnTo>
                      <a:pt x="2" y="49"/>
                    </a:lnTo>
                    <a:lnTo>
                      <a:pt x="3" y="37"/>
                    </a:lnTo>
                    <a:lnTo>
                      <a:pt x="4" y="25"/>
                    </a:lnTo>
                    <a:lnTo>
                      <a:pt x="7" y="13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FF9E8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3" name="Freeform 319"/>
              <p:cNvSpPr>
                <a:spLocks/>
              </p:cNvSpPr>
              <p:nvPr/>
            </p:nvSpPr>
            <p:spPr bwMode="auto">
              <a:xfrm>
                <a:off x="4079" y="1184"/>
                <a:ext cx="260" cy="375"/>
              </a:xfrm>
              <a:custGeom>
                <a:avLst/>
                <a:gdLst/>
                <a:ahLst/>
                <a:cxnLst>
                  <a:cxn ang="0">
                    <a:pos x="253" y="16"/>
                  </a:cxn>
                  <a:cxn ang="0">
                    <a:pos x="259" y="42"/>
                  </a:cxn>
                  <a:cxn ang="0">
                    <a:pos x="259" y="68"/>
                  </a:cxn>
                  <a:cxn ang="0">
                    <a:pos x="256" y="79"/>
                  </a:cxn>
                  <a:cxn ang="0">
                    <a:pos x="250" y="87"/>
                  </a:cxn>
                  <a:cxn ang="0">
                    <a:pos x="247" y="98"/>
                  </a:cxn>
                  <a:cxn ang="0">
                    <a:pos x="246" y="111"/>
                  </a:cxn>
                  <a:cxn ang="0">
                    <a:pos x="245" y="124"/>
                  </a:cxn>
                  <a:cxn ang="0">
                    <a:pos x="236" y="160"/>
                  </a:cxn>
                  <a:cxn ang="0">
                    <a:pos x="213" y="201"/>
                  </a:cxn>
                  <a:cxn ang="0">
                    <a:pos x="182" y="240"/>
                  </a:cxn>
                  <a:cxn ang="0">
                    <a:pos x="172" y="249"/>
                  </a:cxn>
                  <a:cxn ang="0">
                    <a:pos x="162" y="257"/>
                  </a:cxn>
                  <a:cxn ang="0">
                    <a:pos x="154" y="266"/>
                  </a:cxn>
                  <a:cxn ang="0">
                    <a:pos x="148" y="277"/>
                  </a:cxn>
                  <a:cxn ang="0">
                    <a:pos x="141" y="288"/>
                  </a:cxn>
                  <a:cxn ang="0">
                    <a:pos x="133" y="298"/>
                  </a:cxn>
                  <a:cxn ang="0">
                    <a:pos x="123" y="305"/>
                  </a:cxn>
                  <a:cxn ang="0">
                    <a:pos x="112" y="313"/>
                  </a:cxn>
                  <a:cxn ang="0">
                    <a:pos x="102" y="322"/>
                  </a:cxn>
                  <a:cxn ang="0">
                    <a:pos x="92" y="331"/>
                  </a:cxn>
                  <a:cxn ang="0">
                    <a:pos x="79" y="342"/>
                  </a:cxn>
                  <a:cxn ang="0">
                    <a:pos x="44" y="361"/>
                  </a:cxn>
                  <a:cxn ang="0">
                    <a:pos x="7" y="374"/>
                  </a:cxn>
                  <a:cxn ang="0">
                    <a:pos x="4" y="371"/>
                  </a:cxn>
                  <a:cxn ang="0">
                    <a:pos x="14" y="365"/>
                  </a:cxn>
                  <a:cxn ang="0">
                    <a:pos x="24" y="359"/>
                  </a:cxn>
                  <a:cxn ang="0">
                    <a:pos x="39" y="349"/>
                  </a:cxn>
                  <a:cxn ang="0">
                    <a:pos x="58" y="338"/>
                  </a:cxn>
                  <a:cxn ang="0">
                    <a:pos x="74" y="325"/>
                  </a:cxn>
                  <a:cxn ang="0">
                    <a:pos x="83" y="316"/>
                  </a:cxn>
                  <a:cxn ang="0">
                    <a:pos x="92" y="306"/>
                  </a:cxn>
                  <a:cxn ang="0">
                    <a:pos x="101" y="297"/>
                  </a:cxn>
                  <a:cxn ang="0">
                    <a:pos x="111" y="289"/>
                  </a:cxn>
                  <a:cxn ang="0">
                    <a:pos x="119" y="282"/>
                  </a:cxn>
                  <a:cxn ang="0">
                    <a:pos x="126" y="271"/>
                  </a:cxn>
                  <a:cxn ang="0">
                    <a:pos x="132" y="260"/>
                  </a:cxn>
                  <a:cxn ang="0">
                    <a:pos x="138" y="248"/>
                  </a:cxn>
                  <a:cxn ang="0">
                    <a:pos x="147" y="238"/>
                  </a:cxn>
                  <a:cxn ang="0">
                    <a:pos x="157" y="228"/>
                  </a:cxn>
                  <a:cxn ang="0">
                    <a:pos x="173" y="210"/>
                  </a:cxn>
                  <a:cxn ang="0">
                    <a:pos x="201" y="177"/>
                  </a:cxn>
                  <a:cxn ang="0">
                    <a:pos x="222" y="139"/>
                  </a:cxn>
                  <a:cxn ang="0">
                    <a:pos x="227" y="116"/>
                  </a:cxn>
                  <a:cxn ang="0">
                    <a:pos x="228" y="103"/>
                  </a:cxn>
                  <a:cxn ang="0">
                    <a:pos x="231" y="90"/>
                  </a:cxn>
                  <a:cxn ang="0">
                    <a:pos x="237" y="81"/>
                  </a:cxn>
                  <a:cxn ang="0">
                    <a:pos x="242" y="72"/>
                  </a:cxn>
                  <a:cxn ang="0">
                    <a:pos x="247" y="59"/>
                  </a:cxn>
                  <a:cxn ang="0">
                    <a:pos x="248" y="34"/>
                  </a:cxn>
                  <a:cxn ang="0">
                    <a:pos x="248" y="7"/>
                  </a:cxn>
                </a:cxnLst>
                <a:rect l="0" t="0" r="r" b="b"/>
                <a:pathLst>
                  <a:path w="260" h="375">
                    <a:moveTo>
                      <a:pt x="248" y="0"/>
                    </a:moveTo>
                    <a:lnTo>
                      <a:pt x="250" y="8"/>
                    </a:lnTo>
                    <a:lnTo>
                      <a:pt x="253" y="16"/>
                    </a:lnTo>
                    <a:lnTo>
                      <a:pt x="256" y="25"/>
                    </a:lnTo>
                    <a:lnTo>
                      <a:pt x="258" y="34"/>
                    </a:lnTo>
                    <a:lnTo>
                      <a:pt x="259" y="42"/>
                    </a:lnTo>
                    <a:lnTo>
                      <a:pt x="260" y="51"/>
                    </a:lnTo>
                    <a:lnTo>
                      <a:pt x="260" y="60"/>
                    </a:lnTo>
                    <a:lnTo>
                      <a:pt x="259" y="68"/>
                    </a:lnTo>
                    <a:lnTo>
                      <a:pt x="258" y="72"/>
                    </a:lnTo>
                    <a:lnTo>
                      <a:pt x="257" y="75"/>
                    </a:lnTo>
                    <a:lnTo>
                      <a:pt x="256" y="79"/>
                    </a:lnTo>
                    <a:lnTo>
                      <a:pt x="253" y="81"/>
                    </a:lnTo>
                    <a:lnTo>
                      <a:pt x="251" y="84"/>
                    </a:lnTo>
                    <a:lnTo>
                      <a:pt x="250" y="87"/>
                    </a:lnTo>
                    <a:lnTo>
                      <a:pt x="248" y="91"/>
                    </a:lnTo>
                    <a:lnTo>
                      <a:pt x="247" y="94"/>
                    </a:lnTo>
                    <a:lnTo>
                      <a:pt x="247" y="98"/>
                    </a:lnTo>
                    <a:lnTo>
                      <a:pt x="246" y="103"/>
                    </a:lnTo>
                    <a:lnTo>
                      <a:pt x="246" y="106"/>
                    </a:lnTo>
                    <a:lnTo>
                      <a:pt x="246" y="111"/>
                    </a:lnTo>
                    <a:lnTo>
                      <a:pt x="246" y="115"/>
                    </a:lnTo>
                    <a:lnTo>
                      <a:pt x="246" y="119"/>
                    </a:lnTo>
                    <a:lnTo>
                      <a:pt x="245" y="124"/>
                    </a:lnTo>
                    <a:lnTo>
                      <a:pt x="245" y="127"/>
                    </a:lnTo>
                    <a:lnTo>
                      <a:pt x="241" y="145"/>
                    </a:lnTo>
                    <a:lnTo>
                      <a:pt x="236" y="160"/>
                    </a:lnTo>
                    <a:lnTo>
                      <a:pt x="229" y="174"/>
                    </a:lnTo>
                    <a:lnTo>
                      <a:pt x="222" y="188"/>
                    </a:lnTo>
                    <a:lnTo>
                      <a:pt x="213" y="201"/>
                    </a:lnTo>
                    <a:lnTo>
                      <a:pt x="203" y="214"/>
                    </a:lnTo>
                    <a:lnTo>
                      <a:pt x="193" y="226"/>
                    </a:lnTo>
                    <a:lnTo>
                      <a:pt x="182" y="240"/>
                    </a:lnTo>
                    <a:lnTo>
                      <a:pt x="179" y="242"/>
                    </a:lnTo>
                    <a:lnTo>
                      <a:pt x="175" y="246"/>
                    </a:lnTo>
                    <a:lnTo>
                      <a:pt x="172" y="249"/>
                    </a:lnTo>
                    <a:lnTo>
                      <a:pt x="169" y="251"/>
                    </a:lnTo>
                    <a:lnTo>
                      <a:pt x="166" y="254"/>
                    </a:lnTo>
                    <a:lnTo>
                      <a:pt x="162" y="257"/>
                    </a:lnTo>
                    <a:lnTo>
                      <a:pt x="159" y="260"/>
                    </a:lnTo>
                    <a:lnTo>
                      <a:pt x="156" y="263"/>
                    </a:lnTo>
                    <a:lnTo>
                      <a:pt x="154" y="266"/>
                    </a:lnTo>
                    <a:lnTo>
                      <a:pt x="151" y="270"/>
                    </a:lnTo>
                    <a:lnTo>
                      <a:pt x="149" y="274"/>
                    </a:lnTo>
                    <a:lnTo>
                      <a:pt x="148" y="277"/>
                    </a:lnTo>
                    <a:lnTo>
                      <a:pt x="146" y="282"/>
                    </a:lnTo>
                    <a:lnTo>
                      <a:pt x="144" y="285"/>
                    </a:lnTo>
                    <a:lnTo>
                      <a:pt x="141" y="288"/>
                    </a:lnTo>
                    <a:lnTo>
                      <a:pt x="138" y="292"/>
                    </a:lnTo>
                    <a:lnTo>
                      <a:pt x="136" y="295"/>
                    </a:lnTo>
                    <a:lnTo>
                      <a:pt x="133" y="298"/>
                    </a:lnTo>
                    <a:lnTo>
                      <a:pt x="129" y="300"/>
                    </a:lnTo>
                    <a:lnTo>
                      <a:pt x="126" y="303"/>
                    </a:lnTo>
                    <a:lnTo>
                      <a:pt x="123" y="305"/>
                    </a:lnTo>
                    <a:lnTo>
                      <a:pt x="118" y="308"/>
                    </a:lnTo>
                    <a:lnTo>
                      <a:pt x="115" y="310"/>
                    </a:lnTo>
                    <a:lnTo>
                      <a:pt x="112" y="313"/>
                    </a:lnTo>
                    <a:lnTo>
                      <a:pt x="108" y="316"/>
                    </a:lnTo>
                    <a:lnTo>
                      <a:pt x="105" y="319"/>
                    </a:lnTo>
                    <a:lnTo>
                      <a:pt x="102" y="322"/>
                    </a:lnTo>
                    <a:lnTo>
                      <a:pt x="99" y="326"/>
                    </a:lnTo>
                    <a:lnTo>
                      <a:pt x="95" y="329"/>
                    </a:lnTo>
                    <a:lnTo>
                      <a:pt x="92" y="331"/>
                    </a:lnTo>
                    <a:lnTo>
                      <a:pt x="89" y="334"/>
                    </a:lnTo>
                    <a:lnTo>
                      <a:pt x="85" y="338"/>
                    </a:lnTo>
                    <a:lnTo>
                      <a:pt x="79" y="342"/>
                    </a:lnTo>
                    <a:lnTo>
                      <a:pt x="69" y="348"/>
                    </a:lnTo>
                    <a:lnTo>
                      <a:pt x="57" y="354"/>
                    </a:lnTo>
                    <a:lnTo>
                      <a:pt x="44" y="361"/>
                    </a:lnTo>
                    <a:lnTo>
                      <a:pt x="31" y="367"/>
                    </a:lnTo>
                    <a:lnTo>
                      <a:pt x="18" y="372"/>
                    </a:lnTo>
                    <a:lnTo>
                      <a:pt x="7" y="374"/>
                    </a:lnTo>
                    <a:lnTo>
                      <a:pt x="0" y="375"/>
                    </a:lnTo>
                    <a:lnTo>
                      <a:pt x="0" y="372"/>
                    </a:lnTo>
                    <a:lnTo>
                      <a:pt x="4" y="371"/>
                    </a:lnTo>
                    <a:lnTo>
                      <a:pt x="7" y="370"/>
                    </a:lnTo>
                    <a:lnTo>
                      <a:pt x="11" y="367"/>
                    </a:lnTo>
                    <a:lnTo>
                      <a:pt x="14" y="365"/>
                    </a:lnTo>
                    <a:lnTo>
                      <a:pt x="17" y="363"/>
                    </a:lnTo>
                    <a:lnTo>
                      <a:pt x="21" y="361"/>
                    </a:lnTo>
                    <a:lnTo>
                      <a:pt x="24" y="359"/>
                    </a:lnTo>
                    <a:lnTo>
                      <a:pt x="27" y="356"/>
                    </a:lnTo>
                    <a:lnTo>
                      <a:pt x="34" y="352"/>
                    </a:lnTo>
                    <a:lnTo>
                      <a:pt x="39" y="349"/>
                    </a:lnTo>
                    <a:lnTo>
                      <a:pt x="46" y="345"/>
                    </a:lnTo>
                    <a:lnTo>
                      <a:pt x="51" y="342"/>
                    </a:lnTo>
                    <a:lnTo>
                      <a:pt x="58" y="338"/>
                    </a:lnTo>
                    <a:lnTo>
                      <a:pt x="63" y="333"/>
                    </a:lnTo>
                    <a:lnTo>
                      <a:pt x="69" y="330"/>
                    </a:lnTo>
                    <a:lnTo>
                      <a:pt x="74" y="325"/>
                    </a:lnTo>
                    <a:lnTo>
                      <a:pt x="78" y="322"/>
                    </a:lnTo>
                    <a:lnTo>
                      <a:pt x="81" y="319"/>
                    </a:lnTo>
                    <a:lnTo>
                      <a:pt x="83" y="316"/>
                    </a:lnTo>
                    <a:lnTo>
                      <a:pt x="87" y="313"/>
                    </a:lnTo>
                    <a:lnTo>
                      <a:pt x="90" y="309"/>
                    </a:lnTo>
                    <a:lnTo>
                      <a:pt x="92" y="306"/>
                    </a:lnTo>
                    <a:lnTo>
                      <a:pt x="95" y="303"/>
                    </a:lnTo>
                    <a:lnTo>
                      <a:pt x="99" y="299"/>
                    </a:lnTo>
                    <a:lnTo>
                      <a:pt x="101" y="297"/>
                    </a:lnTo>
                    <a:lnTo>
                      <a:pt x="104" y="294"/>
                    </a:lnTo>
                    <a:lnTo>
                      <a:pt x="107" y="292"/>
                    </a:lnTo>
                    <a:lnTo>
                      <a:pt x="111" y="289"/>
                    </a:lnTo>
                    <a:lnTo>
                      <a:pt x="114" y="286"/>
                    </a:lnTo>
                    <a:lnTo>
                      <a:pt x="116" y="284"/>
                    </a:lnTo>
                    <a:lnTo>
                      <a:pt x="119" y="282"/>
                    </a:lnTo>
                    <a:lnTo>
                      <a:pt x="122" y="278"/>
                    </a:lnTo>
                    <a:lnTo>
                      <a:pt x="124" y="275"/>
                    </a:lnTo>
                    <a:lnTo>
                      <a:pt x="126" y="271"/>
                    </a:lnTo>
                    <a:lnTo>
                      <a:pt x="128" y="268"/>
                    </a:lnTo>
                    <a:lnTo>
                      <a:pt x="130" y="263"/>
                    </a:lnTo>
                    <a:lnTo>
                      <a:pt x="132" y="260"/>
                    </a:lnTo>
                    <a:lnTo>
                      <a:pt x="134" y="255"/>
                    </a:lnTo>
                    <a:lnTo>
                      <a:pt x="136" y="252"/>
                    </a:lnTo>
                    <a:lnTo>
                      <a:pt x="138" y="248"/>
                    </a:lnTo>
                    <a:lnTo>
                      <a:pt x="140" y="244"/>
                    </a:lnTo>
                    <a:lnTo>
                      <a:pt x="144" y="241"/>
                    </a:lnTo>
                    <a:lnTo>
                      <a:pt x="147" y="238"/>
                    </a:lnTo>
                    <a:lnTo>
                      <a:pt x="150" y="235"/>
                    </a:lnTo>
                    <a:lnTo>
                      <a:pt x="154" y="231"/>
                    </a:lnTo>
                    <a:lnTo>
                      <a:pt x="157" y="228"/>
                    </a:lnTo>
                    <a:lnTo>
                      <a:pt x="160" y="225"/>
                    </a:lnTo>
                    <a:lnTo>
                      <a:pt x="163" y="221"/>
                    </a:lnTo>
                    <a:lnTo>
                      <a:pt x="173" y="210"/>
                    </a:lnTo>
                    <a:lnTo>
                      <a:pt x="183" y="199"/>
                    </a:lnTo>
                    <a:lnTo>
                      <a:pt x="192" y="188"/>
                    </a:lnTo>
                    <a:lnTo>
                      <a:pt x="201" y="177"/>
                    </a:lnTo>
                    <a:lnTo>
                      <a:pt x="210" y="165"/>
                    </a:lnTo>
                    <a:lnTo>
                      <a:pt x="216" y="153"/>
                    </a:lnTo>
                    <a:lnTo>
                      <a:pt x="222" y="139"/>
                    </a:lnTo>
                    <a:lnTo>
                      <a:pt x="226" y="124"/>
                    </a:lnTo>
                    <a:lnTo>
                      <a:pt x="226" y="120"/>
                    </a:lnTo>
                    <a:lnTo>
                      <a:pt x="227" y="116"/>
                    </a:lnTo>
                    <a:lnTo>
                      <a:pt x="227" y="112"/>
                    </a:lnTo>
                    <a:lnTo>
                      <a:pt x="228" y="107"/>
                    </a:lnTo>
                    <a:lnTo>
                      <a:pt x="228" y="103"/>
                    </a:lnTo>
                    <a:lnTo>
                      <a:pt x="229" y="98"/>
                    </a:lnTo>
                    <a:lnTo>
                      <a:pt x="230" y="94"/>
                    </a:lnTo>
                    <a:lnTo>
                      <a:pt x="231" y="90"/>
                    </a:lnTo>
                    <a:lnTo>
                      <a:pt x="233" y="86"/>
                    </a:lnTo>
                    <a:lnTo>
                      <a:pt x="235" y="84"/>
                    </a:lnTo>
                    <a:lnTo>
                      <a:pt x="237" y="81"/>
                    </a:lnTo>
                    <a:lnTo>
                      <a:pt x="238" y="78"/>
                    </a:lnTo>
                    <a:lnTo>
                      <a:pt x="240" y="75"/>
                    </a:lnTo>
                    <a:lnTo>
                      <a:pt x="242" y="72"/>
                    </a:lnTo>
                    <a:lnTo>
                      <a:pt x="244" y="69"/>
                    </a:lnTo>
                    <a:lnTo>
                      <a:pt x="245" y="65"/>
                    </a:lnTo>
                    <a:lnTo>
                      <a:pt x="247" y="59"/>
                    </a:lnTo>
                    <a:lnTo>
                      <a:pt x="248" y="50"/>
                    </a:lnTo>
                    <a:lnTo>
                      <a:pt x="248" y="42"/>
                    </a:lnTo>
                    <a:lnTo>
                      <a:pt x="248" y="34"/>
                    </a:lnTo>
                    <a:lnTo>
                      <a:pt x="248" y="25"/>
                    </a:lnTo>
                    <a:lnTo>
                      <a:pt x="248" y="16"/>
                    </a:lnTo>
                    <a:lnTo>
                      <a:pt x="248" y="7"/>
                    </a:lnTo>
                    <a:lnTo>
                      <a:pt x="248" y="0"/>
                    </a:lnTo>
                    <a:close/>
                  </a:path>
                </a:pathLst>
              </a:custGeom>
              <a:solidFill>
                <a:srgbClr val="C3C9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4" name="Freeform 320"/>
              <p:cNvSpPr>
                <a:spLocks/>
              </p:cNvSpPr>
              <p:nvPr/>
            </p:nvSpPr>
            <p:spPr bwMode="auto">
              <a:xfrm>
                <a:off x="4114" y="2245"/>
                <a:ext cx="259" cy="415"/>
              </a:xfrm>
              <a:custGeom>
                <a:avLst/>
                <a:gdLst/>
                <a:ahLst/>
                <a:cxnLst>
                  <a:cxn ang="0">
                    <a:pos x="1" y="370"/>
                  </a:cxn>
                  <a:cxn ang="0">
                    <a:pos x="0" y="364"/>
                  </a:cxn>
                  <a:cxn ang="0">
                    <a:pos x="3" y="353"/>
                  </a:cxn>
                  <a:cxn ang="0">
                    <a:pos x="13" y="337"/>
                  </a:cxn>
                  <a:cxn ang="0">
                    <a:pos x="24" y="322"/>
                  </a:cxn>
                  <a:cxn ang="0">
                    <a:pos x="33" y="304"/>
                  </a:cxn>
                  <a:cxn ang="0">
                    <a:pos x="41" y="285"/>
                  </a:cxn>
                  <a:cxn ang="0">
                    <a:pos x="49" y="265"/>
                  </a:cxn>
                  <a:cxn ang="0">
                    <a:pos x="58" y="245"/>
                  </a:cxn>
                  <a:cxn ang="0">
                    <a:pos x="67" y="221"/>
                  </a:cxn>
                  <a:cxn ang="0">
                    <a:pos x="76" y="194"/>
                  </a:cxn>
                  <a:cxn ang="0">
                    <a:pos x="84" y="166"/>
                  </a:cxn>
                  <a:cxn ang="0">
                    <a:pos x="94" y="139"/>
                  </a:cxn>
                  <a:cxn ang="0">
                    <a:pos x="104" y="116"/>
                  </a:cxn>
                  <a:cxn ang="0">
                    <a:pos x="113" y="94"/>
                  </a:cxn>
                  <a:cxn ang="0">
                    <a:pos x="124" y="73"/>
                  </a:cxn>
                  <a:cxn ang="0">
                    <a:pos x="137" y="54"/>
                  </a:cxn>
                  <a:cxn ang="0">
                    <a:pos x="156" y="38"/>
                  </a:cxn>
                  <a:cxn ang="0">
                    <a:pos x="179" y="20"/>
                  </a:cxn>
                  <a:cxn ang="0">
                    <a:pos x="203" y="7"/>
                  </a:cxn>
                  <a:cxn ang="0">
                    <a:pos x="223" y="1"/>
                  </a:cxn>
                  <a:cxn ang="0">
                    <a:pos x="235" y="0"/>
                  </a:cxn>
                  <a:cxn ang="0">
                    <a:pos x="246" y="0"/>
                  </a:cxn>
                  <a:cxn ang="0">
                    <a:pos x="250" y="4"/>
                  </a:cxn>
                  <a:cxn ang="0">
                    <a:pos x="256" y="12"/>
                  </a:cxn>
                  <a:cxn ang="0">
                    <a:pos x="258" y="29"/>
                  </a:cxn>
                  <a:cxn ang="0">
                    <a:pos x="259" y="46"/>
                  </a:cxn>
                  <a:cxn ang="0">
                    <a:pos x="259" y="75"/>
                  </a:cxn>
                  <a:cxn ang="0">
                    <a:pos x="259" y="118"/>
                  </a:cxn>
                  <a:cxn ang="0">
                    <a:pos x="257" y="159"/>
                  </a:cxn>
                  <a:cxn ang="0">
                    <a:pos x="252" y="201"/>
                  </a:cxn>
                  <a:cxn ang="0">
                    <a:pos x="248" y="242"/>
                  </a:cxn>
                  <a:cxn ang="0">
                    <a:pos x="245" y="284"/>
                  </a:cxn>
                  <a:cxn ang="0">
                    <a:pos x="239" y="323"/>
                  </a:cxn>
                  <a:cxn ang="0">
                    <a:pos x="231" y="352"/>
                  </a:cxn>
                  <a:cxn ang="0">
                    <a:pos x="223" y="369"/>
                  </a:cxn>
                  <a:cxn ang="0">
                    <a:pos x="213" y="382"/>
                  </a:cxn>
                  <a:cxn ang="0">
                    <a:pos x="202" y="392"/>
                  </a:cxn>
                  <a:cxn ang="0">
                    <a:pos x="184" y="403"/>
                  </a:cxn>
                  <a:cxn ang="0">
                    <a:pos x="156" y="412"/>
                  </a:cxn>
                  <a:cxn ang="0">
                    <a:pos x="126" y="415"/>
                  </a:cxn>
                  <a:cxn ang="0">
                    <a:pos x="98" y="414"/>
                  </a:cxn>
                  <a:cxn ang="0">
                    <a:pos x="67" y="410"/>
                  </a:cxn>
                  <a:cxn ang="0">
                    <a:pos x="38" y="400"/>
                  </a:cxn>
                  <a:cxn ang="0">
                    <a:pos x="19" y="388"/>
                  </a:cxn>
                  <a:cxn ang="0">
                    <a:pos x="8" y="379"/>
                  </a:cxn>
                </a:cxnLst>
                <a:rect l="0" t="0" r="r" b="b"/>
                <a:pathLst>
                  <a:path w="259" h="415">
                    <a:moveTo>
                      <a:pt x="3" y="374"/>
                    </a:moveTo>
                    <a:lnTo>
                      <a:pt x="1" y="370"/>
                    </a:lnTo>
                    <a:lnTo>
                      <a:pt x="0" y="367"/>
                    </a:lnTo>
                    <a:lnTo>
                      <a:pt x="0" y="364"/>
                    </a:lnTo>
                    <a:lnTo>
                      <a:pt x="0" y="360"/>
                    </a:lnTo>
                    <a:lnTo>
                      <a:pt x="3" y="353"/>
                    </a:lnTo>
                    <a:lnTo>
                      <a:pt x="8" y="345"/>
                    </a:lnTo>
                    <a:lnTo>
                      <a:pt x="13" y="337"/>
                    </a:lnTo>
                    <a:lnTo>
                      <a:pt x="19" y="330"/>
                    </a:lnTo>
                    <a:lnTo>
                      <a:pt x="24" y="322"/>
                    </a:lnTo>
                    <a:lnTo>
                      <a:pt x="28" y="314"/>
                    </a:lnTo>
                    <a:lnTo>
                      <a:pt x="33" y="304"/>
                    </a:lnTo>
                    <a:lnTo>
                      <a:pt x="37" y="295"/>
                    </a:lnTo>
                    <a:lnTo>
                      <a:pt x="41" y="285"/>
                    </a:lnTo>
                    <a:lnTo>
                      <a:pt x="45" y="275"/>
                    </a:lnTo>
                    <a:lnTo>
                      <a:pt x="49" y="265"/>
                    </a:lnTo>
                    <a:lnTo>
                      <a:pt x="54" y="255"/>
                    </a:lnTo>
                    <a:lnTo>
                      <a:pt x="58" y="245"/>
                    </a:lnTo>
                    <a:lnTo>
                      <a:pt x="61" y="235"/>
                    </a:lnTo>
                    <a:lnTo>
                      <a:pt x="67" y="221"/>
                    </a:lnTo>
                    <a:lnTo>
                      <a:pt x="71" y="208"/>
                    </a:lnTo>
                    <a:lnTo>
                      <a:pt x="76" y="194"/>
                    </a:lnTo>
                    <a:lnTo>
                      <a:pt x="80" y="180"/>
                    </a:lnTo>
                    <a:lnTo>
                      <a:pt x="84" y="166"/>
                    </a:lnTo>
                    <a:lnTo>
                      <a:pt x="89" y="153"/>
                    </a:lnTo>
                    <a:lnTo>
                      <a:pt x="94" y="139"/>
                    </a:lnTo>
                    <a:lnTo>
                      <a:pt x="100" y="125"/>
                    </a:lnTo>
                    <a:lnTo>
                      <a:pt x="104" y="116"/>
                    </a:lnTo>
                    <a:lnTo>
                      <a:pt x="109" y="105"/>
                    </a:lnTo>
                    <a:lnTo>
                      <a:pt x="113" y="94"/>
                    </a:lnTo>
                    <a:lnTo>
                      <a:pt x="119" y="83"/>
                    </a:lnTo>
                    <a:lnTo>
                      <a:pt x="124" y="73"/>
                    </a:lnTo>
                    <a:lnTo>
                      <a:pt x="131" y="63"/>
                    </a:lnTo>
                    <a:lnTo>
                      <a:pt x="137" y="54"/>
                    </a:lnTo>
                    <a:lnTo>
                      <a:pt x="146" y="46"/>
                    </a:lnTo>
                    <a:lnTo>
                      <a:pt x="156" y="38"/>
                    </a:lnTo>
                    <a:lnTo>
                      <a:pt x="167" y="29"/>
                    </a:lnTo>
                    <a:lnTo>
                      <a:pt x="179" y="20"/>
                    </a:lnTo>
                    <a:lnTo>
                      <a:pt x="191" y="13"/>
                    </a:lnTo>
                    <a:lnTo>
                      <a:pt x="203" y="7"/>
                    </a:lnTo>
                    <a:lnTo>
                      <a:pt x="216" y="2"/>
                    </a:lnTo>
                    <a:lnTo>
                      <a:pt x="223" y="1"/>
                    </a:lnTo>
                    <a:lnTo>
                      <a:pt x="228" y="0"/>
                    </a:lnTo>
                    <a:lnTo>
                      <a:pt x="235" y="0"/>
                    </a:lnTo>
                    <a:lnTo>
                      <a:pt x="243" y="0"/>
                    </a:lnTo>
                    <a:lnTo>
                      <a:pt x="246" y="0"/>
                    </a:lnTo>
                    <a:lnTo>
                      <a:pt x="248" y="2"/>
                    </a:lnTo>
                    <a:lnTo>
                      <a:pt x="250" y="4"/>
                    </a:lnTo>
                    <a:lnTo>
                      <a:pt x="252" y="7"/>
                    </a:lnTo>
                    <a:lnTo>
                      <a:pt x="256" y="12"/>
                    </a:lnTo>
                    <a:lnTo>
                      <a:pt x="257" y="21"/>
                    </a:lnTo>
                    <a:lnTo>
                      <a:pt x="258" y="29"/>
                    </a:lnTo>
                    <a:lnTo>
                      <a:pt x="259" y="38"/>
                    </a:lnTo>
                    <a:lnTo>
                      <a:pt x="259" y="46"/>
                    </a:lnTo>
                    <a:lnTo>
                      <a:pt x="259" y="54"/>
                    </a:lnTo>
                    <a:lnTo>
                      <a:pt x="259" y="75"/>
                    </a:lnTo>
                    <a:lnTo>
                      <a:pt x="259" y="97"/>
                    </a:lnTo>
                    <a:lnTo>
                      <a:pt x="259" y="118"/>
                    </a:lnTo>
                    <a:lnTo>
                      <a:pt x="258" y="139"/>
                    </a:lnTo>
                    <a:lnTo>
                      <a:pt x="257" y="159"/>
                    </a:lnTo>
                    <a:lnTo>
                      <a:pt x="255" y="180"/>
                    </a:lnTo>
                    <a:lnTo>
                      <a:pt x="252" y="201"/>
                    </a:lnTo>
                    <a:lnTo>
                      <a:pt x="250" y="222"/>
                    </a:lnTo>
                    <a:lnTo>
                      <a:pt x="248" y="242"/>
                    </a:lnTo>
                    <a:lnTo>
                      <a:pt x="247" y="263"/>
                    </a:lnTo>
                    <a:lnTo>
                      <a:pt x="245" y="284"/>
                    </a:lnTo>
                    <a:lnTo>
                      <a:pt x="243" y="303"/>
                    </a:lnTo>
                    <a:lnTo>
                      <a:pt x="239" y="323"/>
                    </a:lnTo>
                    <a:lnTo>
                      <a:pt x="234" y="343"/>
                    </a:lnTo>
                    <a:lnTo>
                      <a:pt x="231" y="352"/>
                    </a:lnTo>
                    <a:lnTo>
                      <a:pt x="227" y="360"/>
                    </a:lnTo>
                    <a:lnTo>
                      <a:pt x="223" y="369"/>
                    </a:lnTo>
                    <a:lnTo>
                      <a:pt x="217" y="378"/>
                    </a:lnTo>
                    <a:lnTo>
                      <a:pt x="213" y="382"/>
                    </a:lnTo>
                    <a:lnTo>
                      <a:pt x="207" y="388"/>
                    </a:lnTo>
                    <a:lnTo>
                      <a:pt x="202" y="392"/>
                    </a:lnTo>
                    <a:lnTo>
                      <a:pt x="196" y="397"/>
                    </a:lnTo>
                    <a:lnTo>
                      <a:pt x="184" y="403"/>
                    </a:lnTo>
                    <a:lnTo>
                      <a:pt x="170" y="408"/>
                    </a:lnTo>
                    <a:lnTo>
                      <a:pt x="156" y="412"/>
                    </a:lnTo>
                    <a:lnTo>
                      <a:pt x="142" y="414"/>
                    </a:lnTo>
                    <a:lnTo>
                      <a:pt x="126" y="415"/>
                    </a:lnTo>
                    <a:lnTo>
                      <a:pt x="112" y="415"/>
                    </a:lnTo>
                    <a:lnTo>
                      <a:pt x="98" y="414"/>
                    </a:lnTo>
                    <a:lnTo>
                      <a:pt x="82" y="412"/>
                    </a:lnTo>
                    <a:lnTo>
                      <a:pt x="67" y="410"/>
                    </a:lnTo>
                    <a:lnTo>
                      <a:pt x="53" y="405"/>
                    </a:lnTo>
                    <a:lnTo>
                      <a:pt x="38" y="400"/>
                    </a:lnTo>
                    <a:lnTo>
                      <a:pt x="25" y="392"/>
                    </a:lnTo>
                    <a:lnTo>
                      <a:pt x="19" y="388"/>
                    </a:lnTo>
                    <a:lnTo>
                      <a:pt x="13" y="383"/>
                    </a:lnTo>
                    <a:lnTo>
                      <a:pt x="8" y="379"/>
                    </a:lnTo>
                    <a:lnTo>
                      <a:pt x="3" y="374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5" name="Freeform 321"/>
              <p:cNvSpPr>
                <a:spLocks/>
              </p:cNvSpPr>
              <p:nvPr/>
            </p:nvSpPr>
            <p:spPr bwMode="auto">
              <a:xfrm>
                <a:off x="4124" y="2255"/>
                <a:ext cx="240" cy="395"/>
              </a:xfrm>
              <a:custGeom>
                <a:avLst/>
                <a:gdLst/>
                <a:ahLst/>
                <a:cxnLst>
                  <a:cxn ang="0">
                    <a:pos x="1" y="354"/>
                  </a:cxn>
                  <a:cxn ang="0">
                    <a:pos x="0" y="347"/>
                  </a:cxn>
                  <a:cxn ang="0">
                    <a:pos x="3" y="336"/>
                  </a:cxn>
                  <a:cxn ang="0">
                    <a:pos x="12" y="322"/>
                  </a:cxn>
                  <a:cxn ang="0">
                    <a:pos x="23" y="306"/>
                  </a:cxn>
                  <a:cxn ang="0">
                    <a:pos x="31" y="289"/>
                  </a:cxn>
                  <a:cxn ang="0">
                    <a:pos x="38" y="270"/>
                  </a:cxn>
                  <a:cxn ang="0">
                    <a:pos x="46" y="252"/>
                  </a:cxn>
                  <a:cxn ang="0">
                    <a:pos x="53" y="233"/>
                  </a:cxn>
                  <a:cxn ang="0">
                    <a:pos x="61" y="210"/>
                  </a:cxn>
                  <a:cxn ang="0">
                    <a:pos x="69" y="185"/>
                  </a:cxn>
                  <a:cxn ang="0">
                    <a:pos x="78" y="159"/>
                  </a:cxn>
                  <a:cxn ang="0">
                    <a:pos x="87" y="134"/>
                  </a:cxn>
                  <a:cxn ang="0">
                    <a:pos x="96" y="111"/>
                  </a:cxn>
                  <a:cxn ang="0">
                    <a:pos x="105" y="89"/>
                  </a:cxn>
                  <a:cxn ang="0">
                    <a:pos x="116" y="68"/>
                  </a:cxn>
                  <a:cxn ang="0">
                    <a:pos x="128" y="50"/>
                  </a:cxn>
                  <a:cxn ang="0">
                    <a:pos x="146" y="34"/>
                  </a:cxn>
                  <a:cxn ang="0">
                    <a:pos x="167" y="18"/>
                  </a:cxn>
                  <a:cxn ang="0">
                    <a:pos x="190" y="6"/>
                  </a:cxn>
                  <a:cxn ang="0">
                    <a:pos x="214" y="0"/>
                  </a:cxn>
                  <a:cxn ang="0">
                    <a:pos x="229" y="0"/>
                  </a:cxn>
                  <a:cxn ang="0">
                    <a:pos x="235" y="3"/>
                  </a:cxn>
                  <a:cxn ang="0">
                    <a:pos x="238" y="12"/>
                  </a:cxn>
                  <a:cxn ang="0">
                    <a:pos x="240" y="29"/>
                  </a:cxn>
                  <a:cxn ang="0">
                    <a:pos x="239" y="45"/>
                  </a:cxn>
                  <a:cxn ang="0">
                    <a:pos x="239" y="72"/>
                  </a:cxn>
                  <a:cxn ang="0">
                    <a:pos x="238" y="112"/>
                  </a:cxn>
                  <a:cxn ang="0">
                    <a:pos x="236" y="152"/>
                  </a:cxn>
                  <a:cxn ang="0">
                    <a:pos x="232" y="191"/>
                  </a:cxn>
                  <a:cxn ang="0">
                    <a:pos x="226" y="230"/>
                  </a:cxn>
                  <a:cxn ang="0">
                    <a:pos x="223" y="268"/>
                  </a:cxn>
                  <a:cxn ang="0">
                    <a:pos x="216" y="305"/>
                  </a:cxn>
                  <a:cxn ang="0">
                    <a:pos x="207" y="333"/>
                  </a:cxn>
                  <a:cxn ang="0">
                    <a:pos x="200" y="349"/>
                  </a:cxn>
                  <a:cxn ang="0">
                    <a:pos x="191" y="362"/>
                  </a:cxn>
                  <a:cxn ang="0">
                    <a:pos x="181" y="371"/>
                  </a:cxn>
                  <a:cxn ang="0">
                    <a:pos x="165" y="382"/>
                  </a:cxn>
                  <a:cxn ang="0">
                    <a:pos x="139" y="391"/>
                  </a:cxn>
                  <a:cxn ang="0">
                    <a:pos x="113" y="395"/>
                  </a:cxn>
                  <a:cxn ang="0">
                    <a:pos x="87" y="395"/>
                  </a:cxn>
                  <a:cxn ang="0">
                    <a:pos x="59" y="391"/>
                  </a:cxn>
                  <a:cxn ang="0">
                    <a:pos x="33" y="381"/>
                  </a:cxn>
                  <a:cxn ang="0">
                    <a:pos x="11" y="367"/>
                  </a:cxn>
                </a:cxnLst>
                <a:rect l="0" t="0" r="r" b="b"/>
                <a:pathLst>
                  <a:path w="240" h="395">
                    <a:moveTo>
                      <a:pt x="2" y="357"/>
                    </a:moveTo>
                    <a:lnTo>
                      <a:pt x="1" y="354"/>
                    </a:lnTo>
                    <a:lnTo>
                      <a:pt x="0" y="350"/>
                    </a:lnTo>
                    <a:lnTo>
                      <a:pt x="0" y="347"/>
                    </a:lnTo>
                    <a:lnTo>
                      <a:pt x="0" y="344"/>
                    </a:lnTo>
                    <a:lnTo>
                      <a:pt x="3" y="336"/>
                    </a:lnTo>
                    <a:lnTo>
                      <a:pt x="7" y="328"/>
                    </a:lnTo>
                    <a:lnTo>
                      <a:pt x="12" y="322"/>
                    </a:lnTo>
                    <a:lnTo>
                      <a:pt x="17" y="314"/>
                    </a:lnTo>
                    <a:lnTo>
                      <a:pt x="23" y="306"/>
                    </a:lnTo>
                    <a:lnTo>
                      <a:pt x="26" y="299"/>
                    </a:lnTo>
                    <a:lnTo>
                      <a:pt x="31" y="289"/>
                    </a:lnTo>
                    <a:lnTo>
                      <a:pt x="34" y="280"/>
                    </a:lnTo>
                    <a:lnTo>
                      <a:pt x="38" y="270"/>
                    </a:lnTo>
                    <a:lnTo>
                      <a:pt x="42" y="261"/>
                    </a:lnTo>
                    <a:lnTo>
                      <a:pt x="46" y="252"/>
                    </a:lnTo>
                    <a:lnTo>
                      <a:pt x="49" y="242"/>
                    </a:lnTo>
                    <a:lnTo>
                      <a:pt x="53" y="233"/>
                    </a:lnTo>
                    <a:lnTo>
                      <a:pt x="57" y="223"/>
                    </a:lnTo>
                    <a:lnTo>
                      <a:pt x="61" y="210"/>
                    </a:lnTo>
                    <a:lnTo>
                      <a:pt x="66" y="198"/>
                    </a:lnTo>
                    <a:lnTo>
                      <a:pt x="69" y="185"/>
                    </a:lnTo>
                    <a:lnTo>
                      <a:pt x="73" y="171"/>
                    </a:lnTo>
                    <a:lnTo>
                      <a:pt x="78" y="159"/>
                    </a:lnTo>
                    <a:lnTo>
                      <a:pt x="82" y="146"/>
                    </a:lnTo>
                    <a:lnTo>
                      <a:pt x="87" y="134"/>
                    </a:lnTo>
                    <a:lnTo>
                      <a:pt x="92" y="122"/>
                    </a:lnTo>
                    <a:lnTo>
                      <a:pt x="96" y="111"/>
                    </a:lnTo>
                    <a:lnTo>
                      <a:pt x="101" y="100"/>
                    </a:lnTo>
                    <a:lnTo>
                      <a:pt x="105" y="89"/>
                    </a:lnTo>
                    <a:lnTo>
                      <a:pt x="111" y="79"/>
                    </a:lnTo>
                    <a:lnTo>
                      <a:pt x="116" y="68"/>
                    </a:lnTo>
                    <a:lnTo>
                      <a:pt x="122" y="59"/>
                    </a:lnTo>
                    <a:lnTo>
                      <a:pt x="128" y="50"/>
                    </a:lnTo>
                    <a:lnTo>
                      <a:pt x="137" y="42"/>
                    </a:lnTo>
                    <a:lnTo>
                      <a:pt x="146" y="34"/>
                    </a:lnTo>
                    <a:lnTo>
                      <a:pt x="157" y="25"/>
                    </a:lnTo>
                    <a:lnTo>
                      <a:pt x="167" y="18"/>
                    </a:lnTo>
                    <a:lnTo>
                      <a:pt x="179" y="11"/>
                    </a:lnTo>
                    <a:lnTo>
                      <a:pt x="190" y="6"/>
                    </a:lnTo>
                    <a:lnTo>
                      <a:pt x="202" y="2"/>
                    </a:lnTo>
                    <a:lnTo>
                      <a:pt x="214" y="0"/>
                    </a:lnTo>
                    <a:lnTo>
                      <a:pt x="226" y="0"/>
                    </a:lnTo>
                    <a:lnTo>
                      <a:pt x="229" y="0"/>
                    </a:lnTo>
                    <a:lnTo>
                      <a:pt x="233" y="2"/>
                    </a:lnTo>
                    <a:lnTo>
                      <a:pt x="235" y="3"/>
                    </a:lnTo>
                    <a:lnTo>
                      <a:pt x="236" y="7"/>
                    </a:lnTo>
                    <a:lnTo>
                      <a:pt x="238" y="12"/>
                    </a:lnTo>
                    <a:lnTo>
                      <a:pt x="239" y="20"/>
                    </a:lnTo>
                    <a:lnTo>
                      <a:pt x="240" y="29"/>
                    </a:lnTo>
                    <a:lnTo>
                      <a:pt x="240" y="36"/>
                    </a:lnTo>
                    <a:lnTo>
                      <a:pt x="239" y="45"/>
                    </a:lnTo>
                    <a:lnTo>
                      <a:pt x="239" y="52"/>
                    </a:lnTo>
                    <a:lnTo>
                      <a:pt x="239" y="72"/>
                    </a:lnTo>
                    <a:lnTo>
                      <a:pt x="239" y="92"/>
                    </a:lnTo>
                    <a:lnTo>
                      <a:pt x="238" y="112"/>
                    </a:lnTo>
                    <a:lnTo>
                      <a:pt x="237" y="132"/>
                    </a:lnTo>
                    <a:lnTo>
                      <a:pt x="236" y="152"/>
                    </a:lnTo>
                    <a:lnTo>
                      <a:pt x="234" y="171"/>
                    </a:lnTo>
                    <a:lnTo>
                      <a:pt x="232" y="191"/>
                    </a:lnTo>
                    <a:lnTo>
                      <a:pt x="229" y="210"/>
                    </a:lnTo>
                    <a:lnTo>
                      <a:pt x="226" y="230"/>
                    </a:lnTo>
                    <a:lnTo>
                      <a:pt x="225" y="248"/>
                    </a:lnTo>
                    <a:lnTo>
                      <a:pt x="223" y="268"/>
                    </a:lnTo>
                    <a:lnTo>
                      <a:pt x="219" y="287"/>
                    </a:lnTo>
                    <a:lnTo>
                      <a:pt x="216" y="305"/>
                    </a:lnTo>
                    <a:lnTo>
                      <a:pt x="211" y="324"/>
                    </a:lnTo>
                    <a:lnTo>
                      <a:pt x="207" y="333"/>
                    </a:lnTo>
                    <a:lnTo>
                      <a:pt x="204" y="342"/>
                    </a:lnTo>
                    <a:lnTo>
                      <a:pt x="200" y="349"/>
                    </a:lnTo>
                    <a:lnTo>
                      <a:pt x="194" y="357"/>
                    </a:lnTo>
                    <a:lnTo>
                      <a:pt x="191" y="362"/>
                    </a:lnTo>
                    <a:lnTo>
                      <a:pt x="186" y="367"/>
                    </a:lnTo>
                    <a:lnTo>
                      <a:pt x="181" y="371"/>
                    </a:lnTo>
                    <a:lnTo>
                      <a:pt x="177" y="375"/>
                    </a:lnTo>
                    <a:lnTo>
                      <a:pt x="165" y="382"/>
                    </a:lnTo>
                    <a:lnTo>
                      <a:pt x="152" y="387"/>
                    </a:lnTo>
                    <a:lnTo>
                      <a:pt x="139" y="391"/>
                    </a:lnTo>
                    <a:lnTo>
                      <a:pt x="126" y="393"/>
                    </a:lnTo>
                    <a:lnTo>
                      <a:pt x="113" y="395"/>
                    </a:lnTo>
                    <a:lnTo>
                      <a:pt x="100" y="395"/>
                    </a:lnTo>
                    <a:lnTo>
                      <a:pt x="87" y="395"/>
                    </a:lnTo>
                    <a:lnTo>
                      <a:pt x="72" y="393"/>
                    </a:lnTo>
                    <a:lnTo>
                      <a:pt x="59" y="391"/>
                    </a:lnTo>
                    <a:lnTo>
                      <a:pt x="46" y="387"/>
                    </a:lnTo>
                    <a:lnTo>
                      <a:pt x="33" y="381"/>
                    </a:lnTo>
                    <a:lnTo>
                      <a:pt x="22" y="375"/>
                    </a:lnTo>
                    <a:lnTo>
                      <a:pt x="11" y="367"/>
                    </a:lnTo>
                    <a:lnTo>
                      <a:pt x="2" y="357"/>
                    </a:lnTo>
                    <a:close/>
                  </a:path>
                </a:pathLst>
              </a:custGeom>
              <a:solidFill>
                <a:srgbClr val="9FA4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6" name="Freeform 322"/>
              <p:cNvSpPr>
                <a:spLocks/>
              </p:cNvSpPr>
              <p:nvPr/>
            </p:nvSpPr>
            <p:spPr bwMode="auto">
              <a:xfrm>
                <a:off x="4134" y="2264"/>
                <a:ext cx="222" cy="378"/>
              </a:xfrm>
              <a:custGeom>
                <a:avLst/>
                <a:gdLst/>
                <a:ahLst/>
                <a:cxnLst>
                  <a:cxn ang="0">
                    <a:pos x="0" y="338"/>
                  </a:cxn>
                  <a:cxn ang="0">
                    <a:pos x="0" y="332"/>
                  </a:cxn>
                  <a:cxn ang="0">
                    <a:pos x="2" y="321"/>
                  </a:cxn>
                  <a:cxn ang="0">
                    <a:pos x="12" y="306"/>
                  </a:cxn>
                  <a:cxn ang="0">
                    <a:pos x="22" y="291"/>
                  </a:cxn>
                  <a:cxn ang="0">
                    <a:pos x="28" y="274"/>
                  </a:cxn>
                  <a:cxn ang="0">
                    <a:pos x="35" y="257"/>
                  </a:cxn>
                  <a:cxn ang="0">
                    <a:pos x="41" y="239"/>
                  </a:cxn>
                  <a:cxn ang="0">
                    <a:pos x="48" y="221"/>
                  </a:cxn>
                  <a:cxn ang="0">
                    <a:pos x="56" y="200"/>
                  </a:cxn>
                  <a:cxn ang="0">
                    <a:pos x="63" y="177"/>
                  </a:cxn>
                  <a:cxn ang="0">
                    <a:pos x="71" y="153"/>
                  </a:cxn>
                  <a:cxn ang="0">
                    <a:pos x="79" y="129"/>
                  </a:cxn>
                  <a:cxn ang="0">
                    <a:pos x="89" y="108"/>
                  </a:cxn>
                  <a:cxn ang="0">
                    <a:pos x="97" y="87"/>
                  </a:cxn>
                  <a:cxn ang="0">
                    <a:pos x="107" y="66"/>
                  </a:cxn>
                  <a:cxn ang="0">
                    <a:pos x="120" y="47"/>
                  </a:cxn>
                  <a:cxn ang="0">
                    <a:pos x="137" y="31"/>
                  </a:cxn>
                  <a:cxn ang="0">
                    <a:pos x="156" y="16"/>
                  </a:cxn>
                  <a:cxn ang="0">
                    <a:pos x="178" y="5"/>
                  </a:cxn>
                  <a:cxn ang="0">
                    <a:pos x="200" y="0"/>
                  </a:cxn>
                  <a:cxn ang="0">
                    <a:pos x="214" y="1"/>
                  </a:cxn>
                  <a:cxn ang="0">
                    <a:pos x="218" y="5"/>
                  </a:cxn>
                  <a:cxn ang="0">
                    <a:pos x="222" y="13"/>
                  </a:cxn>
                  <a:cxn ang="0">
                    <a:pos x="222" y="28"/>
                  </a:cxn>
                  <a:cxn ang="0">
                    <a:pos x="220" y="44"/>
                  </a:cxn>
                  <a:cxn ang="0">
                    <a:pos x="219" y="69"/>
                  </a:cxn>
                  <a:cxn ang="0">
                    <a:pos x="218" y="106"/>
                  </a:cxn>
                  <a:cxn ang="0">
                    <a:pos x="215" y="144"/>
                  </a:cxn>
                  <a:cxn ang="0">
                    <a:pos x="209" y="181"/>
                  </a:cxn>
                  <a:cxn ang="0">
                    <a:pos x="204" y="217"/>
                  </a:cxn>
                  <a:cxn ang="0">
                    <a:pos x="200" y="254"/>
                  </a:cxn>
                  <a:cxn ang="0">
                    <a:pos x="193" y="289"/>
                  </a:cxn>
                  <a:cxn ang="0">
                    <a:pos x="185" y="315"/>
                  </a:cxn>
                  <a:cxn ang="0">
                    <a:pos x="176" y="330"/>
                  </a:cxn>
                  <a:cxn ang="0">
                    <a:pos x="164" y="347"/>
                  </a:cxn>
                  <a:cxn ang="0">
                    <a:pos x="146" y="361"/>
                  </a:cxn>
                  <a:cxn ang="0">
                    <a:pos x="124" y="371"/>
                  </a:cxn>
                  <a:cxn ang="0">
                    <a:pos x="100" y="377"/>
                  </a:cxn>
                  <a:cxn ang="0">
                    <a:pos x="75" y="377"/>
                  </a:cxn>
                  <a:cxn ang="0">
                    <a:pos x="51" y="373"/>
                  </a:cxn>
                  <a:cxn ang="0">
                    <a:pos x="28" y="364"/>
                  </a:cxn>
                  <a:cxn ang="0">
                    <a:pos x="10" y="350"/>
                  </a:cxn>
                </a:cxnLst>
                <a:rect l="0" t="0" r="r" b="b"/>
                <a:pathLst>
                  <a:path w="222" h="378">
                    <a:moveTo>
                      <a:pt x="2" y="341"/>
                    </a:moveTo>
                    <a:lnTo>
                      <a:pt x="0" y="338"/>
                    </a:lnTo>
                    <a:lnTo>
                      <a:pt x="0" y="335"/>
                    </a:lnTo>
                    <a:lnTo>
                      <a:pt x="0" y="332"/>
                    </a:lnTo>
                    <a:lnTo>
                      <a:pt x="0" y="328"/>
                    </a:lnTo>
                    <a:lnTo>
                      <a:pt x="2" y="321"/>
                    </a:lnTo>
                    <a:lnTo>
                      <a:pt x="6" y="314"/>
                    </a:lnTo>
                    <a:lnTo>
                      <a:pt x="12" y="306"/>
                    </a:lnTo>
                    <a:lnTo>
                      <a:pt x="17" y="299"/>
                    </a:lnTo>
                    <a:lnTo>
                      <a:pt x="22" y="291"/>
                    </a:lnTo>
                    <a:lnTo>
                      <a:pt x="25" y="284"/>
                    </a:lnTo>
                    <a:lnTo>
                      <a:pt x="28" y="274"/>
                    </a:lnTo>
                    <a:lnTo>
                      <a:pt x="32" y="266"/>
                    </a:lnTo>
                    <a:lnTo>
                      <a:pt x="35" y="257"/>
                    </a:lnTo>
                    <a:lnTo>
                      <a:pt x="38" y="248"/>
                    </a:lnTo>
                    <a:lnTo>
                      <a:pt x="41" y="239"/>
                    </a:lnTo>
                    <a:lnTo>
                      <a:pt x="45" y="231"/>
                    </a:lnTo>
                    <a:lnTo>
                      <a:pt x="48" y="221"/>
                    </a:lnTo>
                    <a:lnTo>
                      <a:pt x="51" y="212"/>
                    </a:lnTo>
                    <a:lnTo>
                      <a:pt x="56" y="200"/>
                    </a:lnTo>
                    <a:lnTo>
                      <a:pt x="59" y="189"/>
                    </a:lnTo>
                    <a:lnTo>
                      <a:pt x="63" y="177"/>
                    </a:lnTo>
                    <a:lnTo>
                      <a:pt x="67" y="165"/>
                    </a:lnTo>
                    <a:lnTo>
                      <a:pt x="71" y="153"/>
                    </a:lnTo>
                    <a:lnTo>
                      <a:pt x="74" y="142"/>
                    </a:lnTo>
                    <a:lnTo>
                      <a:pt x="79" y="129"/>
                    </a:lnTo>
                    <a:lnTo>
                      <a:pt x="84" y="119"/>
                    </a:lnTo>
                    <a:lnTo>
                      <a:pt x="89" y="108"/>
                    </a:lnTo>
                    <a:lnTo>
                      <a:pt x="93" y="97"/>
                    </a:lnTo>
                    <a:lnTo>
                      <a:pt x="97" y="87"/>
                    </a:lnTo>
                    <a:lnTo>
                      <a:pt x="102" y="76"/>
                    </a:lnTo>
                    <a:lnTo>
                      <a:pt x="107" y="66"/>
                    </a:lnTo>
                    <a:lnTo>
                      <a:pt x="113" y="56"/>
                    </a:lnTo>
                    <a:lnTo>
                      <a:pt x="120" y="47"/>
                    </a:lnTo>
                    <a:lnTo>
                      <a:pt x="128" y="38"/>
                    </a:lnTo>
                    <a:lnTo>
                      <a:pt x="137" y="31"/>
                    </a:lnTo>
                    <a:lnTo>
                      <a:pt x="146" y="24"/>
                    </a:lnTo>
                    <a:lnTo>
                      <a:pt x="156" y="16"/>
                    </a:lnTo>
                    <a:lnTo>
                      <a:pt x="167" y="11"/>
                    </a:lnTo>
                    <a:lnTo>
                      <a:pt x="178" y="5"/>
                    </a:lnTo>
                    <a:lnTo>
                      <a:pt x="189" y="2"/>
                    </a:lnTo>
                    <a:lnTo>
                      <a:pt x="200" y="0"/>
                    </a:lnTo>
                    <a:lnTo>
                      <a:pt x="211" y="1"/>
                    </a:lnTo>
                    <a:lnTo>
                      <a:pt x="214" y="1"/>
                    </a:lnTo>
                    <a:lnTo>
                      <a:pt x="216" y="3"/>
                    </a:lnTo>
                    <a:lnTo>
                      <a:pt x="218" y="5"/>
                    </a:lnTo>
                    <a:lnTo>
                      <a:pt x="219" y="8"/>
                    </a:lnTo>
                    <a:lnTo>
                      <a:pt x="222" y="13"/>
                    </a:lnTo>
                    <a:lnTo>
                      <a:pt x="222" y="21"/>
                    </a:lnTo>
                    <a:lnTo>
                      <a:pt x="222" y="28"/>
                    </a:lnTo>
                    <a:lnTo>
                      <a:pt x="222" y="36"/>
                    </a:lnTo>
                    <a:lnTo>
                      <a:pt x="220" y="44"/>
                    </a:lnTo>
                    <a:lnTo>
                      <a:pt x="220" y="52"/>
                    </a:lnTo>
                    <a:lnTo>
                      <a:pt x="219" y="69"/>
                    </a:lnTo>
                    <a:lnTo>
                      <a:pt x="219" y="88"/>
                    </a:lnTo>
                    <a:lnTo>
                      <a:pt x="218" y="106"/>
                    </a:lnTo>
                    <a:lnTo>
                      <a:pt x="216" y="125"/>
                    </a:lnTo>
                    <a:lnTo>
                      <a:pt x="215" y="144"/>
                    </a:lnTo>
                    <a:lnTo>
                      <a:pt x="213" y="162"/>
                    </a:lnTo>
                    <a:lnTo>
                      <a:pt x="209" y="181"/>
                    </a:lnTo>
                    <a:lnTo>
                      <a:pt x="207" y="200"/>
                    </a:lnTo>
                    <a:lnTo>
                      <a:pt x="204" y="217"/>
                    </a:lnTo>
                    <a:lnTo>
                      <a:pt x="202" y="235"/>
                    </a:lnTo>
                    <a:lnTo>
                      <a:pt x="200" y="254"/>
                    </a:lnTo>
                    <a:lnTo>
                      <a:pt x="196" y="271"/>
                    </a:lnTo>
                    <a:lnTo>
                      <a:pt x="193" y="289"/>
                    </a:lnTo>
                    <a:lnTo>
                      <a:pt x="187" y="306"/>
                    </a:lnTo>
                    <a:lnTo>
                      <a:pt x="185" y="315"/>
                    </a:lnTo>
                    <a:lnTo>
                      <a:pt x="181" y="323"/>
                    </a:lnTo>
                    <a:lnTo>
                      <a:pt x="176" y="330"/>
                    </a:lnTo>
                    <a:lnTo>
                      <a:pt x="172" y="338"/>
                    </a:lnTo>
                    <a:lnTo>
                      <a:pt x="164" y="347"/>
                    </a:lnTo>
                    <a:lnTo>
                      <a:pt x="156" y="355"/>
                    </a:lnTo>
                    <a:lnTo>
                      <a:pt x="146" y="361"/>
                    </a:lnTo>
                    <a:lnTo>
                      <a:pt x="135" y="367"/>
                    </a:lnTo>
                    <a:lnTo>
                      <a:pt x="124" y="371"/>
                    </a:lnTo>
                    <a:lnTo>
                      <a:pt x="112" y="374"/>
                    </a:lnTo>
                    <a:lnTo>
                      <a:pt x="100" y="377"/>
                    </a:lnTo>
                    <a:lnTo>
                      <a:pt x="88" y="378"/>
                    </a:lnTo>
                    <a:lnTo>
                      <a:pt x="75" y="377"/>
                    </a:lnTo>
                    <a:lnTo>
                      <a:pt x="63" y="375"/>
                    </a:lnTo>
                    <a:lnTo>
                      <a:pt x="51" y="373"/>
                    </a:lnTo>
                    <a:lnTo>
                      <a:pt x="39" y="369"/>
                    </a:lnTo>
                    <a:lnTo>
                      <a:pt x="28" y="364"/>
                    </a:lnTo>
                    <a:lnTo>
                      <a:pt x="18" y="358"/>
                    </a:lnTo>
                    <a:lnTo>
                      <a:pt x="10" y="350"/>
                    </a:lnTo>
                    <a:lnTo>
                      <a:pt x="2" y="341"/>
                    </a:lnTo>
                    <a:close/>
                  </a:path>
                </a:pathLst>
              </a:custGeom>
              <a:solidFill>
                <a:srgbClr val="A8AD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7" name="Freeform 323"/>
              <p:cNvSpPr>
                <a:spLocks/>
              </p:cNvSpPr>
              <p:nvPr/>
            </p:nvSpPr>
            <p:spPr bwMode="auto">
              <a:xfrm>
                <a:off x="4144" y="2274"/>
                <a:ext cx="204" cy="358"/>
              </a:xfrm>
              <a:custGeom>
                <a:avLst/>
                <a:gdLst/>
                <a:ahLst/>
                <a:cxnLst>
                  <a:cxn ang="0">
                    <a:pos x="0" y="323"/>
                  </a:cxn>
                  <a:cxn ang="0">
                    <a:pos x="0" y="315"/>
                  </a:cxn>
                  <a:cxn ang="0">
                    <a:pos x="2" y="305"/>
                  </a:cxn>
                  <a:cxn ang="0">
                    <a:pos x="11" y="290"/>
                  </a:cxn>
                  <a:cxn ang="0">
                    <a:pos x="20" y="275"/>
                  </a:cxn>
                  <a:cxn ang="0">
                    <a:pos x="27" y="260"/>
                  </a:cxn>
                  <a:cxn ang="0">
                    <a:pos x="33" y="242"/>
                  </a:cxn>
                  <a:cxn ang="0">
                    <a:pos x="38" y="226"/>
                  </a:cxn>
                  <a:cxn ang="0">
                    <a:pos x="43" y="208"/>
                  </a:cxn>
                  <a:cxn ang="0">
                    <a:pos x="50" y="190"/>
                  </a:cxn>
                  <a:cxn ang="0">
                    <a:pos x="57" y="168"/>
                  </a:cxn>
                  <a:cxn ang="0">
                    <a:pos x="64" y="146"/>
                  </a:cxn>
                  <a:cxn ang="0">
                    <a:pos x="72" y="125"/>
                  </a:cxn>
                  <a:cxn ang="0">
                    <a:pos x="81" y="103"/>
                  </a:cxn>
                  <a:cxn ang="0">
                    <a:pos x="90" y="82"/>
                  </a:cxn>
                  <a:cxn ang="0">
                    <a:pos x="100" y="61"/>
                  </a:cxn>
                  <a:cxn ang="0">
                    <a:pos x="112" y="43"/>
                  </a:cxn>
                  <a:cxn ang="0">
                    <a:pos x="127" y="27"/>
                  </a:cxn>
                  <a:cxn ang="0">
                    <a:pos x="145" y="14"/>
                  </a:cxn>
                  <a:cxn ang="0">
                    <a:pos x="164" y="4"/>
                  </a:cxn>
                  <a:cxn ang="0">
                    <a:pos x="185" y="0"/>
                  </a:cxn>
                  <a:cxn ang="0">
                    <a:pos x="197" y="2"/>
                  </a:cxn>
                  <a:cxn ang="0">
                    <a:pos x="202" y="5"/>
                  </a:cxn>
                  <a:cxn ang="0">
                    <a:pos x="204" y="13"/>
                  </a:cxn>
                  <a:cxn ang="0">
                    <a:pos x="204" y="27"/>
                  </a:cxn>
                  <a:cxn ang="0">
                    <a:pos x="202" y="43"/>
                  </a:cxn>
                  <a:cxn ang="0">
                    <a:pos x="199" y="66"/>
                  </a:cxn>
                  <a:cxn ang="0">
                    <a:pos x="197" y="101"/>
                  </a:cxn>
                  <a:cxn ang="0">
                    <a:pos x="193" y="136"/>
                  </a:cxn>
                  <a:cxn ang="0">
                    <a:pos x="188" y="170"/>
                  </a:cxn>
                  <a:cxn ang="0">
                    <a:pos x="183" y="204"/>
                  </a:cxn>
                  <a:cxn ang="0">
                    <a:pos x="177" y="238"/>
                  </a:cxn>
                  <a:cxn ang="0">
                    <a:pos x="170" y="272"/>
                  </a:cxn>
                  <a:cxn ang="0">
                    <a:pos x="158" y="303"/>
                  </a:cxn>
                  <a:cxn ang="0">
                    <a:pos x="143" y="326"/>
                  </a:cxn>
                  <a:cxn ang="0">
                    <a:pos x="127" y="340"/>
                  </a:cxn>
                  <a:cxn ang="0">
                    <a:pos x="107" y="350"/>
                  </a:cxn>
                  <a:cxn ang="0">
                    <a:pos x="85" y="357"/>
                  </a:cxn>
                  <a:cxn ang="0">
                    <a:pos x="64" y="358"/>
                  </a:cxn>
                  <a:cxn ang="0">
                    <a:pos x="43" y="354"/>
                  </a:cxn>
                  <a:cxn ang="0">
                    <a:pos x="24" y="346"/>
                  </a:cxn>
                  <a:cxn ang="0">
                    <a:pos x="7" y="334"/>
                  </a:cxn>
                </a:cxnLst>
                <a:rect l="0" t="0" r="r" b="b"/>
                <a:pathLst>
                  <a:path w="204" h="358">
                    <a:moveTo>
                      <a:pt x="1" y="326"/>
                    </a:moveTo>
                    <a:lnTo>
                      <a:pt x="0" y="323"/>
                    </a:lnTo>
                    <a:lnTo>
                      <a:pt x="0" y="319"/>
                    </a:lnTo>
                    <a:lnTo>
                      <a:pt x="0" y="315"/>
                    </a:lnTo>
                    <a:lnTo>
                      <a:pt x="0" y="312"/>
                    </a:lnTo>
                    <a:lnTo>
                      <a:pt x="2" y="305"/>
                    </a:lnTo>
                    <a:lnTo>
                      <a:pt x="6" y="297"/>
                    </a:lnTo>
                    <a:lnTo>
                      <a:pt x="11" y="290"/>
                    </a:lnTo>
                    <a:lnTo>
                      <a:pt x="16" y="283"/>
                    </a:lnTo>
                    <a:lnTo>
                      <a:pt x="20" y="275"/>
                    </a:lnTo>
                    <a:lnTo>
                      <a:pt x="24" y="268"/>
                    </a:lnTo>
                    <a:lnTo>
                      <a:pt x="27" y="260"/>
                    </a:lnTo>
                    <a:lnTo>
                      <a:pt x="29" y="251"/>
                    </a:lnTo>
                    <a:lnTo>
                      <a:pt x="33" y="242"/>
                    </a:lnTo>
                    <a:lnTo>
                      <a:pt x="35" y="234"/>
                    </a:lnTo>
                    <a:lnTo>
                      <a:pt x="38" y="226"/>
                    </a:lnTo>
                    <a:lnTo>
                      <a:pt x="40" y="217"/>
                    </a:lnTo>
                    <a:lnTo>
                      <a:pt x="43" y="208"/>
                    </a:lnTo>
                    <a:lnTo>
                      <a:pt x="47" y="200"/>
                    </a:lnTo>
                    <a:lnTo>
                      <a:pt x="50" y="190"/>
                    </a:lnTo>
                    <a:lnTo>
                      <a:pt x="53" y="179"/>
                    </a:lnTo>
                    <a:lnTo>
                      <a:pt x="57" y="168"/>
                    </a:lnTo>
                    <a:lnTo>
                      <a:pt x="60" y="157"/>
                    </a:lnTo>
                    <a:lnTo>
                      <a:pt x="64" y="146"/>
                    </a:lnTo>
                    <a:lnTo>
                      <a:pt x="68" y="135"/>
                    </a:lnTo>
                    <a:lnTo>
                      <a:pt x="72" y="125"/>
                    </a:lnTo>
                    <a:lnTo>
                      <a:pt x="76" y="114"/>
                    </a:lnTo>
                    <a:lnTo>
                      <a:pt x="81" y="103"/>
                    </a:lnTo>
                    <a:lnTo>
                      <a:pt x="85" y="93"/>
                    </a:lnTo>
                    <a:lnTo>
                      <a:pt x="90" y="82"/>
                    </a:lnTo>
                    <a:lnTo>
                      <a:pt x="94" y="72"/>
                    </a:lnTo>
                    <a:lnTo>
                      <a:pt x="100" y="61"/>
                    </a:lnTo>
                    <a:lnTo>
                      <a:pt x="105" y="51"/>
                    </a:lnTo>
                    <a:lnTo>
                      <a:pt x="112" y="43"/>
                    </a:lnTo>
                    <a:lnTo>
                      <a:pt x="119" y="35"/>
                    </a:lnTo>
                    <a:lnTo>
                      <a:pt x="127" y="27"/>
                    </a:lnTo>
                    <a:lnTo>
                      <a:pt x="136" y="21"/>
                    </a:lnTo>
                    <a:lnTo>
                      <a:pt x="145" y="14"/>
                    </a:lnTo>
                    <a:lnTo>
                      <a:pt x="154" y="9"/>
                    </a:lnTo>
                    <a:lnTo>
                      <a:pt x="164" y="4"/>
                    </a:lnTo>
                    <a:lnTo>
                      <a:pt x="174" y="1"/>
                    </a:lnTo>
                    <a:lnTo>
                      <a:pt x="185" y="0"/>
                    </a:lnTo>
                    <a:lnTo>
                      <a:pt x="195" y="1"/>
                    </a:lnTo>
                    <a:lnTo>
                      <a:pt x="197" y="2"/>
                    </a:lnTo>
                    <a:lnTo>
                      <a:pt x="199" y="3"/>
                    </a:lnTo>
                    <a:lnTo>
                      <a:pt x="202" y="5"/>
                    </a:lnTo>
                    <a:lnTo>
                      <a:pt x="203" y="8"/>
                    </a:lnTo>
                    <a:lnTo>
                      <a:pt x="204" y="13"/>
                    </a:lnTo>
                    <a:lnTo>
                      <a:pt x="204" y="20"/>
                    </a:lnTo>
                    <a:lnTo>
                      <a:pt x="204" y="27"/>
                    </a:lnTo>
                    <a:lnTo>
                      <a:pt x="203" y="35"/>
                    </a:lnTo>
                    <a:lnTo>
                      <a:pt x="202" y="43"/>
                    </a:lnTo>
                    <a:lnTo>
                      <a:pt x="201" y="49"/>
                    </a:lnTo>
                    <a:lnTo>
                      <a:pt x="199" y="66"/>
                    </a:lnTo>
                    <a:lnTo>
                      <a:pt x="198" y="83"/>
                    </a:lnTo>
                    <a:lnTo>
                      <a:pt x="197" y="101"/>
                    </a:lnTo>
                    <a:lnTo>
                      <a:pt x="195" y="118"/>
                    </a:lnTo>
                    <a:lnTo>
                      <a:pt x="193" y="136"/>
                    </a:lnTo>
                    <a:lnTo>
                      <a:pt x="191" y="154"/>
                    </a:lnTo>
                    <a:lnTo>
                      <a:pt x="188" y="170"/>
                    </a:lnTo>
                    <a:lnTo>
                      <a:pt x="185" y="188"/>
                    </a:lnTo>
                    <a:lnTo>
                      <a:pt x="183" y="204"/>
                    </a:lnTo>
                    <a:lnTo>
                      <a:pt x="180" y="222"/>
                    </a:lnTo>
                    <a:lnTo>
                      <a:pt x="177" y="238"/>
                    </a:lnTo>
                    <a:lnTo>
                      <a:pt x="174" y="256"/>
                    </a:lnTo>
                    <a:lnTo>
                      <a:pt x="170" y="272"/>
                    </a:lnTo>
                    <a:lnTo>
                      <a:pt x="164" y="287"/>
                    </a:lnTo>
                    <a:lnTo>
                      <a:pt x="158" y="303"/>
                    </a:lnTo>
                    <a:lnTo>
                      <a:pt x="150" y="318"/>
                    </a:lnTo>
                    <a:lnTo>
                      <a:pt x="143" y="326"/>
                    </a:lnTo>
                    <a:lnTo>
                      <a:pt x="136" y="334"/>
                    </a:lnTo>
                    <a:lnTo>
                      <a:pt x="127" y="340"/>
                    </a:lnTo>
                    <a:lnTo>
                      <a:pt x="117" y="346"/>
                    </a:lnTo>
                    <a:lnTo>
                      <a:pt x="107" y="350"/>
                    </a:lnTo>
                    <a:lnTo>
                      <a:pt x="96" y="354"/>
                    </a:lnTo>
                    <a:lnTo>
                      <a:pt x="85" y="357"/>
                    </a:lnTo>
                    <a:lnTo>
                      <a:pt x="74" y="358"/>
                    </a:lnTo>
                    <a:lnTo>
                      <a:pt x="64" y="358"/>
                    </a:lnTo>
                    <a:lnTo>
                      <a:pt x="53" y="357"/>
                    </a:lnTo>
                    <a:lnTo>
                      <a:pt x="43" y="354"/>
                    </a:lnTo>
                    <a:lnTo>
                      <a:pt x="34" y="351"/>
                    </a:lnTo>
                    <a:lnTo>
                      <a:pt x="24" y="346"/>
                    </a:lnTo>
                    <a:lnTo>
                      <a:pt x="15" y="340"/>
                    </a:lnTo>
                    <a:lnTo>
                      <a:pt x="7" y="334"/>
                    </a:lnTo>
                    <a:lnTo>
                      <a:pt x="1" y="326"/>
                    </a:lnTo>
                    <a:close/>
                  </a:path>
                </a:pathLst>
              </a:custGeom>
              <a:solidFill>
                <a:srgbClr val="B1B7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8" name="Freeform 324"/>
              <p:cNvSpPr>
                <a:spLocks/>
              </p:cNvSpPr>
              <p:nvPr/>
            </p:nvSpPr>
            <p:spPr bwMode="auto">
              <a:xfrm>
                <a:off x="4152" y="2284"/>
                <a:ext cx="189" cy="338"/>
              </a:xfrm>
              <a:custGeom>
                <a:avLst/>
                <a:gdLst/>
                <a:ahLst/>
                <a:cxnLst>
                  <a:cxn ang="0">
                    <a:pos x="1" y="306"/>
                  </a:cxn>
                  <a:cxn ang="0">
                    <a:pos x="0" y="299"/>
                  </a:cxn>
                  <a:cxn ang="0">
                    <a:pos x="4" y="288"/>
                  </a:cxn>
                  <a:cxn ang="0">
                    <a:pos x="12" y="274"/>
                  </a:cxn>
                  <a:cxn ang="0">
                    <a:pos x="21" y="260"/>
                  </a:cxn>
                  <a:cxn ang="0">
                    <a:pos x="27" y="245"/>
                  </a:cxn>
                  <a:cxn ang="0">
                    <a:pos x="31" y="228"/>
                  </a:cxn>
                  <a:cxn ang="0">
                    <a:pos x="35" y="213"/>
                  </a:cxn>
                  <a:cxn ang="0">
                    <a:pos x="41" y="196"/>
                  </a:cxn>
                  <a:cxn ang="0">
                    <a:pos x="46" y="179"/>
                  </a:cxn>
                  <a:cxn ang="0">
                    <a:pos x="53" y="159"/>
                  </a:cxn>
                  <a:cxn ang="0">
                    <a:pos x="59" y="139"/>
                  </a:cxn>
                  <a:cxn ang="0">
                    <a:pos x="66" y="119"/>
                  </a:cxn>
                  <a:cxn ang="0">
                    <a:pos x="75" y="100"/>
                  </a:cxn>
                  <a:cxn ang="0">
                    <a:pos x="83" y="78"/>
                  </a:cxn>
                  <a:cxn ang="0">
                    <a:pos x="93" y="58"/>
                  </a:cxn>
                  <a:cxn ang="0">
                    <a:pos x="105" y="39"/>
                  </a:cxn>
                  <a:cxn ang="0">
                    <a:pos x="119" y="24"/>
                  </a:cxn>
                  <a:cxn ang="0">
                    <a:pos x="135" y="12"/>
                  </a:cxn>
                  <a:cxn ang="0">
                    <a:pos x="153" y="3"/>
                  </a:cxn>
                  <a:cxn ang="0">
                    <a:pos x="172" y="0"/>
                  </a:cxn>
                  <a:cxn ang="0">
                    <a:pos x="184" y="2"/>
                  </a:cxn>
                  <a:cxn ang="0">
                    <a:pos x="187" y="5"/>
                  </a:cxn>
                  <a:cxn ang="0">
                    <a:pos x="189" y="13"/>
                  </a:cxn>
                  <a:cxn ang="0">
                    <a:pos x="187" y="26"/>
                  </a:cxn>
                  <a:cxn ang="0">
                    <a:pos x="185" y="40"/>
                  </a:cxn>
                  <a:cxn ang="0">
                    <a:pos x="182" y="62"/>
                  </a:cxn>
                  <a:cxn ang="0">
                    <a:pos x="178" y="95"/>
                  </a:cxn>
                  <a:cxn ang="0">
                    <a:pos x="174" y="128"/>
                  </a:cxn>
                  <a:cxn ang="0">
                    <a:pos x="168" y="160"/>
                  </a:cxn>
                  <a:cxn ang="0">
                    <a:pos x="163" y="192"/>
                  </a:cxn>
                  <a:cxn ang="0">
                    <a:pos x="156" y="223"/>
                  </a:cxn>
                  <a:cxn ang="0">
                    <a:pos x="149" y="254"/>
                  </a:cxn>
                  <a:cxn ang="0">
                    <a:pos x="138" y="284"/>
                  </a:cxn>
                  <a:cxn ang="0">
                    <a:pos x="124" y="306"/>
                  </a:cxn>
                  <a:cxn ang="0">
                    <a:pos x="110" y="319"/>
                  </a:cxn>
                  <a:cxn ang="0">
                    <a:pos x="93" y="330"/>
                  </a:cxn>
                  <a:cxn ang="0">
                    <a:pos x="74" y="337"/>
                  </a:cxn>
                  <a:cxn ang="0">
                    <a:pos x="55" y="338"/>
                  </a:cxn>
                  <a:cxn ang="0">
                    <a:pos x="38" y="336"/>
                  </a:cxn>
                  <a:cxn ang="0">
                    <a:pos x="20" y="328"/>
                  </a:cxn>
                  <a:cxn ang="0">
                    <a:pos x="7" y="317"/>
                  </a:cxn>
                </a:cxnLst>
                <a:rect l="0" t="0" r="r" b="b"/>
                <a:pathLst>
                  <a:path w="189" h="338">
                    <a:moveTo>
                      <a:pt x="3" y="309"/>
                    </a:moveTo>
                    <a:lnTo>
                      <a:pt x="1" y="306"/>
                    </a:lnTo>
                    <a:lnTo>
                      <a:pt x="0" y="303"/>
                    </a:lnTo>
                    <a:lnTo>
                      <a:pt x="0" y="299"/>
                    </a:lnTo>
                    <a:lnTo>
                      <a:pt x="1" y="296"/>
                    </a:lnTo>
                    <a:lnTo>
                      <a:pt x="4" y="288"/>
                    </a:lnTo>
                    <a:lnTo>
                      <a:pt x="8" y="281"/>
                    </a:lnTo>
                    <a:lnTo>
                      <a:pt x="12" y="274"/>
                    </a:lnTo>
                    <a:lnTo>
                      <a:pt x="17" y="266"/>
                    </a:lnTo>
                    <a:lnTo>
                      <a:pt x="21" y="260"/>
                    </a:lnTo>
                    <a:lnTo>
                      <a:pt x="25" y="252"/>
                    </a:lnTo>
                    <a:lnTo>
                      <a:pt x="27" y="245"/>
                    </a:lnTo>
                    <a:lnTo>
                      <a:pt x="29" y="237"/>
                    </a:lnTo>
                    <a:lnTo>
                      <a:pt x="31" y="228"/>
                    </a:lnTo>
                    <a:lnTo>
                      <a:pt x="33" y="220"/>
                    </a:lnTo>
                    <a:lnTo>
                      <a:pt x="35" y="213"/>
                    </a:lnTo>
                    <a:lnTo>
                      <a:pt x="38" y="204"/>
                    </a:lnTo>
                    <a:lnTo>
                      <a:pt x="41" y="196"/>
                    </a:lnTo>
                    <a:lnTo>
                      <a:pt x="43" y="189"/>
                    </a:lnTo>
                    <a:lnTo>
                      <a:pt x="46" y="179"/>
                    </a:lnTo>
                    <a:lnTo>
                      <a:pt x="50" y="169"/>
                    </a:lnTo>
                    <a:lnTo>
                      <a:pt x="53" y="159"/>
                    </a:lnTo>
                    <a:lnTo>
                      <a:pt x="55" y="149"/>
                    </a:lnTo>
                    <a:lnTo>
                      <a:pt x="59" y="139"/>
                    </a:lnTo>
                    <a:lnTo>
                      <a:pt x="63" y="129"/>
                    </a:lnTo>
                    <a:lnTo>
                      <a:pt x="66" y="119"/>
                    </a:lnTo>
                    <a:lnTo>
                      <a:pt x="71" y="109"/>
                    </a:lnTo>
                    <a:lnTo>
                      <a:pt x="75" y="100"/>
                    </a:lnTo>
                    <a:lnTo>
                      <a:pt x="78" y="89"/>
                    </a:lnTo>
                    <a:lnTo>
                      <a:pt x="83" y="78"/>
                    </a:lnTo>
                    <a:lnTo>
                      <a:pt x="87" y="68"/>
                    </a:lnTo>
                    <a:lnTo>
                      <a:pt x="93" y="58"/>
                    </a:lnTo>
                    <a:lnTo>
                      <a:pt x="98" y="48"/>
                    </a:lnTo>
                    <a:lnTo>
                      <a:pt x="105" y="39"/>
                    </a:lnTo>
                    <a:lnTo>
                      <a:pt x="112" y="30"/>
                    </a:lnTo>
                    <a:lnTo>
                      <a:pt x="119" y="24"/>
                    </a:lnTo>
                    <a:lnTo>
                      <a:pt x="127" y="17"/>
                    </a:lnTo>
                    <a:lnTo>
                      <a:pt x="135" y="12"/>
                    </a:lnTo>
                    <a:lnTo>
                      <a:pt x="144" y="7"/>
                    </a:lnTo>
                    <a:lnTo>
                      <a:pt x="153" y="3"/>
                    </a:lnTo>
                    <a:lnTo>
                      <a:pt x="163" y="1"/>
                    </a:lnTo>
                    <a:lnTo>
                      <a:pt x="172" y="0"/>
                    </a:lnTo>
                    <a:lnTo>
                      <a:pt x="182" y="1"/>
                    </a:lnTo>
                    <a:lnTo>
                      <a:pt x="184" y="2"/>
                    </a:lnTo>
                    <a:lnTo>
                      <a:pt x="186" y="3"/>
                    </a:lnTo>
                    <a:lnTo>
                      <a:pt x="187" y="5"/>
                    </a:lnTo>
                    <a:lnTo>
                      <a:pt x="188" y="7"/>
                    </a:lnTo>
                    <a:lnTo>
                      <a:pt x="189" y="13"/>
                    </a:lnTo>
                    <a:lnTo>
                      <a:pt x="188" y="19"/>
                    </a:lnTo>
                    <a:lnTo>
                      <a:pt x="187" y="26"/>
                    </a:lnTo>
                    <a:lnTo>
                      <a:pt x="186" y="34"/>
                    </a:lnTo>
                    <a:lnTo>
                      <a:pt x="185" y="40"/>
                    </a:lnTo>
                    <a:lnTo>
                      <a:pt x="184" y="47"/>
                    </a:lnTo>
                    <a:lnTo>
                      <a:pt x="182" y="62"/>
                    </a:lnTo>
                    <a:lnTo>
                      <a:pt x="180" y="79"/>
                    </a:lnTo>
                    <a:lnTo>
                      <a:pt x="178" y="95"/>
                    </a:lnTo>
                    <a:lnTo>
                      <a:pt x="176" y="112"/>
                    </a:lnTo>
                    <a:lnTo>
                      <a:pt x="174" y="128"/>
                    </a:lnTo>
                    <a:lnTo>
                      <a:pt x="172" y="144"/>
                    </a:lnTo>
                    <a:lnTo>
                      <a:pt x="168" y="160"/>
                    </a:lnTo>
                    <a:lnTo>
                      <a:pt x="165" y="175"/>
                    </a:lnTo>
                    <a:lnTo>
                      <a:pt x="163" y="192"/>
                    </a:lnTo>
                    <a:lnTo>
                      <a:pt x="160" y="207"/>
                    </a:lnTo>
                    <a:lnTo>
                      <a:pt x="156" y="223"/>
                    </a:lnTo>
                    <a:lnTo>
                      <a:pt x="153" y="239"/>
                    </a:lnTo>
                    <a:lnTo>
                      <a:pt x="149" y="254"/>
                    </a:lnTo>
                    <a:lnTo>
                      <a:pt x="143" y="269"/>
                    </a:lnTo>
                    <a:lnTo>
                      <a:pt x="138" y="284"/>
                    </a:lnTo>
                    <a:lnTo>
                      <a:pt x="130" y="297"/>
                    </a:lnTo>
                    <a:lnTo>
                      <a:pt x="124" y="306"/>
                    </a:lnTo>
                    <a:lnTo>
                      <a:pt x="117" y="313"/>
                    </a:lnTo>
                    <a:lnTo>
                      <a:pt x="110" y="319"/>
                    </a:lnTo>
                    <a:lnTo>
                      <a:pt x="101" y="325"/>
                    </a:lnTo>
                    <a:lnTo>
                      <a:pt x="93" y="330"/>
                    </a:lnTo>
                    <a:lnTo>
                      <a:pt x="84" y="333"/>
                    </a:lnTo>
                    <a:lnTo>
                      <a:pt x="74" y="337"/>
                    </a:lnTo>
                    <a:lnTo>
                      <a:pt x="64" y="338"/>
                    </a:lnTo>
                    <a:lnTo>
                      <a:pt x="55" y="338"/>
                    </a:lnTo>
                    <a:lnTo>
                      <a:pt x="46" y="338"/>
                    </a:lnTo>
                    <a:lnTo>
                      <a:pt x="38" y="336"/>
                    </a:lnTo>
                    <a:lnTo>
                      <a:pt x="29" y="332"/>
                    </a:lnTo>
                    <a:lnTo>
                      <a:pt x="20" y="328"/>
                    </a:lnTo>
                    <a:lnTo>
                      <a:pt x="14" y="322"/>
                    </a:lnTo>
                    <a:lnTo>
                      <a:pt x="7" y="317"/>
                    </a:lnTo>
                    <a:lnTo>
                      <a:pt x="3" y="309"/>
                    </a:lnTo>
                    <a:close/>
                  </a:path>
                </a:pathLst>
              </a:custGeom>
              <a:solidFill>
                <a:srgbClr val="BAC0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89" name="Freeform 325"/>
              <p:cNvSpPr>
                <a:spLocks/>
              </p:cNvSpPr>
              <p:nvPr/>
            </p:nvSpPr>
            <p:spPr bwMode="auto">
              <a:xfrm>
                <a:off x="4162" y="2294"/>
                <a:ext cx="172" cy="319"/>
              </a:xfrm>
              <a:custGeom>
                <a:avLst/>
                <a:gdLst/>
                <a:ahLst/>
                <a:cxnLst>
                  <a:cxn ang="0">
                    <a:pos x="0" y="286"/>
                  </a:cxn>
                  <a:cxn ang="0">
                    <a:pos x="4" y="272"/>
                  </a:cxn>
                  <a:cxn ang="0">
                    <a:pos x="11" y="258"/>
                  </a:cxn>
                  <a:cxn ang="0">
                    <a:pos x="20" y="243"/>
                  </a:cxn>
                  <a:cxn ang="0">
                    <a:pos x="24" y="229"/>
                  </a:cxn>
                  <a:cxn ang="0">
                    <a:pos x="29" y="214"/>
                  </a:cxn>
                  <a:cxn ang="0">
                    <a:pos x="32" y="198"/>
                  </a:cxn>
                  <a:cxn ang="0">
                    <a:pos x="35" y="184"/>
                  </a:cxn>
                  <a:cxn ang="0">
                    <a:pos x="41" y="168"/>
                  </a:cxn>
                  <a:cxn ang="0">
                    <a:pos x="46" y="149"/>
                  </a:cxn>
                  <a:cxn ang="0">
                    <a:pos x="52" y="131"/>
                  </a:cxn>
                  <a:cxn ang="0">
                    <a:pos x="58" y="114"/>
                  </a:cxn>
                  <a:cxn ang="0">
                    <a:pos x="67" y="95"/>
                  </a:cxn>
                  <a:cxn ang="0">
                    <a:pos x="75" y="74"/>
                  </a:cxn>
                  <a:cxn ang="0">
                    <a:pos x="84" y="53"/>
                  </a:cxn>
                  <a:cxn ang="0">
                    <a:pos x="96" y="35"/>
                  </a:cxn>
                  <a:cxn ang="0">
                    <a:pos x="109" y="20"/>
                  </a:cxn>
                  <a:cxn ang="0">
                    <a:pos x="124" y="9"/>
                  </a:cxn>
                  <a:cxn ang="0">
                    <a:pos x="141" y="2"/>
                  </a:cxn>
                  <a:cxn ang="0">
                    <a:pos x="157" y="0"/>
                  </a:cxn>
                  <a:cxn ang="0">
                    <a:pos x="168" y="2"/>
                  </a:cxn>
                  <a:cxn ang="0">
                    <a:pos x="170" y="5"/>
                  </a:cxn>
                  <a:cxn ang="0">
                    <a:pos x="172" y="13"/>
                  </a:cxn>
                  <a:cxn ang="0">
                    <a:pos x="169" y="25"/>
                  </a:cxn>
                  <a:cxn ang="0">
                    <a:pos x="165" y="38"/>
                  </a:cxn>
                  <a:cxn ang="0">
                    <a:pos x="162" y="59"/>
                  </a:cxn>
                  <a:cxn ang="0">
                    <a:pos x="157" y="90"/>
                  </a:cxn>
                  <a:cxn ang="0">
                    <a:pos x="153" y="119"/>
                  </a:cxn>
                  <a:cxn ang="0">
                    <a:pos x="147" y="149"/>
                  </a:cxn>
                  <a:cxn ang="0">
                    <a:pos x="141" y="179"/>
                  </a:cxn>
                  <a:cxn ang="0">
                    <a:pos x="133" y="208"/>
                  </a:cxn>
                  <a:cxn ang="0">
                    <a:pos x="125" y="237"/>
                  </a:cxn>
                  <a:cxn ang="0">
                    <a:pos x="114" y="264"/>
                  </a:cxn>
                  <a:cxn ang="0">
                    <a:pos x="102" y="285"/>
                  </a:cxn>
                  <a:cxn ang="0">
                    <a:pos x="90" y="298"/>
                  </a:cxn>
                  <a:cxn ang="0">
                    <a:pos x="76" y="309"/>
                  </a:cxn>
                  <a:cxn ang="0">
                    <a:pos x="61" y="317"/>
                  </a:cxn>
                  <a:cxn ang="0">
                    <a:pos x="44" y="319"/>
                  </a:cxn>
                  <a:cxn ang="0">
                    <a:pos x="30" y="317"/>
                  </a:cxn>
                  <a:cxn ang="0">
                    <a:pos x="16" y="310"/>
                  </a:cxn>
                  <a:cxn ang="0">
                    <a:pos x="5" y="299"/>
                  </a:cxn>
                </a:cxnLst>
                <a:rect l="0" t="0" r="r" b="b"/>
                <a:pathLst>
                  <a:path w="172" h="319">
                    <a:moveTo>
                      <a:pt x="1" y="294"/>
                    </a:moveTo>
                    <a:lnTo>
                      <a:pt x="0" y="286"/>
                    </a:lnTo>
                    <a:lnTo>
                      <a:pt x="1" y="280"/>
                    </a:lnTo>
                    <a:lnTo>
                      <a:pt x="4" y="272"/>
                    </a:lnTo>
                    <a:lnTo>
                      <a:pt x="8" y="265"/>
                    </a:lnTo>
                    <a:lnTo>
                      <a:pt x="11" y="258"/>
                    </a:lnTo>
                    <a:lnTo>
                      <a:pt x="16" y="251"/>
                    </a:lnTo>
                    <a:lnTo>
                      <a:pt x="20" y="243"/>
                    </a:lnTo>
                    <a:lnTo>
                      <a:pt x="22" y="237"/>
                    </a:lnTo>
                    <a:lnTo>
                      <a:pt x="24" y="229"/>
                    </a:lnTo>
                    <a:lnTo>
                      <a:pt x="27" y="221"/>
                    </a:lnTo>
                    <a:lnTo>
                      <a:pt x="29" y="214"/>
                    </a:lnTo>
                    <a:lnTo>
                      <a:pt x="30" y="206"/>
                    </a:lnTo>
                    <a:lnTo>
                      <a:pt x="32" y="198"/>
                    </a:lnTo>
                    <a:lnTo>
                      <a:pt x="34" y="192"/>
                    </a:lnTo>
                    <a:lnTo>
                      <a:pt x="35" y="184"/>
                    </a:lnTo>
                    <a:lnTo>
                      <a:pt x="38" y="176"/>
                    </a:lnTo>
                    <a:lnTo>
                      <a:pt x="41" y="168"/>
                    </a:lnTo>
                    <a:lnTo>
                      <a:pt x="43" y="159"/>
                    </a:lnTo>
                    <a:lnTo>
                      <a:pt x="46" y="149"/>
                    </a:lnTo>
                    <a:lnTo>
                      <a:pt x="50" y="140"/>
                    </a:lnTo>
                    <a:lnTo>
                      <a:pt x="52" y="131"/>
                    </a:lnTo>
                    <a:lnTo>
                      <a:pt x="55" y="123"/>
                    </a:lnTo>
                    <a:lnTo>
                      <a:pt x="58" y="114"/>
                    </a:lnTo>
                    <a:lnTo>
                      <a:pt x="63" y="105"/>
                    </a:lnTo>
                    <a:lnTo>
                      <a:pt x="67" y="95"/>
                    </a:lnTo>
                    <a:lnTo>
                      <a:pt x="71" y="84"/>
                    </a:lnTo>
                    <a:lnTo>
                      <a:pt x="75" y="74"/>
                    </a:lnTo>
                    <a:lnTo>
                      <a:pt x="79" y="63"/>
                    </a:lnTo>
                    <a:lnTo>
                      <a:pt x="84" y="53"/>
                    </a:lnTo>
                    <a:lnTo>
                      <a:pt x="89" y="44"/>
                    </a:lnTo>
                    <a:lnTo>
                      <a:pt x="96" y="35"/>
                    </a:lnTo>
                    <a:lnTo>
                      <a:pt x="103" y="26"/>
                    </a:lnTo>
                    <a:lnTo>
                      <a:pt x="109" y="20"/>
                    </a:lnTo>
                    <a:lnTo>
                      <a:pt x="117" y="15"/>
                    </a:lnTo>
                    <a:lnTo>
                      <a:pt x="124" y="9"/>
                    </a:lnTo>
                    <a:lnTo>
                      <a:pt x="132" y="5"/>
                    </a:lnTo>
                    <a:lnTo>
                      <a:pt x="141" y="2"/>
                    </a:lnTo>
                    <a:lnTo>
                      <a:pt x="148" y="0"/>
                    </a:lnTo>
                    <a:lnTo>
                      <a:pt x="157" y="0"/>
                    </a:lnTo>
                    <a:lnTo>
                      <a:pt x="166" y="1"/>
                    </a:lnTo>
                    <a:lnTo>
                      <a:pt x="168" y="2"/>
                    </a:lnTo>
                    <a:lnTo>
                      <a:pt x="169" y="3"/>
                    </a:lnTo>
                    <a:lnTo>
                      <a:pt x="170" y="5"/>
                    </a:lnTo>
                    <a:lnTo>
                      <a:pt x="172" y="7"/>
                    </a:lnTo>
                    <a:lnTo>
                      <a:pt x="172" y="13"/>
                    </a:lnTo>
                    <a:lnTo>
                      <a:pt x="170" y="18"/>
                    </a:lnTo>
                    <a:lnTo>
                      <a:pt x="169" y="25"/>
                    </a:lnTo>
                    <a:lnTo>
                      <a:pt x="167" y="33"/>
                    </a:lnTo>
                    <a:lnTo>
                      <a:pt x="165" y="38"/>
                    </a:lnTo>
                    <a:lnTo>
                      <a:pt x="164" y="45"/>
                    </a:lnTo>
                    <a:lnTo>
                      <a:pt x="162" y="59"/>
                    </a:lnTo>
                    <a:lnTo>
                      <a:pt x="159" y="74"/>
                    </a:lnTo>
                    <a:lnTo>
                      <a:pt x="157" y="90"/>
                    </a:lnTo>
                    <a:lnTo>
                      <a:pt x="155" y="105"/>
                    </a:lnTo>
                    <a:lnTo>
                      <a:pt x="153" y="119"/>
                    </a:lnTo>
                    <a:lnTo>
                      <a:pt x="151" y="135"/>
                    </a:lnTo>
                    <a:lnTo>
                      <a:pt x="147" y="149"/>
                    </a:lnTo>
                    <a:lnTo>
                      <a:pt x="144" y="164"/>
                    </a:lnTo>
                    <a:lnTo>
                      <a:pt x="141" y="179"/>
                    </a:lnTo>
                    <a:lnTo>
                      <a:pt x="138" y="193"/>
                    </a:lnTo>
                    <a:lnTo>
                      <a:pt x="133" y="208"/>
                    </a:lnTo>
                    <a:lnTo>
                      <a:pt x="130" y="222"/>
                    </a:lnTo>
                    <a:lnTo>
                      <a:pt x="125" y="237"/>
                    </a:lnTo>
                    <a:lnTo>
                      <a:pt x="120" y="251"/>
                    </a:lnTo>
                    <a:lnTo>
                      <a:pt x="114" y="264"/>
                    </a:lnTo>
                    <a:lnTo>
                      <a:pt x="108" y="277"/>
                    </a:lnTo>
                    <a:lnTo>
                      <a:pt x="102" y="285"/>
                    </a:lnTo>
                    <a:lnTo>
                      <a:pt x="97" y="292"/>
                    </a:lnTo>
                    <a:lnTo>
                      <a:pt x="90" y="298"/>
                    </a:lnTo>
                    <a:lnTo>
                      <a:pt x="84" y="304"/>
                    </a:lnTo>
                    <a:lnTo>
                      <a:pt x="76" y="309"/>
                    </a:lnTo>
                    <a:lnTo>
                      <a:pt x="68" y="314"/>
                    </a:lnTo>
                    <a:lnTo>
                      <a:pt x="61" y="317"/>
                    </a:lnTo>
                    <a:lnTo>
                      <a:pt x="52" y="319"/>
                    </a:lnTo>
                    <a:lnTo>
                      <a:pt x="44" y="319"/>
                    </a:lnTo>
                    <a:lnTo>
                      <a:pt x="38" y="318"/>
                    </a:lnTo>
                    <a:lnTo>
                      <a:pt x="30" y="317"/>
                    </a:lnTo>
                    <a:lnTo>
                      <a:pt x="22" y="314"/>
                    </a:lnTo>
                    <a:lnTo>
                      <a:pt x="16" y="310"/>
                    </a:lnTo>
                    <a:lnTo>
                      <a:pt x="10" y="305"/>
                    </a:lnTo>
                    <a:lnTo>
                      <a:pt x="5" y="299"/>
                    </a:lnTo>
                    <a:lnTo>
                      <a:pt x="1" y="294"/>
                    </a:lnTo>
                    <a:close/>
                  </a:path>
                </a:pathLst>
              </a:custGeom>
              <a:solidFill>
                <a:srgbClr val="C3C9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0" name="Freeform 326"/>
              <p:cNvSpPr>
                <a:spLocks/>
              </p:cNvSpPr>
              <p:nvPr/>
            </p:nvSpPr>
            <p:spPr bwMode="auto">
              <a:xfrm>
                <a:off x="4975" y="2271"/>
                <a:ext cx="362" cy="412"/>
              </a:xfrm>
              <a:custGeom>
                <a:avLst/>
                <a:gdLst/>
                <a:ahLst/>
                <a:cxnLst>
                  <a:cxn ang="0">
                    <a:pos x="0" y="18"/>
                  </a:cxn>
                  <a:cxn ang="0">
                    <a:pos x="4" y="11"/>
                  </a:cxn>
                  <a:cxn ang="0">
                    <a:pos x="11" y="5"/>
                  </a:cxn>
                  <a:cxn ang="0">
                    <a:pos x="21" y="2"/>
                  </a:cxn>
                  <a:cxn ang="0">
                    <a:pos x="37" y="0"/>
                  </a:cxn>
                  <a:cxn ang="0">
                    <a:pos x="60" y="1"/>
                  </a:cxn>
                  <a:cxn ang="0">
                    <a:pos x="86" y="12"/>
                  </a:cxn>
                  <a:cxn ang="0">
                    <a:pos x="114" y="31"/>
                  </a:cxn>
                  <a:cxn ang="0">
                    <a:pos x="140" y="57"/>
                  </a:cxn>
                  <a:cxn ang="0">
                    <a:pos x="166" y="83"/>
                  </a:cxn>
                  <a:cxn ang="0">
                    <a:pos x="196" y="114"/>
                  </a:cxn>
                  <a:cxn ang="0">
                    <a:pos x="235" y="150"/>
                  </a:cxn>
                  <a:cxn ang="0">
                    <a:pos x="271" y="187"/>
                  </a:cxn>
                  <a:cxn ang="0">
                    <a:pos x="304" y="227"/>
                  </a:cxn>
                  <a:cxn ang="0">
                    <a:pos x="328" y="265"/>
                  </a:cxn>
                  <a:cxn ang="0">
                    <a:pos x="346" y="299"/>
                  </a:cxn>
                  <a:cxn ang="0">
                    <a:pos x="356" y="327"/>
                  </a:cxn>
                  <a:cxn ang="0">
                    <a:pos x="360" y="345"/>
                  </a:cxn>
                  <a:cxn ang="0">
                    <a:pos x="362" y="364"/>
                  </a:cxn>
                  <a:cxn ang="0">
                    <a:pos x="360" y="383"/>
                  </a:cxn>
                  <a:cxn ang="0">
                    <a:pos x="357" y="396"/>
                  </a:cxn>
                  <a:cxn ang="0">
                    <a:pos x="350" y="402"/>
                  </a:cxn>
                  <a:cxn ang="0">
                    <a:pos x="337" y="407"/>
                  </a:cxn>
                  <a:cxn ang="0">
                    <a:pos x="313" y="407"/>
                  </a:cxn>
                  <a:cxn ang="0">
                    <a:pos x="288" y="406"/>
                  </a:cxn>
                  <a:cxn ang="0">
                    <a:pos x="261" y="407"/>
                  </a:cxn>
                  <a:cxn ang="0">
                    <a:pos x="230" y="410"/>
                  </a:cxn>
                  <a:cxn ang="0">
                    <a:pos x="199" y="412"/>
                  </a:cxn>
                  <a:cxn ang="0">
                    <a:pos x="168" y="411"/>
                  </a:cxn>
                  <a:cxn ang="0">
                    <a:pos x="145" y="406"/>
                  </a:cxn>
                  <a:cxn ang="0">
                    <a:pos x="127" y="397"/>
                  </a:cxn>
                  <a:cxn ang="0">
                    <a:pos x="113" y="385"/>
                  </a:cxn>
                  <a:cxn ang="0">
                    <a:pos x="102" y="371"/>
                  </a:cxn>
                  <a:cxn ang="0">
                    <a:pos x="95" y="351"/>
                  </a:cxn>
                  <a:cxn ang="0">
                    <a:pos x="96" y="327"/>
                  </a:cxn>
                  <a:cxn ang="0">
                    <a:pos x="100" y="304"/>
                  </a:cxn>
                  <a:cxn ang="0">
                    <a:pos x="103" y="279"/>
                  </a:cxn>
                  <a:cxn ang="0">
                    <a:pos x="101" y="254"/>
                  </a:cxn>
                  <a:cxn ang="0">
                    <a:pos x="95" y="227"/>
                  </a:cxn>
                  <a:cxn ang="0">
                    <a:pos x="88" y="199"/>
                  </a:cxn>
                  <a:cxn ang="0">
                    <a:pos x="79" y="173"/>
                  </a:cxn>
                  <a:cxn ang="0">
                    <a:pos x="65" y="143"/>
                  </a:cxn>
                  <a:cxn ang="0">
                    <a:pos x="42" y="109"/>
                  </a:cxn>
                  <a:cxn ang="0">
                    <a:pos x="19" y="76"/>
                  </a:cxn>
                  <a:cxn ang="0">
                    <a:pos x="5" y="50"/>
                  </a:cxn>
                  <a:cxn ang="0">
                    <a:pos x="1" y="31"/>
                  </a:cxn>
                </a:cxnLst>
                <a:rect l="0" t="0" r="r" b="b"/>
                <a:pathLst>
                  <a:path w="362" h="412">
                    <a:moveTo>
                      <a:pt x="0" y="23"/>
                    </a:moveTo>
                    <a:lnTo>
                      <a:pt x="0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5" y="3"/>
                    </a:lnTo>
                    <a:lnTo>
                      <a:pt x="21" y="2"/>
                    </a:lnTo>
                    <a:lnTo>
                      <a:pt x="26" y="1"/>
                    </a:lnTo>
                    <a:lnTo>
                      <a:pt x="37" y="0"/>
                    </a:lnTo>
                    <a:lnTo>
                      <a:pt x="49" y="0"/>
                    </a:lnTo>
                    <a:lnTo>
                      <a:pt x="60" y="1"/>
                    </a:lnTo>
                    <a:lnTo>
                      <a:pt x="69" y="3"/>
                    </a:lnTo>
                    <a:lnTo>
                      <a:pt x="86" y="12"/>
                    </a:lnTo>
                    <a:lnTo>
                      <a:pt x="100" y="20"/>
                    </a:lnTo>
                    <a:lnTo>
                      <a:pt x="114" y="31"/>
                    </a:lnTo>
                    <a:lnTo>
                      <a:pt x="127" y="43"/>
                    </a:lnTo>
                    <a:lnTo>
                      <a:pt x="140" y="57"/>
                    </a:lnTo>
                    <a:lnTo>
                      <a:pt x="152" y="70"/>
                    </a:lnTo>
                    <a:lnTo>
                      <a:pt x="166" y="83"/>
                    </a:lnTo>
                    <a:lnTo>
                      <a:pt x="178" y="95"/>
                    </a:lnTo>
                    <a:lnTo>
                      <a:pt x="196" y="114"/>
                    </a:lnTo>
                    <a:lnTo>
                      <a:pt x="216" y="131"/>
                    </a:lnTo>
                    <a:lnTo>
                      <a:pt x="235" y="150"/>
                    </a:lnTo>
                    <a:lnTo>
                      <a:pt x="254" y="169"/>
                    </a:lnTo>
                    <a:lnTo>
                      <a:pt x="271" y="187"/>
                    </a:lnTo>
                    <a:lnTo>
                      <a:pt x="289" y="207"/>
                    </a:lnTo>
                    <a:lnTo>
                      <a:pt x="304" y="227"/>
                    </a:lnTo>
                    <a:lnTo>
                      <a:pt x="318" y="249"/>
                    </a:lnTo>
                    <a:lnTo>
                      <a:pt x="328" y="265"/>
                    </a:lnTo>
                    <a:lnTo>
                      <a:pt x="338" y="282"/>
                    </a:lnTo>
                    <a:lnTo>
                      <a:pt x="346" y="299"/>
                    </a:lnTo>
                    <a:lnTo>
                      <a:pt x="353" y="318"/>
                    </a:lnTo>
                    <a:lnTo>
                      <a:pt x="356" y="327"/>
                    </a:lnTo>
                    <a:lnTo>
                      <a:pt x="358" y="337"/>
                    </a:lnTo>
                    <a:lnTo>
                      <a:pt x="360" y="345"/>
                    </a:lnTo>
                    <a:lnTo>
                      <a:pt x="361" y="355"/>
                    </a:lnTo>
                    <a:lnTo>
                      <a:pt x="362" y="364"/>
                    </a:lnTo>
                    <a:lnTo>
                      <a:pt x="361" y="373"/>
                    </a:lnTo>
                    <a:lnTo>
                      <a:pt x="360" y="383"/>
                    </a:lnTo>
                    <a:lnTo>
                      <a:pt x="359" y="391"/>
                    </a:lnTo>
                    <a:lnTo>
                      <a:pt x="357" y="396"/>
                    </a:lnTo>
                    <a:lnTo>
                      <a:pt x="355" y="399"/>
                    </a:lnTo>
                    <a:lnTo>
                      <a:pt x="350" y="402"/>
                    </a:lnTo>
                    <a:lnTo>
                      <a:pt x="347" y="405"/>
                    </a:lnTo>
                    <a:lnTo>
                      <a:pt x="337" y="407"/>
                    </a:lnTo>
                    <a:lnTo>
                      <a:pt x="325" y="408"/>
                    </a:lnTo>
                    <a:lnTo>
                      <a:pt x="313" y="407"/>
                    </a:lnTo>
                    <a:lnTo>
                      <a:pt x="300" y="407"/>
                    </a:lnTo>
                    <a:lnTo>
                      <a:pt x="288" y="406"/>
                    </a:lnTo>
                    <a:lnTo>
                      <a:pt x="277" y="406"/>
                    </a:lnTo>
                    <a:lnTo>
                      <a:pt x="261" y="407"/>
                    </a:lnTo>
                    <a:lnTo>
                      <a:pt x="246" y="409"/>
                    </a:lnTo>
                    <a:lnTo>
                      <a:pt x="230" y="410"/>
                    </a:lnTo>
                    <a:lnTo>
                      <a:pt x="214" y="412"/>
                    </a:lnTo>
                    <a:lnTo>
                      <a:pt x="199" y="412"/>
                    </a:lnTo>
                    <a:lnTo>
                      <a:pt x="183" y="412"/>
                    </a:lnTo>
                    <a:lnTo>
                      <a:pt x="168" y="411"/>
                    </a:lnTo>
                    <a:lnTo>
                      <a:pt x="152" y="408"/>
                    </a:lnTo>
                    <a:lnTo>
                      <a:pt x="145" y="406"/>
                    </a:lnTo>
                    <a:lnTo>
                      <a:pt x="136" y="401"/>
                    </a:lnTo>
                    <a:lnTo>
                      <a:pt x="127" y="397"/>
                    </a:lnTo>
                    <a:lnTo>
                      <a:pt x="120" y="391"/>
                    </a:lnTo>
                    <a:lnTo>
                      <a:pt x="113" y="385"/>
                    </a:lnTo>
                    <a:lnTo>
                      <a:pt x="107" y="377"/>
                    </a:lnTo>
                    <a:lnTo>
                      <a:pt x="102" y="371"/>
                    </a:lnTo>
                    <a:lnTo>
                      <a:pt x="99" y="362"/>
                    </a:lnTo>
                    <a:lnTo>
                      <a:pt x="95" y="351"/>
                    </a:lnTo>
                    <a:lnTo>
                      <a:pt x="95" y="339"/>
                    </a:lnTo>
                    <a:lnTo>
                      <a:pt x="96" y="327"/>
                    </a:lnTo>
                    <a:lnTo>
                      <a:pt x="98" y="316"/>
                    </a:lnTo>
                    <a:lnTo>
                      <a:pt x="100" y="304"/>
                    </a:lnTo>
                    <a:lnTo>
                      <a:pt x="102" y="292"/>
                    </a:lnTo>
                    <a:lnTo>
                      <a:pt x="103" y="279"/>
                    </a:lnTo>
                    <a:lnTo>
                      <a:pt x="103" y="267"/>
                    </a:lnTo>
                    <a:lnTo>
                      <a:pt x="101" y="254"/>
                    </a:lnTo>
                    <a:lnTo>
                      <a:pt x="98" y="240"/>
                    </a:lnTo>
                    <a:lnTo>
                      <a:pt x="95" y="227"/>
                    </a:lnTo>
                    <a:lnTo>
                      <a:pt x="92" y="214"/>
                    </a:lnTo>
                    <a:lnTo>
                      <a:pt x="88" y="199"/>
                    </a:lnTo>
                    <a:lnTo>
                      <a:pt x="83" y="186"/>
                    </a:lnTo>
                    <a:lnTo>
                      <a:pt x="79" y="173"/>
                    </a:lnTo>
                    <a:lnTo>
                      <a:pt x="73" y="161"/>
                    </a:lnTo>
                    <a:lnTo>
                      <a:pt x="65" y="143"/>
                    </a:lnTo>
                    <a:lnTo>
                      <a:pt x="54" y="126"/>
                    </a:lnTo>
                    <a:lnTo>
                      <a:pt x="42" y="109"/>
                    </a:lnTo>
                    <a:lnTo>
                      <a:pt x="29" y="93"/>
                    </a:lnTo>
                    <a:lnTo>
                      <a:pt x="19" y="76"/>
                    </a:lnTo>
                    <a:lnTo>
                      <a:pt x="9" y="59"/>
                    </a:lnTo>
                    <a:lnTo>
                      <a:pt x="5" y="50"/>
                    </a:lnTo>
                    <a:lnTo>
                      <a:pt x="2" y="41"/>
                    </a:lnTo>
                    <a:lnTo>
                      <a:pt x="1" y="31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969A6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1" name="Freeform 327"/>
              <p:cNvSpPr>
                <a:spLocks/>
              </p:cNvSpPr>
              <p:nvPr/>
            </p:nvSpPr>
            <p:spPr bwMode="auto">
              <a:xfrm>
                <a:off x="4988" y="2280"/>
                <a:ext cx="335" cy="396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3" y="10"/>
                  </a:cxn>
                  <a:cxn ang="0">
                    <a:pos x="14" y="4"/>
                  </a:cxn>
                  <a:cxn ang="0">
                    <a:pos x="33" y="0"/>
                  </a:cxn>
                  <a:cxn ang="0">
                    <a:pos x="54" y="2"/>
                  </a:cxn>
                  <a:cxn ang="0">
                    <a:pos x="77" y="12"/>
                  </a:cxn>
                  <a:cxn ang="0">
                    <a:pos x="105" y="33"/>
                  </a:cxn>
                  <a:cxn ang="0">
                    <a:pos x="131" y="58"/>
                  </a:cxn>
                  <a:cxn ang="0">
                    <a:pos x="155" y="84"/>
                  </a:cxn>
                  <a:cxn ang="0">
                    <a:pos x="185" y="113"/>
                  </a:cxn>
                  <a:cxn ang="0">
                    <a:pos x="219" y="148"/>
                  </a:cxn>
                  <a:cxn ang="0">
                    <a:pos x="251" y="183"/>
                  </a:cxn>
                  <a:cxn ang="0">
                    <a:pos x="281" y="220"/>
                  </a:cxn>
                  <a:cxn ang="0">
                    <a:pos x="303" y="256"/>
                  </a:cxn>
                  <a:cxn ang="0">
                    <a:pos x="320" y="289"/>
                  </a:cxn>
                  <a:cxn ang="0">
                    <a:pos x="332" y="324"/>
                  </a:cxn>
                  <a:cxn ang="0">
                    <a:pos x="335" y="351"/>
                  </a:cxn>
                  <a:cxn ang="0">
                    <a:pos x="335" y="367"/>
                  </a:cxn>
                  <a:cxn ang="0">
                    <a:pos x="332" y="380"/>
                  </a:cxn>
                  <a:cxn ang="0">
                    <a:pos x="326" y="386"/>
                  </a:cxn>
                  <a:cxn ang="0">
                    <a:pos x="314" y="390"/>
                  </a:cxn>
                  <a:cxn ang="0">
                    <a:pos x="292" y="391"/>
                  </a:cxn>
                  <a:cxn ang="0">
                    <a:pos x="269" y="389"/>
                  </a:cxn>
                  <a:cxn ang="0">
                    <a:pos x="246" y="391"/>
                  </a:cxn>
                  <a:cxn ang="0">
                    <a:pos x="217" y="393"/>
                  </a:cxn>
                  <a:cxn ang="0">
                    <a:pos x="189" y="396"/>
                  </a:cxn>
                  <a:cxn ang="0">
                    <a:pos x="161" y="393"/>
                  </a:cxn>
                  <a:cxn ang="0">
                    <a:pos x="141" y="389"/>
                  </a:cxn>
                  <a:cxn ang="0">
                    <a:pos x="125" y="381"/>
                  </a:cxn>
                  <a:cxn ang="0">
                    <a:pos x="112" y="370"/>
                  </a:cxn>
                  <a:cxn ang="0">
                    <a:pos x="102" y="357"/>
                  </a:cxn>
                  <a:cxn ang="0">
                    <a:pos x="97" y="339"/>
                  </a:cxn>
                  <a:cxn ang="0">
                    <a:pos x="97" y="317"/>
                  </a:cxn>
                  <a:cxn ang="0">
                    <a:pos x="100" y="294"/>
                  </a:cxn>
                  <a:cxn ang="0">
                    <a:pos x="103" y="270"/>
                  </a:cxn>
                  <a:cxn ang="0">
                    <a:pos x="100" y="245"/>
                  </a:cxn>
                  <a:cxn ang="0">
                    <a:pos x="94" y="218"/>
                  </a:cxn>
                  <a:cxn ang="0">
                    <a:pos x="87" y="190"/>
                  </a:cxn>
                  <a:cxn ang="0">
                    <a:pos x="77" y="164"/>
                  </a:cxn>
                  <a:cxn ang="0">
                    <a:pos x="63" y="134"/>
                  </a:cxn>
                  <a:cxn ang="0">
                    <a:pos x="41" y="104"/>
                  </a:cxn>
                  <a:cxn ang="0">
                    <a:pos x="19" y="72"/>
                  </a:cxn>
                  <a:cxn ang="0">
                    <a:pos x="6" y="48"/>
                  </a:cxn>
                  <a:cxn ang="0">
                    <a:pos x="1" y="30"/>
                  </a:cxn>
                </a:cxnLst>
                <a:rect l="0" t="0" r="r" b="b"/>
                <a:pathLst>
                  <a:path w="335" h="396">
                    <a:moveTo>
                      <a:pt x="0" y="21"/>
                    </a:moveTo>
                    <a:lnTo>
                      <a:pt x="0" y="17"/>
                    </a:lnTo>
                    <a:lnTo>
                      <a:pt x="1" y="14"/>
                    </a:lnTo>
                    <a:lnTo>
                      <a:pt x="3" y="10"/>
                    </a:lnTo>
                    <a:lnTo>
                      <a:pt x="7" y="8"/>
                    </a:lnTo>
                    <a:lnTo>
                      <a:pt x="14" y="4"/>
                    </a:lnTo>
                    <a:lnTo>
                      <a:pt x="23" y="2"/>
                    </a:lnTo>
                    <a:lnTo>
                      <a:pt x="33" y="0"/>
                    </a:lnTo>
                    <a:lnTo>
                      <a:pt x="44" y="0"/>
                    </a:lnTo>
                    <a:lnTo>
                      <a:pt x="54" y="2"/>
                    </a:lnTo>
                    <a:lnTo>
                      <a:pt x="62" y="4"/>
                    </a:lnTo>
                    <a:lnTo>
                      <a:pt x="77" y="12"/>
                    </a:lnTo>
                    <a:lnTo>
                      <a:pt x="92" y="22"/>
                    </a:lnTo>
                    <a:lnTo>
                      <a:pt x="105" y="33"/>
                    </a:lnTo>
                    <a:lnTo>
                      <a:pt x="119" y="45"/>
                    </a:lnTo>
                    <a:lnTo>
                      <a:pt x="131" y="58"/>
                    </a:lnTo>
                    <a:lnTo>
                      <a:pt x="143" y="71"/>
                    </a:lnTo>
                    <a:lnTo>
                      <a:pt x="155" y="84"/>
                    </a:lnTo>
                    <a:lnTo>
                      <a:pt x="167" y="97"/>
                    </a:lnTo>
                    <a:lnTo>
                      <a:pt x="185" y="113"/>
                    </a:lnTo>
                    <a:lnTo>
                      <a:pt x="201" y="131"/>
                    </a:lnTo>
                    <a:lnTo>
                      <a:pt x="219" y="148"/>
                    </a:lnTo>
                    <a:lnTo>
                      <a:pt x="235" y="165"/>
                    </a:lnTo>
                    <a:lnTo>
                      <a:pt x="251" y="183"/>
                    </a:lnTo>
                    <a:lnTo>
                      <a:pt x="267" y="201"/>
                    </a:lnTo>
                    <a:lnTo>
                      <a:pt x="281" y="220"/>
                    </a:lnTo>
                    <a:lnTo>
                      <a:pt x="294" y="241"/>
                    </a:lnTo>
                    <a:lnTo>
                      <a:pt x="303" y="256"/>
                    </a:lnTo>
                    <a:lnTo>
                      <a:pt x="312" y="273"/>
                    </a:lnTo>
                    <a:lnTo>
                      <a:pt x="320" y="289"/>
                    </a:lnTo>
                    <a:lnTo>
                      <a:pt x="326" y="307"/>
                    </a:lnTo>
                    <a:lnTo>
                      <a:pt x="332" y="324"/>
                    </a:lnTo>
                    <a:lnTo>
                      <a:pt x="335" y="342"/>
                    </a:lnTo>
                    <a:lnTo>
                      <a:pt x="335" y="351"/>
                    </a:lnTo>
                    <a:lnTo>
                      <a:pt x="335" y="359"/>
                    </a:lnTo>
                    <a:lnTo>
                      <a:pt x="335" y="367"/>
                    </a:lnTo>
                    <a:lnTo>
                      <a:pt x="333" y="376"/>
                    </a:lnTo>
                    <a:lnTo>
                      <a:pt x="332" y="380"/>
                    </a:lnTo>
                    <a:lnTo>
                      <a:pt x="329" y="384"/>
                    </a:lnTo>
                    <a:lnTo>
                      <a:pt x="326" y="386"/>
                    </a:lnTo>
                    <a:lnTo>
                      <a:pt x="323" y="388"/>
                    </a:lnTo>
                    <a:lnTo>
                      <a:pt x="314" y="390"/>
                    </a:lnTo>
                    <a:lnTo>
                      <a:pt x="303" y="391"/>
                    </a:lnTo>
                    <a:lnTo>
                      <a:pt x="292" y="391"/>
                    </a:lnTo>
                    <a:lnTo>
                      <a:pt x="280" y="390"/>
                    </a:lnTo>
                    <a:lnTo>
                      <a:pt x="269" y="389"/>
                    </a:lnTo>
                    <a:lnTo>
                      <a:pt x="259" y="389"/>
                    </a:lnTo>
                    <a:lnTo>
                      <a:pt x="246" y="391"/>
                    </a:lnTo>
                    <a:lnTo>
                      <a:pt x="232" y="392"/>
                    </a:lnTo>
                    <a:lnTo>
                      <a:pt x="217" y="393"/>
                    </a:lnTo>
                    <a:lnTo>
                      <a:pt x="203" y="395"/>
                    </a:lnTo>
                    <a:lnTo>
                      <a:pt x="189" y="396"/>
                    </a:lnTo>
                    <a:lnTo>
                      <a:pt x="176" y="396"/>
                    </a:lnTo>
                    <a:lnTo>
                      <a:pt x="161" y="393"/>
                    </a:lnTo>
                    <a:lnTo>
                      <a:pt x="148" y="391"/>
                    </a:lnTo>
                    <a:lnTo>
                      <a:pt x="141" y="389"/>
                    </a:lnTo>
                    <a:lnTo>
                      <a:pt x="133" y="386"/>
                    </a:lnTo>
                    <a:lnTo>
                      <a:pt x="125" y="381"/>
                    </a:lnTo>
                    <a:lnTo>
                      <a:pt x="119" y="376"/>
                    </a:lnTo>
                    <a:lnTo>
                      <a:pt x="112" y="370"/>
                    </a:lnTo>
                    <a:lnTo>
                      <a:pt x="107" y="364"/>
                    </a:lnTo>
                    <a:lnTo>
                      <a:pt x="102" y="357"/>
                    </a:lnTo>
                    <a:lnTo>
                      <a:pt x="99" y="350"/>
                    </a:lnTo>
                    <a:lnTo>
                      <a:pt x="97" y="339"/>
                    </a:lnTo>
                    <a:lnTo>
                      <a:pt x="96" y="328"/>
                    </a:lnTo>
                    <a:lnTo>
                      <a:pt x="97" y="317"/>
                    </a:lnTo>
                    <a:lnTo>
                      <a:pt x="99" y="305"/>
                    </a:lnTo>
                    <a:lnTo>
                      <a:pt x="100" y="294"/>
                    </a:lnTo>
                    <a:lnTo>
                      <a:pt x="102" y="281"/>
                    </a:lnTo>
                    <a:lnTo>
                      <a:pt x="103" y="270"/>
                    </a:lnTo>
                    <a:lnTo>
                      <a:pt x="102" y="260"/>
                    </a:lnTo>
                    <a:lnTo>
                      <a:pt x="100" y="245"/>
                    </a:lnTo>
                    <a:lnTo>
                      <a:pt x="98" y="231"/>
                    </a:lnTo>
                    <a:lnTo>
                      <a:pt x="94" y="218"/>
                    </a:lnTo>
                    <a:lnTo>
                      <a:pt x="91" y="205"/>
                    </a:lnTo>
                    <a:lnTo>
                      <a:pt x="87" y="190"/>
                    </a:lnTo>
                    <a:lnTo>
                      <a:pt x="82" y="177"/>
                    </a:lnTo>
                    <a:lnTo>
                      <a:pt x="77" y="164"/>
                    </a:lnTo>
                    <a:lnTo>
                      <a:pt x="71" y="152"/>
                    </a:lnTo>
                    <a:lnTo>
                      <a:pt x="63" y="134"/>
                    </a:lnTo>
                    <a:lnTo>
                      <a:pt x="53" y="119"/>
                    </a:lnTo>
                    <a:lnTo>
                      <a:pt x="41" y="104"/>
                    </a:lnTo>
                    <a:lnTo>
                      <a:pt x="30" y="87"/>
                    </a:lnTo>
                    <a:lnTo>
                      <a:pt x="19" y="72"/>
                    </a:lnTo>
                    <a:lnTo>
                      <a:pt x="10" y="55"/>
                    </a:lnTo>
                    <a:lnTo>
                      <a:pt x="6" y="48"/>
                    </a:lnTo>
                    <a:lnTo>
                      <a:pt x="3" y="39"/>
                    </a:lnTo>
                    <a:lnTo>
                      <a:pt x="1" y="3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9FA46E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2" name="Freeform 328"/>
              <p:cNvSpPr>
                <a:spLocks/>
              </p:cNvSpPr>
              <p:nvPr/>
            </p:nvSpPr>
            <p:spPr bwMode="auto">
              <a:xfrm>
                <a:off x="5001" y="2290"/>
                <a:ext cx="309" cy="377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" y="10"/>
                  </a:cxn>
                  <a:cxn ang="0">
                    <a:pos x="12" y="4"/>
                  </a:cxn>
                  <a:cxn ang="0">
                    <a:pos x="30" y="0"/>
                  </a:cxn>
                  <a:cxn ang="0">
                    <a:pos x="47" y="1"/>
                  </a:cxn>
                  <a:cxn ang="0">
                    <a:pos x="69" y="12"/>
                  </a:cxn>
                  <a:cxn ang="0">
                    <a:pos x="97" y="33"/>
                  </a:cxn>
                  <a:cxn ang="0">
                    <a:pos x="121" y="58"/>
                  </a:cxn>
                  <a:cxn ang="0">
                    <a:pos x="145" y="84"/>
                  </a:cxn>
                  <a:cxn ang="0">
                    <a:pos x="172" y="112"/>
                  </a:cxn>
                  <a:cxn ang="0">
                    <a:pos x="202" y="144"/>
                  </a:cxn>
                  <a:cxn ang="0">
                    <a:pos x="232" y="177"/>
                  </a:cxn>
                  <a:cxn ang="0">
                    <a:pos x="258" y="212"/>
                  </a:cxn>
                  <a:cxn ang="0">
                    <a:pos x="278" y="246"/>
                  </a:cxn>
                  <a:cxn ang="0">
                    <a:pos x="293" y="278"/>
                  </a:cxn>
                  <a:cxn ang="0">
                    <a:pos x="305" y="310"/>
                  </a:cxn>
                  <a:cxn ang="0">
                    <a:pos x="309" y="335"/>
                  </a:cxn>
                  <a:cxn ang="0">
                    <a:pos x="309" y="352"/>
                  </a:cxn>
                  <a:cxn ang="0">
                    <a:pos x="307" y="364"/>
                  </a:cxn>
                  <a:cxn ang="0">
                    <a:pos x="302" y="369"/>
                  </a:cxn>
                  <a:cxn ang="0">
                    <a:pos x="291" y="372"/>
                  </a:cxn>
                  <a:cxn ang="0">
                    <a:pos x="271" y="374"/>
                  </a:cxn>
                  <a:cxn ang="0">
                    <a:pos x="251" y="371"/>
                  </a:cxn>
                  <a:cxn ang="0">
                    <a:pos x="230" y="374"/>
                  </a:cxn>
                  <a:cxn ang="0">
                    <a:pos x="204" y="376"/>
                  </a:cxn>
                  <a:cxn ang="0">
                    <a:pos x="180" y="377"/>
                  </a:cxn>
                  <a:cxn ang="0">
                    <a:pos x="155" y="376"/>
                  </a:cxn>
                  <a:cxn ang="0">
                    <a:pos x="136" y="371"/>
                  </a:cxn>
                  <a:cxn ang="0">
                    <a:pos x="123" y="365"/>
                  </a:cxn>
                  <a:cxn ang="0">
                    <a:pos x="111" y="355"/>
                  </a:cxn>
                  <a:cxn ang="0">
                    <a:pos x="102" y="344"/>
                  </a:cxn>
                  <a:cxn ang="0">
                    <a:pos x="97" y="326"/>
                  </a:cxn>
                  <a:cxn ang="0">
                    <a:pos x="98" y="304"/>
                  </a:cxn>
                  <a:cxn ang="0">
                    <a:pos x="101" y="282"/>
                  </a:cxn>
                  <a:cxn ang="0">
                    <a:pos x="102" y="260"/>
                  </a:cxn>
                  <a:cxn ang="0">
                    <a:pos x="100" y="235"/>
                  </a:cxn>
                  <a:cxn ang="0">
                    <a:pos x="94" y="208"/>
                  </a:cxn>
                  <a:cxn ang="0">
                    <a:pos x="86" y="181"/>
                  </a:cxn>
                  <a:cxn ang="0">
                    <a:pos x="76" y="154"/>
                  </a:cxn>
                  <a:cxn ang="0">
                    <a:pos x="62" y="125"/>
                  </a:cxn>
                  <a:cxn ang="0">
                    <a:pos x="41" y="96"/>
                  </a:cxn>
                  <a:cxn ang="0">
                    <a:pos x="19" y="67"/>
                  </a:cxn>
                  <a:cxn ang="0">
                    <a:pos x="7" y="44"/>
                  </a:cxn>
                  <a:cxn ang="0">
                    <a:pos x="1" y="28"/>
                  </a:cxn>
                </a:cxnLst>
                <a:rect l="0" t="0" r="r" b="b"/>
                <a:pathLst>
                  <a:path w="309" h="377">
                    <a:moveTo>
                      <a:pt x="0" y="19"/>
                    </a:moveTo>
                    <a:lnTo>
                      <a:pt x="0" y="16"/>
                    </a:lnTo>
                    <a:lnTo>
                      <a:pt x="1" y="12"/>
                    </a:lnTo>
                    <a:lnTo>
                      <a:pt x="2" y="10"/>
                    </a:lnTo>
                    <a:lnTo>
                      <a:pt x="6" y="7"/>
                    </a:lnTo>
                    <a:lnTo>
                      <a:pt x="12" y="4"/>
                    </a:lnTo>
                    <a:lnTo>
                      <a:pt x="20" y="1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47" y="1"/>
                    </a:lnTo>
                    <a:lnTo>
                      <a:pt x="55" y="4"/>
                    </a:lnTo>
                    <a:lnTo>
                      <a:pt x="69" y="12"/>
                    </a:lnTo>
                    <a:lnTo>
                      <a:pt x="84" y="22"/>
                    </a:lnTo>
                    <a:lnTo>
                      <a:pt x="97" y="33"/>
                    </a:lnTo>
                    <a:lnTo>
                      <a:pt x="109" y="45"/>
                    </a:lnTo>
                    <a:lnTo>
                      <a:pt x="121" y="58"/>
                    </a:lnTo>
                    <a:lnTo>
                      <a:pt x="133" y="72"/>
                    </a:lnTo>
                    <a:lnTo>
                      <a:pt x="145" y="84"/>
                    </a:lnTo>
                    <a:lnTo>
                      <a:pt x="156" y="97"/>
                    </a:lnTo>
                    <a:lnTo>
                      <a:pt x="172" y="112"/>
                    </a:lnTo>
                    <a:lnTo>
                      <a:pt x="187" y="129"/>
                    </a:lnTo>
                    <a:lnTo>
                      <a:pt x="202" y="144"/>
                    </a:lnTo>
                    <a:lnTo>
                      <a:pt x="218" y="161"/>
                    </a:lnTo>
                    <a:lnTo>
                      <a:pt x="232" y="177"/>
                    </a:lnTo>
                    <a:lnTo>
                      <a:pt x="245" y="195"/>
                    </a:lnTo>
                    <a:lnTo>
                      <a:pt x="258" y="212"/>
                    </a:lnTo>
                    <a:lnTo>
                      <a:pt x="270" y="231"/>
                    </a:lnTo>
                    <a:lnTo>
                      <a:pt x="278" y="246"/>
                    </a:lnTo>
                    <a:lnTo>
                      <a:pt x="287" y="262"/>
                    </a:lnTo>
                    <a:lnTo>
                      <a:pt x="293" y="278"/>
                    </a:lnTo>
                    <a:lnTo>
                      <a:pt x="300" y="293"/>
                    </a:lnTo>
                    <a:lnTo>
                      <a:pt x="305" y="310"/>
                    </a:lnTo>
                    <a:lnTo>
                      <a:pt x="309" y="327"/>
                    </a:lnTo>
                    <a:lnTo>
                      <a:pt x="309" y="335"/>
                    </a:lnTo>
                    <a:lnTo>
                      <a:pt x="309" y="344"/>
                    </a:lnTo>
                    <a:lnTo>
                      <a:pt x="309" y="352"/>
                    </a:lnTo>
                    <a:lnTo>
                      <a:pt x="308" y="360"/>
                    </a:lnTo>
                    <a:lnTo>
                      <a:pt x="307" y="364"/>
                    </a:lnTo>
                    <a:lnTo>
                      <a:pt x="304" y="367"/>
                    </a:lnTo>
                    <a:lnTo>
                      <a:pt x="302" y="369"/>
                    </a:lnTo>
                    <a:lnTo>
                      <a:pt x="299" y="371"/>
                    </a:lnTo>
                    <a:lnTo>
                      <a:pt x="291" y="372"/>
                    </a:lnTo>
                    <a:lnTo>
                      <a:pt x="281" y="374"/>
                    </a:lnTo>
                    <a:lnTo>
                      <a:pt x="271" y="374"/>
                    </a:lnTo>
                    <a:lnTo>
                      <a:pt x="262" y="372"/>
                    </a:lnTo>
                    <a:lnTo>
                      <a:pt x="251" y="371"/>
                    </a:lnTo>
                    <a:lnTo>
                      <a:pt x="242" y="372"/>
                    </a:lnTo>
                    <a:lnTo>
                      <a:pt x="230" y="374"/>
                    </a:lnTo>
                    <a:lnTo>
                      <a:pt x="218" y="375"/>
                    </a:lnTo>
                    <a:lnTo>
                      <a:pt x="204" y="376"/>
                    </a:lnTo>
                    <a:lnTo>
                      <a:pt x="192" y="377"/>
                    </a:lnTo>
                    <a:lnTo>
                      <a:pt x="180" y="377"/>
                    </a:lnTo>
                    <a:lnTo>
                      <a:pt x="167" y="377"/>
                    </a:lnTo>
                    <a:lnTo>
                      <a:pt x="155" y="376"/>
                    </a:lnTo>
                    <a:lnTo>
                      <a:pt x="143" y="374"/>
                    </a:lnTo>
                    <a:lnTo>
                      <a:pt x="136" y="371"/>
                    </a:lnTo>
                    <a:lnTo>
                      <a:pt x="130" y="368"/>
                    </a:lnTo>
                    <a:lnTo>
                      <a:pt x="123" y="365"/>
                    </a:lnTo>
                    <a:lnTo>
                      <a:pt x="117" y="360"/>
                    </a:lnTo>
                    <a:lnTo>
                      <a:pt x="111" y="355"/>
                    </a:lnTo>
                    <a:lnTo>
                      <a:pt x="107" y="349"/>
                    </a:lnTo>
                    <a:lnTo>
                      <a:pt x="102" y="344"/>
                    </a:lnTo>
                    <a:lnTo>
                      <a:pt x="99" y="337"/>
                    </a:lnTo>
                    <a:lnTo>
                      <a:pt x="97" y="326"/>
                    </a:lnTo>
                    <a:lnTo>
                      <a:pt x="97" y="315"/>
                    </a:lnTo>
                    <a:lnTo>
                      <a:pt x="98" y="304"/>
                    </a:lnTo>
                    <a:lnTo>
                      <a:pt x="99" y="293"/>
                    </a:lnTo>
                    <a:lnTo>
                      <a:pt x="101" y="282"/>
                    </a:lnTo>
                    <a:lnTo>
                      <a:pt x="102" y="271"/>
                    </a:lnTo>
                    <a:lnTo>
                      <a:pt x="102" y="260"/>
                    </a:lnTo>
                    <a:lnTo>
                      <a:pt x="102" y="250"/>
                    </a:lnTo>
                    <a:lnTo>
                      <a:pt x="100" y="235"/>
                    </a:lnTo>
                    <a:lnTo>
                      <a:pt x="97" y="222"/>
                    </a:lnTo>
                    <a:lnTo>
                      <a:pt x="94" y="208"/>
                    </a:lnTo>
                    <a:lnTo>
                      <a:pt x="90" y="195"/>
                    </a:lnTo>
                    <a:lnTo>
                      <a:pt x="86" y="181"/>
                    </a:lnTo>
                    <a:lnTo>
                      <a:pt x="80" y="167"/>
                    </a:lnTo>
                    <a:lnTo>
                      <a:pt x="76" y="154"/>
                    </a:lnTo>
                    <a:lnTo>
                      <a:pt x="70" y="142"/>
                    </a:lnTo>
                    <a:lnTo>
                      <a:pt x="62" y="125"/>
                    </a:lnTo>
                    <a:lnTo>
                      <a:pt x="52" y="110"/>
                    </a:lnTo>
                    <a:lnTo>
                      <a:pt x="41" y="96"/>
                    </a:lnTo>
                    <a:lnTo>
                      <a:pt x="30" y="82"/>
                    </a:lnTo>
                    <a:lnTo>
                      <a:pt x="19" y="67"/>
                    </a:lnTo>
                    <a:lnTo>
                      <a:pt x="10" y="52"/>
                    </a:lnTo>
                    <a:lnTo>
                      <a:pt x="7" y="44"/>
                    </a:lnTo>
                    <a:lnTo>
                      <a:pt x="3" y="35"/>
                    </a:lnTo>
                    <a:lnTo>
                      <a:pt x="1" y="28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A8AD74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3" name="Freeform 329"/>
              <p:cNvSpPr>
                <a:spLocks/>
              </p:cNvSpPr>
              <p:nvPr/>
            </p:nvSpPr>
            <p:spPr bwMode="auto">
              <a:xfrm>
                <a:off x="5013" y="2300"/>
                <a:ext cx="285" cy="359"/>
              </a:xfrm>
              <a:custGeom>
                <a:avLst/>
                <a:gdLst/>
                <a:ahLst/>
                <a:cxnLst>
                  <a:cxn ang="0">
                    <a:pos x="0" y="13"/>
                  </a:cxn>
                  <a:cxn ang="0">
                    <a:pos x="2" y="9"/>
                  </a:cxn>
                  <a:cxn ang="0">
                    <a:pos x="11" y="3"/>
                  </a:cxn>
                  <a:cxn ang="0">
                    <a:pos x="27" y="0"/>
                  </a:cxn>
                  <a:cxn ang="0">
                    <a:pos x="43" y="1"/>
                  </a:cxn>
                  <a:cxn ang="0">
                    <a:pos x="63" y="12"/>
                  </a:cxn>
                  <a:cxn ang="0">
                    <a:pos x="89" y="34"/>
                  </a:cxn>
                  <a:cxn ang="0">
                    <a:pos x="113" y="58"/>
                  </a:cxn>
                  <a:cxn ang="0">
                    <a:pos x="135" y="85"/>
                  </a:cxn>
                  <a:cxn ang="0">
                    <a:pos x="161" y="112"/>
                  </a:cxn>
                  <a:cxn ang="0">
                    <a:pos x="187" y="142"/>
                  </a:cxn>
                  <a:cxn ang="0">
                    <a:pos x="213" y="173"/>
                  </a:cxn>
                  <a:cxn ang="0">
                    <a:pos x="236" y="204"/>
                  </a:cxn>
                  <a:cxn ang="0">
                    <a:pos x="254" y="236"/>
                  </a:cxn>
                  <a:cxn ang="0">
                    <a:pos x="268" y="266"/>
                  </a:cxn>
                  <a:cxn ang="0">
                    <a:pos x="279" y="297"/>
                  </a:cxn>
                  <a:cxn ang="0">
                    <a:pos x="284" y="321"/>
                  </a:cxn>
                  <a:cxn ang="0">
                    <a:pos x="284" y="336"/>
                  </a:cxn>
                  <a:cxn ang="0">
                    <a:pos x="282" y="347"/>
                  </a:cxn>
                  <a:cxn ang="0">
                    <a:pos x="278" y="353"/>
                  </a:cxn>
                  <a:cxn ang="0">
                    <a:pos x="268" y="356"/>
                  </a:cxn>
                  <a:cxn ang="0">
                    <a:pos x="252" y="356"/>
                  </a:cxn>
                  <a:cxn ang="0">
                    <a:pos x="234" y="355"/>
                  </a:cxn>
                  <a:cxn ang="0">
                    <a:pos x="216" y="356"/>
                  </a:cxn>
                  <a:cxn ang="0">
                    <a:pos x="194" y="358"/>
                  </a:cxn>
                  <a:cxn ang="0">
                    <a:pos x="172" y="359"/>
                  </a:cxn>
                  <a:cxn ang="0">
                    <a:pos x="150" y="358"/>
                  </a:cxn>
                  <a:cxn ang="0">
                    <a:pos x="133" y="354"/>
                  </a:cxn>
                  <a:cxn ang="0">
                    <a:pos x="121" y="348"/>
                  </a:cxn>
                  <a:cxn ang="0">
                    <a:pos x="111" y="339"/>
                  </a:cxn>
                  <a:cxn ang="0">
                    <a:pos x="104" y="330"/>
                  </a:cxn>
                  <a:cxn ang="0">
                    <a:pos x="99" y="314"/>
                  </a:cxn>
                  <a:cxn ang="0">
                    <a:pos x="99" y="293"/>
                  </a:cxn>
                  <a:cxn ang="0">
                    <a:pos x="102" y="271"/>
                  </a:cxn>
                  <a:cxn ang="0">
                    <a:pos x="104" y="250"/>
                  </a:cxn>
                  <a:cxn ang="0">
                    <a:pos x="100" y="226"/>
                  </a:cxn>
                  <a:cxn ang="0">
                    <a:pos x="94" y="198"/>
                  </a:cxn>
                  <a:cxn ang="0">
                    <a:pos x="86" y="171"/>
                  </a:cxn>
                  <a:cxn ang="0">
                    <a:pos x="75" y="144"/>
                  </a:cxn>
                  <a:cxn ang="0">
                    <a:pos x="62" y="117"/>
                  </a:cxn>
                  <a:cxn ang="0">
                    <a:pos x="42" y="89"/>
                  </a:cxn>
                  <a:cxn ang="0">
                    <a:pos x="21" y="62"/>
                  </a:cxn>
                  <a:cxn ang="0">
                    <a:pos x="8" y="40"/>
                  </a:cxn>
                  <a:cxn ang="0">
                    <a:pos x="2" y="24"/>
                  </a:cxn>
                </a:cxnLst>
                <a:rect l="0" t="0" r="r" b="b"/>
                <a:pathLst>
                  <a:path w="285" h="359">
                    <a:moveTo>
                      <a:pt x="0" y="17"/>
                    </a:moveTo>
                    <a:lnTo>
                      <a:pt x="0" y="13"/>
                    </a:lnTo>
                    <a:lnTo>
                      <a:pt x="1" y="11"/>
                    </a:lnTo>
                    <a:lnTo>
                      <a:pt x="2" y="9"/>
                    </a:lnTo>
                    <a:lnTo>
                      <a:pt x="5" y="7"/>
                    </a:lnTo>
                    <a:lnTo>
                      <a:pt x="11" y="3"/>
                    </a:lnTo>
                    <a:lnTo>
                      <a:pt x="18" y="1"/>
                    </a:lnTo>
                    <a:lnTo>
                      <a:pt x="27" y="0"/>
                    </a:lnTo>
                    <a:lnTo>
                      <a:pt x="35" y="0"/>
                    </a:lnTo>
                    <a:lnTo>
                      <a:pt x="43" y="1"/>
                    </a:lnTo>
                    <a:lnTo>
                      <a:pt x="49" y="3"/>
                    </a:lnTo>
                    <a:lnTo>
                      <a:pt x="63" y="12"/>
                    </a:lnTo>
                    <a:lnTo>
                      <a:pt x="76" y="23"/>
                    </a:lnTo>
                    <a:lnTo>
                      <a:pt x="89" y="34"/>
                    </a:lnTo>
                    <a:lnTo>
                      <a:pt x="101" y="46"/>
                    </a:lnTo>
                    <a:lnTo>
                      <a:pt x="113" y="58"/>
                    </a:lnTo>
                    <a:lnTo>
                      <a:pt x="124" y="72"/>
                    </a:lnTo>
                    <a:lnTo>
                      <a:pt x="135" y="85"/>
                    </a:lnTo>
                    <a:lnTo>
                      <a:pt x="146" y="97"/>
                    </a:lnTo>
                    <a:lnTo>
                      <a:pt x="161" y="112"/>
                    </a:lnTo>
                    <a:lnTo>
                      <a:pt x="174" y="126"/>
                    </a:lnTo>
                    <a:lnTo>
                      <a:pt x="187" y="142"/>
                    </a:lnTo>
                    <a:lnTo>
                      <a:pt x="200" y="157"/>
                    </a:lnTo>
                    <a:lnTo>
                      <a:pt x="213" y="173"/>
                    </a:lnTo>
                    <a:lnTo>
                      <a:pt x="225" y="188"/>
                    </a:lnTo>
                    <a:lnTo>
                      <a:pt x="236" y="204"/>
                    </a:lnTo>
                    <a:lnTo>
                      <a:pt x="246" y="222"/>
                    </a:lnTo>
                    <a:lnTo>
                      <a:pt x="254" y="236"/>
                    </a:lnTo>
                    <a:lnTo>
                      <a:pt x="262" y="250"/>
                    </a:lnTo>
                    <a:lnTo>
                      <a:pt x="268" y="266"/>
                    </a:lnTo>
                    <a:lnTo>
                      <a:pt x="275" y="281"/>
                    </a:lnTo>
                    <a:lnTo>
                      <a:pt x="279" y="297"/>
                    </a:lnTo>
                    <a:lnTo>
                      <a:pt x="282" y="313"/>
                    </a:lnTo>
                    <a:lnTo>
                      <a:pt x="284" y="321"/>
                    </a:lnTo>
                    <a:lnTo>
                      <a:pt x="285" y="328"/>
                    </a:lnTo>
                    <a:lnTo>
                      <a:pt x="284" y="336"/>
                    </a:lnTo>
                    <a:lnTo>
                      <a:pt x="284" y="344"/>
                    </a:lnTo>
                    <a:lnTo>
                      <a:pt x="282" y="347"/>
                    </a:lnTo>
                    <a:lnTo>
                      <a:pt x="280" y="350"/>
                    </a:lnTo>
                    <a:lnTo>
                      <a:pt x="278" y="353"/>
                    </a:lnTo>
                    <a:lnTo>
                      <a:pt x="276" y="354"/>
                    </a:lnTo>
                    <a:lnTo>
                      <a:pt x="268" y="356"/>
                    </a:lnTo>
                    <a:lnTo>
                      <a:pt x="261" y="356"/>
                    </a:lnTo>
                    <a:lnTo>
                      <a:pt x="252" y="356"/>
                    </a:lnTo>
                    <a:lnTo>
                      <a:pt x="243" y="355"/>
                    </a:lnTo>
                    <a:lnTo>
                      <a:pt x="234" y="355"/>
                    </a:lnTo>
                    <a:lnTo>
                      <a:pt x="225" y="355"/>
                    </a:lnTo>
                    <a:lnTo>
                      <a:pt x="216" y="356"/>
                    </a:lnTo>
                    <a:lnTo>
                      <a:pt x="205" y="357"/>
                    </a:lnTo>
                    <a:lnTo>
                      <a:pt x="194" y="358"/>
                    </a:lnTo>
                    <a:lnTo>
                      <a:pt x="183" y="359"/>
                    </a:lnTo>
                    <a:lnTo>
                      <a:pt x="172" y="359"/>
                    </a:lnTo>
                    <a:lnTo>
                      <a:pt x="161" y="359"/>
                    </a:lnTo>
                    <a:lnTo>
                      <a:pt x="150" y="358"/>
                    </a:lnTo>
                    <a:lnTo>
                      <a:pt x="140" y="356"/>
                    </a:lnTo>
                    <a:lnTo>
                      <a:pt x="133" y="354"/>
                    </a:lnTo>
                    <a:lnTo>
                      <a:pt x="128" y="351"/>
                    </a:lnTo>
                    <a:lnTo>
                      <a:pt x="121" y="348"/>
                    </a:lnTo>
                    <a:lnTo>
                      <a:pt x="116" y="345"/>
                    </a:lnTo>
                    <a:lnTo>
                      <a:pt x="111" y="339"/>
                    </a:lnTo>
                    <a:lnTo>
                      <a:pt x="107" y="335"/>
                    </a:lnTo>
                    <a:lnTo>
                      <a:pt x="104" y="330"/>
                    </a:lnTo>
                    <a:lnTo>
                      <a:pt x="101" y="324"/>
                    </a:lnTo>
                    <a:lnTo>
                      <a:pt x="99" y="314"/>
                    </a:lnTo>
                    <a:lnTo>
                      <a:pt x="98" y="303"/>
                    </a:lnTo>
                    <a:lnTo>
                      <a:pt x="99" y="293"/>
                    </a:lnTo>
                    <a:lnTo>
                      <a:pt x="100" y="282"/>
                    </a:lnTo>
                    <a:lnTo>
                      <a:pt x="102" y="271"/>
                    </a:lnTo>
                    <a:lnTo>
                      <a:pt x="104" y="261"/>
                    </a:lnTo>
                    <a:lnTo>
                      <a:pt x="104" y="250"/>
                    </a:lnTo>
                    <a:lnTo>
                      <a:pt x="102" y="241"/>
                    </a:lnTo>
                    <a:lnTo>
                      <a:pt x="100" y="226"/>
                    </a:lnTo>
                    <a:lnTo>
                      <a:pt x="97" y="212"/>
                    </a:lnTo>
                    <a:lnTo>
                      <a:pt x="94" y="198"/>
                    </a:lnTo>
                    <a:lnTo>
                      <a:pt x="89" y="185"/>
                    </a:lnTo>
                    <a:lnTo>
                      <a:pt x="86" y="171"/>
                    </a:lnTo>
                    <a:lnTo>
                      <a:pt x="80" y="157"/>
                    </a:lnTo>
                    <a:lnTo>
                      <a:pt x="75" y="144"/>
                    </a:lnTo>
                    <a:lnTo>
                      <a:pt x="69" y="131"/>
                    </a:lnTo>
                    <a:lnTo>
                      <a:pt x="62" y="117"/>
                    </a:lnTo>
                    <a:lnTo>
                      <a:pt x="52" y="102"/>
                    </a:lnTo>
                    <a:lnTo>
                      <a:pt x="42" y="89"/>
                    </a:lnTo>
                    <a:lnTo>
                      <a:pt x="31" y="75"/>
                    </a:lnTo>
                    <a:lnTo>
                      <a:pt x="21" y="62"/>
                    </a:lnTo>
                    <a:lnTo>
                      <a:pt x="11" y="47"/>
                    </a:lnTo>
                    <a:lnTo>
                      <a:pt x="8" y="40"/>
                    </a:lnTo>
                    <a:lnTo>
                      <a:pt x="5" y="33"/>
                    </a:lnTo>
                    <a:lnTo>
                      <a:pt x="2" y="24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B1B77B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4" name="Freeform 330"/>
              <p:cNvSpPr>
                <a:spLocks/>
              </p:cNvSpPr>
              <p:nvPr/>
            </p:nvSpPr>
            <p:spPr bwMode="auto">
              <a:xfrm>
                <a:off x="5026" y="2310"/>
                <a:ext cx="259" cy="341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3" y="8"/>
                  </a:cxn>
                  <a:cxn ang="0">
                    <a:pos x="9" y="3"/>
                  </a:cxn>
                  <a:cxn ang="0">
                    <a:pos x="22" y="0"/>
                  </a:cxn>
                  <a:cxn ang="0">
                    <a:pos x="37" y="1"/>
                  </a:cxn>
                  <a:cxn ang="0">
                    <a:pos x="55" y="12"/>
                  </a:cxn>
                  <a:cxn ang="0">
                    <a:pos x="81" y="34"/>
                  </a:cxn>
                  <a:cxn ang="0">
                    <a:pos x="104" y="59"/>
                  </a:cxn>
                  <a:cxn ang="0">
                    <a:pos x="126" y="85"/>
                  </a:cxn>
                  <a:cxn ang="0">
                    <a:pos x="148" y="111"/>
                  </a:cxn>
                  <a:cxn ang="0">
                    <a:pos x="171" y="138"/>
                  </a:cxn>
                  <a:cxn ang="0">
                    <a:pos x="193" y="167"/>
                  </a:cxn>
                  <a:cxn ang="0">
                    <a:pos x="213" y="197"/>
                  </a:cxn>
                  <a:cxn ang="0">
                    <a:pos x="229" y="226"/>
                  </a:cxn>
                  <a:cxn ang="0">
                    <a:pos x="242" y="255"/>
                  </a:cxn>
                  <a:cxn ang="0">
                    <a:pos x="253" y="283"/>
                  </a:cxn>
                  <a:cxn ang="0">
                    <a:pos x="259" y="313"/>
                  </a:cxn>
                  <a:cxn ang="0">
                    <a:pos x="257" y="332"/>
                  </a:cxn>
                  <a:cxn ang="0">
                    <a:pos x="254" y="335"/>
                  </a:cxn>
                  <a:cxn ang="0">
                    <a:pos x="245" y="338"/>
                  </a:cxn>
                  <a:cxn ang="0">
                    <a:pos x="231" y="338"/>
                  </a:cxn>
                  <a:cxn ang="0">
                    <a:pos x="216" y="337"/>
                  </a:cxn>
                  <a:cxn ang="0">
                    <a:pos x="199" y="338"/>
                  </a:cxn>
                  <a:cxn ang="0">
                    <a:pos x="181" y="340"/>
                  </a:cxn>
                  <a:cxn ang="0">
                    <a:pos x="162" y="341"/>
                  </a:cxn>
                  <a:cxn ang="0">
                    <a:pos x="143" y="340"/>
                  </a:cxn>
                  <a:cxn ang="0">
                    <a:pos x="129" y="337"/>
                  </a:cxn>
                  <a:cxn ang="0">
                    <a:pos x="119" y="332"/>
                  </a:cxn>
                  <a:cxn ang="0">
                    <a:pos x="110" y="325"/>
                  </a:cxn>
                  <a:cxn ang="0">
                    <a:pos x="104" y="316"/>
                  </a:cxn>
                  <a:cxn ang="0">
                    <a:pos x="99" y="301"/>
                  </a:cxn>
                  <a:cxn ang="0">
                    <a:pos x="99" y="281"/>
                  </a:cxn>
                  <a:cxn ang="0">
                    <a:pos x="103" y="260"/>
                  </a:cxn>
                  <a:cxn ang="0">
                    <a:pos x="104" y="240"/>
                  </a:cxn>
                  <a:cxn ang="0">
                    <a:pos x="99" y="216"/>
                  </a:cxn>
                  <a:cxn ang="0">
                    <a:pos x="93" y="189"/>
                  </a:cxn>
                  <a:cxn ang="0">
                    <a:pos x="84" y="161"/>
                  </a:cxn>
                  <a:cxn ang="0">
                    <a:pos x="74" y="134"/>
                  </a:cxn>
                  <a:cxn ang="0">
                    <a:pos x="61" y="108"/>
                  </a:cxn>
                  <a:cxn ang="0">
                    <a:pos x="41" y="81"/>
                  </a:cxn>
                  <a:cxn ang="0">
                    <a:pos x="21" y="56"/>
                  </a:cxn>
                  <a:cxn ang="0">
                    <a:pos x="8" y="36"/>
                  </a:cxn>
                  <a:cxn ang="0">
                    <a:pos x="3" y="22"/>
                  </a:cxn>
                </a:cxnLst>
                <a:rect l="0" t="0" r="r" b="b"/>
                <a:pathLst>
                  <a:path w="259" h="341">
                    <a:moveTo>
                      <a:pt x="0" y="14"/>
                    </a:moveTo>
                    <a:lnTo>
                      <a:pt x="0" y="12"/>
                    </a:lnTo>
                    <a:lnTo>
                      <a:pt x="0" y="10"/>
                    </a:lnTo>
                    <a:lnTo>
                      <a:pt x="3" y="8"/>
                    </a:lnTo>
                    <a:lnTo>
                      <a:pt x="4" y="6"/>
                    </a:lnTo>
                    <a:lnTo>
                      <a:pt x="9" y="3"/>
                    </a:lnTo>
                    <a:lnTo>
                      <a:pt x="16" y="1"/>
                    </a:lnTo>
                    <a:lnTo>
                      <a:pt x="22" y="0"/>
                    </a:lnTo>
                    <a:lnTo>
                      <a:pt x="30" y="0"/>
                    </a:lnTo>
                    <a:lnTo>
                      <a:pt x="37" y="1"/>
                    </a:lnTo>
                    <a:lnTo>
                      <a:pt x="42" y="3"/>
                    </a:lnTo>
                    <a:lnTo>
                      <a:pt x="55" y="12"/>
                    </a:lnTo>
                    <a:lnTo>
                      <a:pt x="69" y="23"/>
                    </a:lnTo>
                    <a:lnTo>
                      <a:pt x="81" y="34"/>
                    </a:lnTo>
                    <a:lnTo>
                      <a:pt x="93" y="46"/>
                    </a:lnTo>
                    <a:lnTo>
                      <a:pt x="104" y="59"/>
                    </a:lnTo>
                    <a:lnTo>
                      <a:pt x="115" y="71"/>
                    </a:lnTo>
                    <a:lnTo>
                      <a:pt x="126" y="85"/>
                    </a:lnTo>
                    <a:lnTo>
                      <a:pt x="136" y="98"/>
                    </a:lnTo>
                    <a:lnTo>
                      <a:pt x="148" y="111"/>
                    </a:lnTo>
                    <a:lnTo>
                      <a:pt x="160" y="124"/>
                    </a:lnTo>
                    <a:lnTo>
                      <a:pt x="171" y="138"/>
                    </a:lnTo>
                    <a:lnTo>
                      <a:pt x="183" y="153"/>
                    </a:lnTo>
                    <a:lnTo>
                      <a:pt x="193" y="167"/>
                    </a:lnTo>
                    <a:lnTo>
                      <a:pt x="204" y="182"/>
                    </a:lnTo>
                    <a:lnTo>
                      <a:pt x="213" y="197"/>
                    </a:lnTo>
                    <a:lnTo>
                      <a:pt x="222" y="213"/>
                    </a:lnTo>
                    <a:lnTo>
                      <a:pt x="229" y="226"/>
                    </a:lnTo>
                    <a:lnTo>
                      <a:pt x="237" y="240"/>
                    </a:lnTo>
                    <a:lnTo>
                      <a:pt x="242" y="255"/>
                    </a:lnTo>
                    <a:lnTo>
                      <a:pt x="249" y="269"/>
                    </a:lnTo>
                    <a:lnTo>
                      <a:pt x="253" y="283"/>
                    </a:lnTo>
                    <a:lnTo>
                      <a:pt x="256" y="299"/>
                    </a:lnTo>
                    <a:lnTo>
                      <a:pt x="259" y="313"/>
                    </a:lnTo>
                    <a:lnTo>
                      <a:pt x="257" y="328"/>
                    </a:lnTo>
                    <a:lnTo>
                      <a:pt x="257" y="332"/>
                    </a:lnTo>
                    <a:lnTo>
                      <a:pt x="255" y="334"/>
                    </a:lnTo>
                    <a:lnTo>
                      <a:pt x="254" y="335"/>
                    </a:lnTo>
                    <a:lnTo>
                      <a:pt x="252" y="336"/>
                    </a:lnTo>
                    <a:lnTo>
                      <a:pt x="245" y="338"/>
                    </a:lnTo>
                    <a:lnTo>
                      <a:pt x="239" y="338"/>
                    </a:lnTo>
                    <a:lnTo>
                      <a:pt x="231" y="338"/>
                    </a:lnTo>
                    <a:lnTo>
                      <a:pt x="223" y="337"/>
                    </a:lnTo>
                    <a:lnTo>
                      <a:pt x="216" y="337"/>
                    </a:lnTo>
                    <a:lnTo>
                      <a:pt x="208" y="337"/>
                    </a:lnTo>
                    <a:lnTo>
                      <a:pt x="199" y="338"/>
                    </a:lnTo>
                    <a:lnTo>
                      <a:pt x="190" y="339"/>
                    </a:lnTo>
                    <a:lnTo>
                      <a:pt x="181" y="340"/>
                    </a:lnTo>
                    <a:lnTo>
                      <a:pt x="171" y="340"/>
                    </a:lnTo>
                    <a:lnTo>
                      <a:pt x="162" y="341"/>
                    </a:lnTo>
                    <a:lnTo>
                      <a:pt x="152" y="341"/>
                    </a:lnTo>
                    <a:lnTo>
                      <a:pt x="143" y="340"/>
                    </a:lnTo>
                    <a:lnTo>
                      <a:pt x="134" y="338"/>
                    </a:lnTo>
                    <a:lnTo>
                      <a:pt x="129" y="337"/>
                    </a:lnTo>
                    <a:lnTo>
                      <a:pt x="123" y="335"/>
                    </a:lnTo>
                    <a:lnTo>
                      <a:pt x="119" y="332"/>
                    </a:lnTo>
                    <a:lnTo>
                      <a:pt x="115" y="328"/>
                    </a:lnTo>
                    <a:lnTo>
                      <a:pt x="110" y="325"/>
                    </a:lnTo>
                    <a:lnTo>
                      <a:pt x="107" y="321"/>
                    </a:lnTo>
                    <a:lnTo>
                      <a:pt x="104" y="316"/>
                    </a:lnTo>
                    <a:lnTo>
                      <a:pt x="101" y="311"/>
                    </a:lnTo>
                    <a:lnTo>
                      <a:pt x="99" y="301"/>
                    </a:lnTo>
                    <a:lnTo>
                      <a:pt x="99" y="291"/>
                    </a:lnTo>
                    <a:lnTo>
                      <a:pt x="99" y="281"/>
                    </a:lnTo>
                    <a:lnTo>
                      <a:pt x="100" y="271"/>
                    </a:lnTo>
                    <a:lnTo>
                      <a:pt x="103" y="260"/>
                    </a:lnTo>
                    <a:lnTo>
                      <a:pt x="104" y="250"/>
                    </a:lnTo>
                    <a:lnTo>
                      <a:pt x="104" y="240"/>
                    </a:lnTo>
                    <a:lnTo>
                      <a:pt x="103" y="231"/>
                    </a:lnTo>
                    <a:lnTo>
                      <a:pt x="99" y="216"/>
                    </a:lnTo>
                    <a:lnTo>
                      <a:pt x="96" y="202"/>
                    </a:lnTo>
                    <a:lnTo>
                      <a:pt x="93" y="189"/>
                    </a:lnTo>
                    <a:lnTo>
                      <a:pt x="88" y="175"/>
                    </a:lnTo>
                    <a:lnTo>
                      <a:pt x="84" y="161"/>
                    </a:lnTo>
                    <a:lnTo>
                      <a:pt x="80" y="147"/>
                    </a:lnTo>
                    <a:lnTo>
                      <a:pt x="74" y="134"/>
                    </a:lnTo>
                    <a:lnTo>
                      <a:pt x="69" y="121"/>
                    </a:lnTo>
                    <a:lnTo>
                      <a:pt x="61" y="108"/>
                    </a:lnTo>
                    <a:lnTo>
                      <a:pt x="51" y="94"/>
                    </a:lnTo>
                    <a:lnTo>
                      <a:pt x="41" y="81"/>
                    </a:lnTo>
                    <a:lnTo>
                      <a:pt x="31" y="69"/>
                    </a:lnTo>
                    <a:lnTo>
                      <a:pt x="21" y="56"/>
                    </a:lnTo>
                    <a:lnTo>
                      <a:pt x="13" y="43"/>
                    </a:lnTo>
                    <a:lnTo>
                      <a:pt x="8" y="36"/>
                    </a:lnTo>
                    <a:lnTo>
                      <a:pt x="5" y="30"/>
                    </a:lnTo>
                    <a:lnTo>
                      <a:pt x="3" y="22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BAC08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5" name="Freeform 331"/>
              <p:cNvSpPr>
                <a:spLocks/>
              </p:cNvSpPr>
              <p:nvPr/>
            </p:nvSpPr>
            <p:spPr bwMode="auto">
              <a:xfrm>
                <a:off x="5039" y="2320"/>
                <a:ext cx="232" cy="323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2" y="7"/>
                  </a:cxn>
                  <a:cxn ang="0">
                    <a:pos x="7" y="3"/>
                  </a:cxn>
                  <a:cxn ang="0">
                    <a:pos x="19" y="0"/>
                  </a:cxn>
                  <a:cxn ang="0">
                    <a:pos x="30" y="1"/>
                  </a:cxn>
                  <a:cxn ang="0">
                    <a:pos x="48" y="13"/>
                  </a:cxn>
                  <a:cxn ang="0">
                    <a:pos x="72" y="35"/>
                  </a:cxn>
                  <a:cxn ang="0">
                    <a:pos x="94" y="59"/>
                  </a:cxn>
                  <a:cxn ang="0">
                    <a:pos x="115" y="84"/>
                  </a:cxn>
                  <a:cxn ang="0">
                    <a:pos x="136" y="110"/>
                  </a:cxn>
                  <a:cxn ang="0">
                    <a:pos x="154" y="135"/>
                  </a:cxn>
                  <a:cxn ang="0">
                    <a:pos x="173" y="161"/>
                  </a:cxn>
                  <a:cxn ang="0">
                    <a:pos x="190" y="189"/>
                  </a:cxn>
                  <a:cxn ang="0">
                    <a:pos x="204" y="216"/>
                  </a:cxn>
                  <a:cxn ang="0">
                    <a:pos x="217" y="243"/>
                  </a:cxn>
                  <a:cxn ang="0">
                    <a:pos x="227" y="270"/>
                  </a:cxn>
                  <a:cxn ang="0">
                    <a:pos x="232" y="299"/>
                  </a:cxn>
                  <a:cxn ang="0">
                    <a:pos x="231" y="315"/>
                  </a:cxn>
                  <a:cxn ang="0">
                    <a:pos x="229" y="318"/>
                  </a:cxn>
                  <a:cxn ang="0">
                    <a:pos x="222" y="321"/>
                  </a:cxn>
                  <a:cxn ang="0">
                    <a:pos x="210" y="321"/>
                  </a:cxn>
                  <a:cxn ang="0">
                    <a:pos x="197" y="319"/>
                  </a:cxn>
                  <a:cxn ang="0">
                    <a:pos x="184" y="321"/>
                  </a:cxn>
                  <a:cxn ang="0">
                    <a:pos x="168" y="322"/>
                  </a:cxn>
                  <a:cxn ang="0">
                    <a:pos x="152" y="323"/>
                  </a:cxn>
                  <a:cxn ang="0">
                    <a:pos x="137" y="323"/>
                  </a:cxn>
                  <a:cxn ang="0">
                    <a:pos x="125" y="319"/>
                  </a:cxn>
                  <a:cxn ang="0">
                    <a:pos x="116" y="315"/>
                  </a:cxn>
                  <a:cxn ang="0">
                    <a:pos x="109" y="310"/>
                  </a:cxn>
                  <a:cxn ang="0">
                    <a:pos x="104" y="302"/>
                  </a:cxn>
                  <a:cxn ang="0">
                    <a:pos x="101" y="289"/>
                  </a:cxn>
                  <a:cxn ang="0">
                    <a:pos x="101" y="269"/>
                  </a:cxn>
                  <a:cxn ang="0">
                    <a:pos x="103" y="250"/>
                  </a:cxn>
                  <a:cxn ang="0">
                    <a:pos x="103" y="230"/>
                  </a:cxn>
                  <a:cxn ang="0">
                    <a:pos x="99" y="207"/>
                  </a:cxn>
                  <a:cxn ang="0">
                    <a:pos x="92" y="179"/>
                  </a:cxn>
                  <a:cxn ang="0">
                    <a:pos x="83" y="151"/>
                  </a:cxn>
                  <a:cxn ang="0">
                    <a:pos x="72" y="124"/>
                  </a:cxn>
                  <a:cxn ang="0">
                    <a:pos x="59" y="98"/>
                  </a:cxn>
                  <a:cxn ang="0">
                    <a:pos x="41" y="75"/>
                  </a:cxn>
                  <a:cxn ang="0">
                    <a:pos x="22" y="52"/>
                  </a:cxn>
                  <a:cxn ang="0">
                    <a:pos x="6" y="26"/>
                  </a:cxn>
                </a:cxnLst>
                <a:rect l="0" t="0" r="r" b="b"/>
                <a:pathLst>
                  <a:path w="232" h="323">
                    <a:moveTo>
                      <a:pt x="1" y="12"/>
                    </a:moveTo>
                    <a:lnTo>
                      <a:pt x="0" y="11"/>
                    </a:lnTo>
                    <a:lnTo>
                      <a:pt x="1" y="9"/>
                    </a:lnTo>
                    <a:lnTo>
                      <a:pt x="2" y="7"/>
                    </a:lnTo>
                    <a:lnTo>
                      <a:pt x="3" y="5"/>
                    </a:lnTo>
                    <a:lnTo>
                      <a:pt x="7" y="3"/>
                    </a:lnTo>
                    <a:lnTo>
                      <a:pt x="13" y="1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30" y="1"/>
                    </a:lnTo>
                    <a:lnTo>
                      <a:pt x="35" y="3"/>
                    </a:lnTo>
                    <a:lnTo>
                      <a:pt x="48" y="13"/>
                    </a:lnTo>
                    <a:lnTo>
                      <a:pt x="60" y="23"/>
                    </a:lnTo>
                    <a:lnTo>
                      <a:pt x="72" y="35"/>
                    </a:lnTo>
                    <a:lnTo>
                      <a:pt x="83" y="47"/>
                    </a:lnTo>
                    <a:lnTo>
                      <a:pt x="94" y="59"/>
                    </a:lnTo>
                    <a:lnTo>
                      <a:pt x="105" y="72"/>
                    </a:lnTo>
                    <a:lnTo>
                      <a:pt x="115" y="84"/>
                    </a:lnTo>
                    <a:lnTo>
                      <a:pt x="125" y="98"/>
                    </a:lnTo>
                    <a:lnTo>
                      <a:pt x="136" y="110"/>
                    </a:lnTo>
                    <a:lnTo>
                      <a:pt x="146" y="123"/>
                    </a:lnTo>
                    <a:lnTo>
                      <a:pt x="154" y="135"/>
                    </a:lnTo>
                    <a:lnTo>
                      <a:pt x="164" y="148"/>
                    </a:lnTo>
                    <a:lnTo>
                      <a:pt x="173" y="161"/>
                    </a:lnTo>
                    <a:lnTo>
                      <a:pt x="182" y="176"/>
                    </a:lnTo>
                    <a:lnTo>
                      <a:pt x="190" y="189"/>
                    </a:lnTo>
                    <a:lnTo>
                      <a:pt x="197" y="203"/>
                    </a:lnTo>
                    <a:lnTo>
                      <a:pt x="204" y="216"/>
                    </a:lnTo>
                    <a:lnTo>
                      <a:pt x="210" y="229"/>
                    </a:lnTo>
                    <a:lnTo>
                      <a:pt x="217" y="243"/>
                    </a:lnTo>
                    <a:lnTo>
                      <a:pt x="222" y="257"/>
                    </a:lnTo>
                    <a:lnTo>
                      <a:pt x="227" y="270"/>
                    </a:lnTo>
                    <a:lnTo>
                      <a:pt x="230" y="284"/>
                    </a:lnTo>
                    <a:lnTo>
                      <a:pt x="232" y="299"/>
                    </a:lnTo>
                    <a:lnTo>
                      <a:pt x="232" y="313"/>
                    </a:lnTo>
                    <a:lnTo>
                      <a:pt x="231" y="315"/>
                    </a:lnTo>
                    <a:lnTo>
                      <a:pt x="231" y="316"/>
                    </a:lnTo>
                    <a:lnTo>
                      <a:pt x="229" y="318"/>
                    </a:lnTo>
                    <a:lnTo>
                      <a:pt x="227" y="319"/>
                    </a:lnTo>
                    <a:lnTo>
                      <a:pt x="222" y="321"/>
                    </a:lnTo>
                    <a:lnTo>
                      <a:pt x="217" y="321"/>
                    </a:lnTo>
                    <a:lnTo>
                      <a:pt x="210" y="321"/>
                    </a:lnTo>
                    <a:lnTo>
                      <a:pt x="204" y="321"/>
                    </a:lnTo>
                    <a:lnTo>
                      <a:pt x="197" y="319"/>
                    </a:lnTo>
                    <a:lnTo>
                      <a:pt x="192" y="319"/>
                    </a:lnTo>
                    <a:lnTo>
                      <a:pt x="184" y="321"/>
                    </a:lnTo>
                    <a:lnTo>
                      <a:pt x="175" y="322"/>
                    </a:lnTo>
                    <a:lnTo>
                      <a:pt x="168" y="322"/>
                    </a:lnTo>
                    <a:lnTo>
                      <a:pt x="160" y="323"/>
                    </a:lnTo>
                    <a:lnTo>
                      <a:pt x="152" y="323"/>
                    </a:lnTo>
                    <a:lnTo>
                      <a:pt x="144" y="323"/>
                    </a:lnTo>
                    <a:lnTo>
                      <a:pt x="137" y="323"/>
                    </a:lnTo>
                    <a:lnTo>
                      <a:pt x="129" y="321"/>
                    </a:lnTo>
                    <a:lnTo>
                      <a:pt x="125" y="319"/>
                    </a:lnTo>
                    <a:lnTo>
                      <a:pt x="120" y="317"/>
                    </a:lnTo>
                    <a:lnTo>
                      <a:pt x="116" y="315"/>
                    </a:lnTo>
                    <a:lnTo>
                      <a:pt x="113" y="313"/>
                    </a:lnTo>
                    <a:lnTo>
                      <a:pt x="109" y="310"/>
                    </a:lnTo>
                    <a:lnTo>
                      <a:pt x="106" y="306"/>
                    </a:lnTo>
                    <a:lnTo>
                      <a:pt x="104" y="302"/>
                    </a:lnTo>
                    <a:lnTo>
                      <a:pt x="102" y="297"/>
                    </a:lnTo>
                    <a:lnTo>
                      <a:pt x="101" y="289"/>
                    </a:lnTo>
                    <a:lnTo>
                      <a:pt x="99" y="279"/>
                    </a:lnTo>
                    <a:lnTo>
                      <a:pt x="101" y="269"/>
                    </a:lnTo>
                    <a:lnTo>
                      <a:pt x="102" y="260"/>
                    </a:lnTo>
                    <a:lnTo>
                      <a:pt x="103" y="250"/>
                    </a:lnTo>
                    <a:lnTo>
                      <a:pt x="103" y="240"/>
                    </a:lnTo>
                    <a:lnTo>
                      <a:pt x="103" y="230"/>
                    </a:lnTo>
                    <a:lnTo>
                      <a:pt x="102" y="221"/>
                    </a:lnTo>
                    <a:lnTo>
                      <a:pt x="99" y="207"/>
                    </a:lnTo>
                    <a:lnTo>
                      <a:pt x="96" y="193"/>
                    </a:lnTo>
                    <a:lnTo>
                      <a:pt x="92" y="179"/>
                    </a:lnTo>
                    <a:lnTo>
                      <a:pt x="87" y="165"/>
                    </a:lnTo>
                    <a:lnTo>
                      <a:pt x="83" y="151"/>
                    </a:lnTo>
                    <a:lnTo>
                      <a:pt x="79" y="137"/>
                    </a:lnTo>
                    <a:lnTo>
                      <a:pt x="72" y="124"/>
                    </a:lnTo>
                    <a:lnTo>
                      <a:pt x="67" y="111"/>
                    </a:lnTo>
                    <a:lnTo>
                      <a:pt x="59" y="98"/>
                    </a:lnTo>
                    <a:lnTo>
                      <a:pt x="50" y="86"/>
                    </a:lnTo>
                    <a:lnTo>
                      <a:pt x="41" y="75"/>
                    </a:lnTo>
                    <a:lnTo>
                      <a:pt x="31" y="63"/>
                    </a:lnTo>
                    <a:lnTo>
                      <a:pt x="22" y="52"/>
                    </a:lnTo>
                    <a:lnTo>
                      <a:pt x="13" y="39"/>
                    </a:lnTo>
                    <a:lnTo>
                      <a:pt x="6" y="26"/>
                    </a:lnTo>
                    <a:lnTo>
                      <a:pt x="1" y="12"/>
                    </a:lnTo>
                    <a:close/>
                  </a:path>
                </a:pathLst>
              </a:custGeom>
              <a:solidFill>
                <a:srgbClr val="C3C9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6" name="Freeform 332"/>
              <p:cNvSpPr>
                <a:spLocks/>
              </p:cNvSpPr>
              <p:nvPr/>
            </p:nvSpPr>
            <p:spPr bwMode="auto">
              <a:xfrm>
                <a:off x="5248" y="1435"/>
                <a:ext cx="247" cy="715"/>
              </a:xfrm>
              <a:custGeom>
                <a:avLst/>
                <a:gdLst/>
                <a:ahLst/>
                <a:cxnLst>
                  <a:cxn ang="0">
                    <a:pos x="247" y="19"/>
                  </a:cxn>
                  <a:cxn ang="0">
                    <a:pos x="246" y="46"/>
                  </a:cxn>
                  <a:cxn ang="0">
                    <a:pos x="244" y="75"/>
                  </a:cxn>
                  <a:cxn ang="0">
                    <a:pos x="240" y="107"/>
                  </a:cxn>
                  <a:cxn ang="0">
                    <a:pos x="236" y="145"/>
                  </a:cxn>
                  <a:cxn ang="0">
                    <a:pos x="231" y="186"/>
                  </a:cxn>
                  <a:cxn ang="0">
                    <a:pos x="228" y="208"/>
                  </a:cxn>
                  <a:cxn ang="0">
                    <a:pos x="225" y="223"/>
                  </a:cxn>
                  <a:cxn ang="0">
                    <a:pos x="220" y="245"/>
                  </a:cxn>
                  <a:cxn ang="0">
                    <a:pos x="214" y="271"/>
                  </a:cxn>
                  <a:cxn ang="0">
                    <a:pos x="211" y="288"/>
                  </a:cxn>
                  <a:cxn ang="0">
                    <a:pos x="207" y="302"/>
                  </a:cxn>
                  <a:cxn ang="0">
                    <a:pos x="196" y="349"/>
                  </a:cxn>
                  <a:cxn ang="0">
                    <a:pos x="181" y="406"/>
                  </a:cxn>
                  <a:cxn ang="0">
                    <a:pos x="174" y="433"/>
                  </a:cxn>
                  <a:cxn ang="0">
                    <a:pos x="169" y="447"/>
                  </a:cxn>
                  <a:cxn ang="0">
                    <a:pos x="161" y="475"/>
                  </a:cxn>
                  <a:cxn ang="0">
                    <a:pos x="145" y="505"/>
                  </a:cxn>
                  <a:cxn ang="0">
                    <a:pos x="133" y="533"/>
                  </a:cxn>
                  <a:cxn ang="0">
                    <a:pos x="122" y="560"/>
                  </a:cxn>
                  <a:cxn ang="0">
                    <a:pos x="112" y="576"/>
                  </a:cxn>
                  <a:cxn ang="0">
                    <a:pos x="104" y="589"/>
                  </a:cxn>
                  <a:cxn ang="0">
                    <a:pos x="96" y="603"/>
                  </a:cxn>
                  <a:cxn ang="0">
                    <a:pos x="89" y="618"/>
                  </a:cxn>
                  <a:cxn ang="0">
                    <a:pos x="62" y="659"/>
                  </a:cxn>
                  <a:cxn ang="0">
                    <a:pos x="43" y="685"/>
                  </a:cxn>
                  <a:cxn ang="0">
                    <a:pos x="27" y="700"/>
                  </a:cxn>
                  <a:cxn ang="0">
                    <a:pos x="10" y="709"/>
                  </a:cxn>
                  <a:cxn ang="0">
                    <a:pos x="4" y="709"/>
                  </a:cxn>
                  <a:cxn ang="0">
                    <a:pos x="18" y="698"/>
                  </a:cxn>
                  <a:cxn ang="0">
                    <a:pos x="30" y="686"/>
                  </a:cxn>
                  <a:cxn ang="0">
                    <a:pos x="38" y="674"/>
                  </a:cxn>
                  <a:cxn ang="0">
                    <a:pos x="75" y="613"/>
                  </a:cxn>
                  <a:cxn ang="0">
                    <a:pos x="80" y="598"/>
                  </a:cxn>
                  <a:cxn ang="0">
                    <a:pos x="86" y="583"/>
                  </a:cxn>
                  <a:cxn ang="0">
                    <a:pos x="95" y="571"/>
                  </a:cxn>
                  <a:cxn ang="0">
                    <a:pos x="102" y="559"/>
                  </a:cxn>
                  <a:cxn ang="0">
                    <a:pos x="112" y="531"/>
                  </a:cxn>
                  <a:cxn ang="0">
                    <a:pos x="122" y="504"/>
                  </a:cxn>
                  <a:cxn ang="0">
                    <a:pos x="135" y="477"/>
                  </a:cxn>
                  <a:cxn ang="0">
                    <a:pos x="145" y="447"/>
                  </a:cxn>
                  <a:cxn ang="0">
                    <a:pos x="152" y="426"/>
                  </a:cxn>
                  <a:cxn ang="0">
                    <a:pos x="160" y="404"/>
                  </a:cxn>
                  <a:cxn ang="0">
                    <a:pos x="172" y="351"/>
                  </a:cxn>
                  <a:cxn ang="0">
                    <a:pos x="184" y="299"/>
                  </a:cxn>
                  <a:cxn ang="0">
                    <a:pos x="188" y="287"/>
                  </a:cxn>
                  <a:cxn ang="0">
                    <a:pos x="192" y="273"/>
                  </a:cxn>
                  <a:cxn ang="0">
                    <a:pos x="199" y="246"/>
                  </a:cxn>
                  <a:cxn ang="0">
                    <a:pos x="207" y="220"/>
                  </a:cxn>
                  <a:cxn ang="0">
                    <a:pos x="211" y="203"/>
                  </a:cxn>
                  <a:cxn ang="0">
                    <a:pos x="216" y="187"/>
                  </a:cxn>
                  <a:cxn ang="0">
                    <a:pos x="222" y="150"/>
                  </a:cxn>
                  <a:cxn ang="0">
                    <a:pos x="225" y="113"/>
                  </a:cxn>
                  <a:cxn ang="0">
                    <a:pos x="229" y="80"/>
                  </a:cxn>
                  <a:cxn ang="0">
                    <a:pos x="233" y="48"/>
                  </a:cxn>
                  <a:cxn ang="0">
                    <a:pos x="240" y="24"/>
                  </a:cxn>
                  <a:cxn ang="0">
                    <a:pos x="245" y="0"/>
                  </a:cxn>
                </a:cxnLst>
                <a:rect l="0" t="0" r="r" b="b"/>
                <a:pathLst>
                  <a:path w="247" h="715">
                    <a:moveTo>
                      <a:pt x="245" y="0"/>
                    </a:moveTo>
                    <a:lnTo>
                      <a:pt x="246" y="6"/>
                    </a:lnTo>
                    <a:lnTo>
                      <a:pt x="246" y="11"/>
                    </a:lnTo>
                    <a:lnTo>
                      <a:pt x="247" y="19"/>
                    </a:lnTo>
                    <a:lnTo>
                      <a:pt x="247" y="25"/>
                    </a:lnTo>
                    <a:lnTo>
                      <a:pt x="247" y="33"/>
                    </a:lnTo>
                    <a:lnTo>
                      <a:pt x="246" y="41"/>
                    </a:lnTo>
                    <a:lnTo>
                      <a:pt x="246" y="46"/>
                    </a:lnTo>
                    <a:lnTo>
                      <a:pt x="246" y="52"/>
                    </a:lnTo>
                    <a:lnTo>
                      <a:pt x="246" y="59"/>
                    </a:lnTo>
                    <a:lnTo>
                      <a:pt x="245" y="67"/>
                    </a:lnTo>
                    <a:lnTo>
                      <a:pt x="244" y="75"/>
                    </a:lnTo>
                    <a:lnTo>
                      <a:pt x="243" y="82"/>
                    </a:lnTo>
                    <a:lnTo>
                      <a:pt x="242" y="90"/>
                    </a:lnTo>
                    <a:lnTo>
                      <a:pt x="241" y="99"/>
                    </a:lnTo>
                    <a:lnTo>
                      <a:pt x="240" y="107"/>
                    </a:lnTo>
                    <a:lnTo>
                      <a:pt x="239" y="114"/>
                    </a:lnTo>
                    <a:lnTo>
                      <a:pt x="239" y="125"/>
                    </a:lnTo>
                    <a:lnTo>
                      <a:pt x="237" y="135"/>
                    </a:lnTo>
                    <a:lnTo>
                      <a:pt x="236" y="145"/>
                    </a:lnTo>
                    <a:lnTo>
                      <a:pt x="236" y="155"/>
                    </a:lnTo>
                    <a:lnTo>
                      <a:pt x="234" y="165"/>
                    </a:lnTo>
                    <a:lnTo>
                      <a:pt x="233" y="176"/>
                    </a:lnTo>
                    <a:lnTo>
                      <a:pt x="231" y="186"/>
                    </a:lnTo>
                    <a:lnTo>
                      <a:pt x="229" y="195"/>
                    </a:lnTo>
                    <a:lnTo>
                      <a:pt x="228" y="200"/>
                    </a:lnTo>
                    <a:lnTo>
                      <a:pt x="228" y="203"/>
                    </a:lnTo>
                    <a:lnTo>
                      <a:pt x="228" y="208"/>
                    </a:lnTo>
                    <a:lnTo>
                      <a:pt x="228" y="211"/>
                    </a:lnTo>
                    <a:lnTo>
                      <a:pt x="226" y="215"/>
                    </a:lnTo>
                    <a:lnTo>
                      <a:pt x="226" y="219"/>
                    </a:lnTo>
                    <a:lnTo>
                      <a:pt x="225" y="223"/>
                    </a:lnTo>
                    <a:lnTo>
                      <a:pt x="224" y="226"/>
                    </a:lnTo>
                    <a:lnTo>
                      <a:pt x="223" y="232"/>
                    </a:lnTo>
                    <a:lnTo>
                      <a:pt x="221" y="238"/>
                    </a:lnTo>
                    <a:lnTo>
                      <a:pt x="220" y="245"/>
                    </a:lnTo>
                    <a:lnTo>
                      <a:pt x="219" y="251"/>
                    </a:lnTo>
                    <a:lnTo>
                      <a:pt x="218" y="258"/>
                    </a:lnTo>
                    <a:lnTo>
                      <a:pt x="217" y="265"/>
                    </a:lnTo>
                    <a:lnTo>
                      <a:pt x="214" y="271"/>
                    </a:lnTo>
                    <a:lnTo>
                      <a:pt x="213" y="277"/>
                    </a:lnTo>
                    <a:lnTo>
                      <a:pt x="213" y="281"/>
                    </a:lnTo>
                    <a:lnTo>
                      <a:pt x="212" y="284"/>
                    </a:lnTo>
                    <a:lnTo>
                      <a:pt x="211" y="288"/>
                    </a:lnTo>
                    <a:lnTo>
                      <a:pt x="210" y="292"/>
                    </a:lnTo>
                    <a:lnTo>
                      <a:pt x="209" y="295"/>
                    </a:lnTo>
                    <a:lnTo>
                      <a:pt x="208" y="299"/>
                    </a:lnTo>
                    <a:lnTo>
                      <a:pt x="207" y="302"/>
                    </a:lnTo>
                    <a:lnTo>
                      <a:pt x="206" y="306"/>
                    </a:lnTo>
                    <a:lnTo>
                      <a:pt x="202" y="321"/>
                    </a:lnTo>
                    <a:lnTo>
                      <a:pt x="199" y="335"/>
                    </a:lnTo>
                    <a:lnTo>
                      <a:pt x="196" y="349"/>
                    </a:lnTo>
                    <a:lnTo>
                      <a:pt x="192" y="363"/>
                    </a:lnTo>
                    <a:lnTo>
                      <a:pt x="189" y="378"/>
                    </a:lnTo>
                    <a:lnTo>
                      <a:pt x="186" y="392"/>
                    </a:lnTo>
                    <a:lnTo>
                      <a:pt x="181" y="406"/>
                    </a:lnTo>
                    <a:lnTo>
                      <a:pt x="177" y="421"/>
                    </a:lnTo>
                    <a:lnTo>
                      <a:pt x="177" y="425"/>
                    </a:lnTo>
                    <a:lnTo>
                      <a:pt x="176" y="428"/>
                    </a:lnTo>
                    <a:lnTo>
                      <a:pt x="174" y="433"/>
                    </a:lnTo>
                    <a:lnTo>
                      <a:pt x="173" y="436"/>
                    </a:lnTo>
                    <a:lnTo>
                      <a:pt x="172" y="440"/>
                    </a:lnTo>
                    <a:lnTo>
                      <a:pt x="170" y="444"/>
                    </a:lnTo>
                    <a:lnTo>
                      <a:pt x="169" y="447"/>
                    </a:lnTo>
                    <a:lnTo>
                      <a:pt x="168" y="451"/>
                    </a:lnTo>
                    <a:lnTo>
                      <a:pt x="166" y="459"/>
                    </a:lnTo>
                    <a:lnTo>
                      <a:pt x="164" y="468"/>
                    </a:lnTo>
                    <a:lnTo>
                      <a:pt x="161" y="475"/>
                    </a:lnTo>
                    <a:lnTo>
                      <a:pt x="157" y="483"/>
                    </a:lnTo>
                    <a:lnTo>
                      <a:pt x="153" y="491"/>
                    </a:lnTo>
                    <a:lnTo>
                      <a:pt x="150" y="497"/>
                    </a:lnTo>
                    <a:lnTo>
                      <a:pt x="145" y="505"/>
                    </a:lnTo>
                    <a:lnTo>
                      <a:pt x="142" y="513"/>
                    </a:lnTo>
                    <a:lnTo>
                      <a:pt x="139" y="519"/>
                    </a:lnTo>
                    <a:lnTo>
                      <a:pt x="135" y="526"/>
                    </a:lnTo>
                    <a:lnTo>
                      <a:pt x="133" y="533"/>
                    </a:lnTo>
                    <a:lnTo>
                      <a:pt x="131" y="539"/>
                    </a:lnTo>
                    <a:lnTo>
                      <a:pt x="129" y="547"/>
                    </a:lnTo>
                    <a:lnTo>
                      <a:pt x="125" y="553"/>
                    </a:lnTo>
                    <a:lnTo>
                      <a:pt x="122" y="560"/>
                    </a:lnTo>
                    <a:lnTo>
                      <a:pt x="119" y="567"/>
                    </a:lnTo>
                    <a:lnTo>
                      <a:pt x="117" y="570"/>
                    </a:lnTo>
                    <a:lnTo>
                      <a:pt x="114" y="573"/>
                    </a:lnTo>
                    <a:lnTo>
                      <a:pt x="112" y="576"/>
                    </a:lnTo>
                    <a:lnTo>
                      <a:pt x="110" y="580"/>
                    </a:lnTo>
                    <a:lnTo>
                      <a:pt x="108" y="582"/>
                    </a:lnTo>
                    <a:lnTo>
                      <a:pt x="106" y="585"/>
                    </a:lnTo>
                    <a:lnTo>
                      <a:pt x="104" y="589"/>
                    </a:lnTo>
                    <a:lnTo>
                      <a:pt x="101" y="592"/>
                    </a:lnTo>
                    <a:lnTo>
                      <a:pt x="99" y="595"/>
                    </a:lnTo>
                    <a:lnTo>
                      <a:pt x="98" y="599"/>
                    </a:lnTo>
                    <a:lnTo>
                      <a:pt x="96" y="603"/>
                    </a:lnTo>
                    <a:lnTo>
                      <a:pt x="95" y="606"/>
                    </a:lnTo>
                    <a:lnTo>
                      <a:pt x="93" y="610"/>
                    </a:lnTo>
                    <a:lnTo>
                      <a:pt x="91" y="614"/>
                    </a:lnTo>
                    <a:lnTo>
                      <a:pt x="89" y="618"/>
                    </a:lnTo>
                    <a:lnTo>
                      <a:pt x="88" y="621"/>
                    </a:lnTo>
                    <a:lnTo>
                      <a:pt x="71" y="646"/>
                    </a:lnTo>
                    <a:lnTo>
                      <a:pt x="66" y="652"/>
                    </a:lnTo>
                    <a:lnTo>
                      <a:pt x="62" y="659"/>
                    </a:lnTo>
                    <a:lnTo>
                      <a:pt x="57" y="665"/>
                    </a:lnTo>
                    <a:lnTo>
                      <a:pt x="53" y="672"/>
                    </a:lnTo>
                    <a:lnTo>
                      <a:pt x="49" y="679"/>
                    </a:lnTo>
                    <a:lnTo>
                      <a:pt x="43" y="685"/>
                    </a:lnTo>
                    <a:lnTo>
                      <a:pt x="39" y="691"/>
                    </a:lnTo>
                    <a:lnTo>
                      <a:pt x="34" y="695"/>
                    </a:lnTo>
                    <a:lnTo>
                      <a:pt x="30" y="698"/>
                    </a:lnTo>
                    <a:lnTo>
                      <a:pt x="27" y="700"/>
                    </a:lnTo>
                    <a:lnTo>
                      <a:pt x="22" y="703"/>
                    </a:lnTo>
                    <a:lnTo>
                      <a:pt x="19" y="705"/>
                    </a:lnTo>
                    <a:lnTo>
                      <a:pt x="15" y="707"/>
                    </a:lnTo>
                    <a:lnTo>
                      <a:pt x="10" y="709"/>
                    </a:lnTo>
                    <a:lnTo>
                      <a:pt x="6" y="711"/>
                    </a:lnTo>
                    <a:lnTo>
                      <a:pt x="2" y="715"/>
                    </a:lnTo>
                    <a:lnTo>
                      <a:pt x="0" y="713"/>
                    </a:lnTo>
                    <a:lnTo>
                      <a:pt x="4" y="709"/>
                    </a:lnTo>
                    <a:lnTo>
                      <a:pt x="7" y="706"/>
                    </a:lnTo>
                    <a:lnTo>
                      <a:pt x="10" y="704"/>
                    </a:lnTo>
                    <a:lnTo>
                      <a:pt x="15" y="700"/>
                    </a:lnTo>
                    <a:lnTo>
                      <a:pt x="18" y="698"/>
                    </a:lnTo>
                    <a:lnTo>
                      <a:pt x="21" y="696"/>
                    </a:lnTo>
                    <a:lnTo>
                      <a:pt x="24" y="693"/>
                    </a:lnTo>
                    <a:lnTo>
                      <a:pt x="28" y="690"/>
                    </a:lnTo>
                    <a:lnTo>
                      <a:pt x="30" y="686"/>
                    </a:lnTo>
                    <a:lnTo>
                      <a:pt x="32" y="684"/>
                    </a:lnTo>
                    <a:lnTo>
                      <a:pt x="34" y="681"/>
                    </a:lnTo>
                    <a:lnTo>
                      <a:pt x="37" y="677"/>
                    </a:lnTo>
                    <a:lnTo>
                      <a:pt x="38" y="674"/>
                    </a:lnTo>
                    <a:lnTo>
                      <a:pt x="40" y="671"/>
                    </a:lnTo>
                    <a:lnTo>
                      <a:pt x="41" y="668"/>
                    </a:lnTo>
                    <a:lnTo>
                      <a:pt x="43" y="664"/>
                    </a:lnTo>
                    <a:lnTo>
                      <a:pt x="75" y="613"/>
                    </a:lnTo>
                    <a:lnTo>
                      <a:pt x="76" y="609"/>
                    </a:lnTo>
                    <a:lnTo>
                      <a:pt x="78" y="606"/>
                    </a:lnTo>
                    <a:lnTo>
                      <a:pt x="79" y="602"/>
                    </a:lnTo>
                    <a:lnTo>
                      <a:pt x="80" y="598"/>
                    </a:lnTo>
                    <a:lnTo>
                      <a:pt x="82" y="594"/>
                    </a:lnTo>
                    <a:lnTo>
                      <a:pt x="84" y="591"/>
                    </a:lnTo>
                    <a:lnTo>
                      <a:pt x="85" y="587"/>
                    </a:lnTo>
                    <a:lnTo>
                      <a:pt x="86" y="583"/>
                    </a:lnTo>
                    <a:lnTo>
                      <a:pt x="88" y="580"/>
                    </a:lnTo>
                    <a:lnTo>
                      <a:pt x="90" y="578"/>
                    </a:lnTo>
                    <a:lnTo>
                      <a:pt x="93" y="574"/>
                    </a:lnTo>
                    <a:lnTo>
                      <a:pt x="95" y="571"/>
                    </a:lnTo>
                    <a:lnTo>
                      <a:pt x="97" y="568"/>
                    </a:lnTo>
                    <a:lnTo>
                      <a:pt x="98" y="564"/>
                    </a:lnTo>
                    <a:lnTo>
                      <a:pt x="100" y="562"/>
                    </a:lnTo>
                    <a:lnTo>
                      <a:pt x="102" y="559"/>
                    </a:lnTo>
                    <a:lnTo>
                      <a:pt x="106" y="551"/>
                    </a:lnTo>
                    <a:lnTo>
                      <a:pt x="108" y="545"/>
                    </a:lnTo>
                    <a:lnTo>
                      <a:pt x="110" y="538"/>
                    </a:lnTo>
                    <a:lnTo>
                      <a:pt x="112" y="531"/>
                    </a:lnTo>
                    <a:lnTo>
                      <a:pt x="114" y="524"/>
                    </a:lnTo>
                    <a:lnTo>
                      <a:pt x="117" y="517"/>
                    </a:lnTo>
                    <a:lnTo>
                      <a:pt x="119" y="511"/>
                    </a:lnTo>
                    <a:lnTo>
                      <a:pt x="122" y="504"/>
                    </a:lnTo>
                    <a:lnTo>
                      <a:pt x="125" y="496"/>
                    </a:lnTo>
                    <a:lnTo>
                      <a:pt x="129" y="490"/>
                    </a:lnTo>
                    <a:lnTo>
                      <a:pt x="132" y="483"/>
                    </a:lnTo>
                    <a:lnTo>
                      <a:pt x="135" y="477"/>
                    </a:lnTo>
                    <a:lnTo>
                      <a:pt x="139" y="469"/>
                    </a:lnTo>
                    <a:lnTo>
                      <a:pt x="141" y="462"/>
                    </a:lnTo>
                    <a:lnTo>
                      <a:pt x="143" y="455"/>
                    </a:lnTo>
                    <a:lnTo>
                      <a:pt x="145" y="447"/>
                    </a:lnTo>
                    <a:lnTo>
                      <a:pt x="146" y="442"/>
                    </a:lnTo>
                    <a:lnTo>
                      <a:pt x="147" y="437"/>
                    </a:lnTo>
                    <a:lnTo>
                      <a:pt x="150" y="432"/>
                    </a:lnTo>
                    <a:lnTo>
                      <a:pt x="152" y="426"/>
                    </a:lnTo>
                    <a:lnTo>
                      <a:pt x="154" y="421"/>
                    </a:lnTo>
                    <a:lnTo>
                      <a:pt x="156" y="414"/>
                    </a:lnTo>
                    <a:lnTo>
                      <a:pt x="158" y="410"/>
                    </a:lnTo>
                    <a:lnTo>
                      <a:pt x="160" y="404"/>
                    </a:lnTo>
                    <a:lnTo>
                      <a:pt x="163" y="391"/>
                    </a:lnTo>
                    <a:lnTo>
                      <a:pt x="166" y="378"/>
                    </a:lnTo>
                    <a:lnTo>
                      <a:pt x="168" y="365"/>
                    </a:lnTo>
                    <a:lnTo>
                      <a:pt x="172" y="351"/>
                    </a:lnTo>
                    <a:lnTo>
                      <a:pt x="174" y="339"/>
                    </a:lnTo>
                    <a:lnTo>
                      <a:pt x="177" y="326"/>
                    </a:lnTo>
                    <a:lnTo>
                      <a:pt x="180" y="313"/>
                    </a:lnTo>
                    <a:lnTo>
                      <a:pt x="184" y="299"/>
                    </a:lnTo>
                    <a:lnTo>
                      <a:pt x="185" y="295"/>
                    </a:lnTo>
                    <a:lnTo>
                      <a:pt x="186" y="292"/>
                    </a:lnTo>
                    <a:lnTo>
                      <a:pt x="187" y="289"/>
                    </a:lnTo>
                    <a:lnTo>
                      <a:pt x="188" y="287"/>
                    </a:lnTo>
                    <a:lnTo>
                      <a:pt x="189" y="283"/>
                    </a:lnTo>
                    <a:lnTo>
                      <a:pt x="190" y="280"/>
                    </a:lnTo>
                    <a:lnTo>
                      <a:pt x="191" y="277"/>
                    </a:lnTo>
                    <a:lnTo>
                      <a:pt x="192" y="273"/>
                    </a:lnTo>
                    <a:lnTo>
                      <a:pt x="194" y="267"/>
                    </a:lnTo>
                    <a:lnTo>
                      <a:pt x="196" y="260"/>
                    </a:lnTo>
                    <a:lnTo>
                      <a:pt x="197" y="254"/>
                    </a:lnTo>
                    <a:lnTo>
                      <a:pt x="199" y="246"/>
                    </a:lnTo>
                    <a:lnTo>
                      <a:pt x="200" y="239"/>
                    </a:lnTo>
                    <a:lnTo>
                      <a:pt x="202" y="233"/>
                    </a:lnTo>
                    <a:lnTo>
                      <a:pt x="205" y="226"/>
                    </a:lnTo>
                    <a:lnTo>
                      <a:pt x="207" y="220"/>
                    </a:lnTo>
                    <a:lnTo>
                      <a:pt x="208" y="216"/>
                    </a:lnTo>
                    <a:lnTo>
                      <a:pt x="209" y="212"/>
                    </a:lnTo>
                    <a:lnTo>
                      <a:pt x="210" y="208"/>
                    </a:lnTo>
                    <a:lnTo>
                      <a:pt x="211" y="203"/>
                    </a:lnTo>
                    <a:lnTo>
                      <a:pt x="212" y="199"/>
                    </a:lnTo>
                    <a:lnTo>
                      <a:pt x="213" y="194"/>
                    </a:lnTo>
                    <a:lnTo>
                      <a:pt x="214" y="190"/>
                    </a:lnTo>
                    <a:lnTo>
                      <a:pt x="216" y="187"/>
                    </a:lnTo>
                    <a:lnTo>
                      <a:pt x="218" y="177"/>
                    </a:lnTo>
                    <a:lnTo>
                      <a:pt x="220" y="168"/>
                    </a:lnTo>
                    <a:lnTo>
                      <a:pt x="221" y="159"/>
                    </a:lnTo>
                    <a:lnTo>
                      <a:pt x="222" y="150"/>
                    </a:lnTo>
                    <a:lnTo>
                      <a:pt x="223" y="142"/>
                    </a:lnTo>
                    <a:lnTo>
                      <a:pt x="224" y="132"/>
                    </a:lnTo>
                    <a:lnTo>
                      <a:pt x="224" y="123"/>
                    </a:lnTo>
                    <a:lnTo>
                      <a:pt x="225" y="113"/>
                    </a:lnTo>
                    <a:lnTo>
                      <a:pt x="226" y="104"/>
                    </a:lnTo>
                    <a:lnTo>
                      <a:pt x="228" y="97"/>
                    </a:lnTo>
                    <a:lnTo>
                      <a:pt x="229" y="89"/>
                    </a:lnTo>
                    <a:lnTo>
                      <a:pt x="229" y="80"/>
                    </a:lnTo>
                    <a:lnTo>
                      <a:pt x="230" y="72"/>
                    </a:lnTo>
                    <a:lnTo>
                      <a:pt x="231" y="65"/>
                    </a:lnTo>
                    <a:lnTo>
                      <a:pt x="232" y="56"/>
                    </a:lnTo>
                    <a:lnTo>
                      <a:pt x="233" y="48"/>
                    </a:lnTo>
                    <a:lnTo>
                      <a:pt x="234" y="44"/>
                    </a:lnTo>
                    <a:lnTo>
                      <a:pt x="235" y="38"/>
                    </a:lnTo>
                    <a:lnTo>
                      <a:pt x="237" y="32"/>
                    </a:lnTo>
                    <a:lnTo>
                      <a:pt x="240" y="24"/>
                    </a:lnTo>
                    <a:lnTo>
                      <a:pt x="242" y="18"/>
                    </a:lnTo>
                    <a:lnTo>
                      <a:pt x="243" y="11"/>
                    </a:lnTo>
                    <a:lnTo>
                      <a:pt x="244" y="6"/>
                    </a:lnTo>
                    <a:lnTo>
                      <a:pt x="245" y="0"/>
                    </a:lnTo>
                    <a:close/>
                  </a:path>
                </a:pathLst>
              </a:custGeom>
              <a:solidFill>
                <a:srgbClr val="C3C98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7" name="Freeform 333"/>
              <p:cNvSpPr>
                <a:spLocks/>
              </p:cNvSpPr>
              <p:nvPr/>
            </p:nvSpPr>
            <p:spPr bwMode="auto">
              <a:xfrm>
                <a:off x="3933" y="2198"/>
                <a:ext cx="211" cy="80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50" y="49"/>
                  </a:cxn>
                  <a:cxn ang="0">
                    <a:pos x="56" y="48"/>
                  </a:cxn>
                  <a:cxn ang="0">
                    <a:pos x="62" y="46"/>
                  </a:cxn>
                  <a:cxn ang="0">
                    <a:pos x="69" y="45"/>
                  </a:cxn>
                  <a:cxn ang="0">
                    <a:pos x="76" y="43"/>
                  </a:cxn>
                  <a:cxn ang="0">
                    <a:pos x="81" y="41"/>
                  </a:cxn>
                  <a:cxn ang="0">
                    <a:pos x="88" y="38"/>
                  </a:cxn>
                  <a:cxn ang="0">
                    <a:pos x="94" y="36"/>
                  </a:cxn>
                  <a:cxn ang="0">
                    <a:pos x="101" y="35"/>
                  </a:cxn>
                  <a:cxn ang="0">
                    <a:pos x="106" y="34"/>
                  </a:cxn>
                  <a:cxn ang="0">
                    <a:pos x="112" y="33"/>
                  </a:cxn>
                  <a:cxn ang="0">
                    <a:pos x="117" y="32"/>
                  </a:cxn>
                  <a:cxn ang="0">
                    <a:pos x="123" y="31"/>
                  </a:cxn>
                  <a:cxn ang="0">
                    <a:pos x="128" y="30"/>
                  </a:cxn>
                  <a:cxn ang="0">
                    <a:pos x="133" y="30"/>
                  </a:cxn>
                  <a:cxn ang="0">
                    <a:pos x="138" y="29"/>
                  </a:cxn>
                  <a:cxn ang="0">
                    <a:pos x="144" y="26"/>
                  </a:cxn>
                  <a:cxn ang="0">
                    <a:pos x="152" y="24"/>
                  </a:cxn>
                  <a:cxn ang="0">
                    <a:pos x="160" y="21"/>
                  </a:cxn>
                  <a:cxn ang="0">
                    <a:pos x="169" y="19"/>
                  </a:cxn>
                  <a:cxn ang="0">
                    <a:pos x="177" y="14"/>
                  </a:cxn>
                  <a:cxn ang="0">
                    <a:pos x="184" y="11"/>
                  </a:cxn>
                  <a:cxn ang="0">
                    <a:pos x="192" y="8"/>
                  </a:cxn>
                  <a:cxn ang="0">
                    <a:pos x="200" y="3"/>
                  </a:cxn>
                  <a:cxn ang="0">
                    <a:pos x="208" y="0"/>
                  </a:cxn>
                  <a:cxn ang="0">
                    <a:pos x="211" y="2"/>
                  </a:cxn>
                  <a:cxn ang="0">
                    <a:pos x="209" y="4"/>
                  </a:cxn>
                  <a:cxn ang="0">
                    <a:pos x="208" y="8"/>
                  </a:cxn>
                  <a:cxn ang="0">
                    <a:pos x="207" y="11"/>
                  </a:cxn>
                  <a:cxn ang="0">
                    <a:pos x="206" y="14"/>
                  </a:cxn>
                  <a:cxn ang="0">
                    <a:pos x="204" y="17"/>
                  </a:cxn>
                  <a:cxn ang="0">
                    <a:pos x="203" y="20"/>
                  </a:cxn>
                  <a:cxn ang="0">
                    <a:pos x="202" y="22"/>
                  </a:cxn>
                  <a:cxn ang="0">
                    <a:pos x="200" y="24"/>
                  </a:cxn>
                  <a:cxn ang="0">
                    <a:pos x="192" y="32"/>
                  </a:cxn>
                  <a:cxn ang="0">
                    <a:pos x="184" y="38"/>
                  </a:cxn>
                  <a:cxn ang="0">
                    <a:pos x="177" y="45"/>
                  </a:cxn>
                  <a:cxn ang="0">
                    <a:pos x="168" y="52"/>
                  </a:cxn>
                  <a:cxn ang="0">
                    <a:pos x="159" y="57"/>
                  </a:cxn>
                  <a:cxn ang="0">
                    <a:pos x="150" y="62"/>
                  </a:cxn>
                  <a:cxn ang="0">
                    <a:pos x="141" y="66"/>
                  </a:cxn>
                  <a:cxn ang="0">
                    <a:pos x="132" y="69"/>
                  </a:cxn>
                  <a:cxn ang="0">
                    <a:pos x="122" y="73"/>
                  </a:cxn>
                  <a:cxn ang="0">
                    <a:pos x="112" y="76"/>
                  </a:cxn>
                  <a:cxn ang="0">
                    <a:pos x="101" y="78"/>
                  </a:cxn>
                  <a:cxn ang="0">
                    <a:pos x="91" y="79"/>
                  </a:cxn>
                  <a:cxn ang="0">
                    <a:pos x="81" y="80"/>
                  </a:cxn>
                  <a:cxn ang="0">
                    <a:pos x="70" y="80"/>
                  </a:cxn>
                  <a:cxn ang="0">
                    <a:pos x="60" y="79"/>
                  </a:cxn>
                  <a:cxn ang="0">
                    <a:pos x="50" y="78"/>
                  </a:cxn>
                  <a:cxn ang="0">
                    <a:pos x="43" y="77"/>
                  </a:cxn>
                  <a:cxn ang="0">
                    <a:pos x="36" y="75"/>
                  </a:cxn>
                  <a:cxn ang="0">
                    <a:pos x="30" y="73"/>
                  </a:cxn>
                  <a:cxn ang="0">
                    <a:pos x="24" y="69"/>
                  </a:cxn>
                  <a:cxn ang="0">
                    <a:pos x="17" y="66"/>
                  </a:cxn>
                  <a:cxn ang="0">
                    <a:pos x="12" y="63"/>
                  </a:cxn>
                  <a:cxn ang="0">
                    <a:pos x="5" y="58"/>
                  </a:cxn>
                  <a:cxn ang="0">
                    <a:pos x="0" y="55"/>
                  </a:cxn>
                </a:cxnLst>
                <a:rect l="0" t="0" r="r" b="b"/>
                <a:pathLst>
                  <a:path w="211" h="80">
                    <a:moveTo>
                      <a:pt x="0" y="55"/>
                    </a:moveTo>
                    <a:lnTo>
                      <a:pt x="50" y="49"/>
                    </a:lnTo>
                    <a:lnTo>
                      <a:pt x="56" y="48"/>
                    </a:lnTo>
                    <a:lnTo>
                      <a:pt x="62" y="46"/>
                    </a:lnTo>
                    <a:lnTo>
                      <a:pt x="69" y="45"/>
                    </a:lnTo>
                    <a:lnTo>
                      <a:pt x="76" y="43"/>
                    </a:lnTo>
                    <a:lnTo>
                      <a:pt x="81" y="41"/>
                    </a:lnTo>
                    <a:lnTo>
                      <a:pt x="88" y="38"/>
                    </a:lnTo>
                    <a:lnTo>
                      <a:pt x="94" y="36"/>
                    </a:lnTo>
                    <a:lnTo>
                      <a:pt x="101" y="35"/>
                    </a:lnTo>
                    <a:lnTo>
                      <a:pt x="106" y="34"/>
                    </a:lnTo>
                    <a:lnTo>
                      <a:pt x="112" y="33"/>
                    </a:lnTo>
                    <a:lnTo>
                      <a:pt x="117" y="32"/>
                    </a:lnTo>
                    <a:lnTo>
                      <a:pt x="123" y="31"/>
                    </a:lnTo>
                    <a:lnTo>
                      <a:pt x="128" y="30"/>
                    </a:lnTo>
                    <a:lnTo>
                      <a:pt x="133" y="30"/>
                    </a:lnTo>
                    <a:lnTo>
                      <a:pt x="138" y="29"/>
                    </a:lnTo>
                    <a:lnTo>
                      <a:pt x="144" y="26"/>
                    </a:lnTo>
                    <a:lnTo>
                      <a:pt x="152" y="24"/>
                    </a:lnTo>
                    <a:lnTo>
                      <a:pt x="160" y="21"/>
                    </a:lnTo>
                    <a:lnTo>
                      <a:pt x="169" y="19"/>
                    </a:lnTo>
                    <a:lnTo>
                      <a:pt x="177" y="14"/>
                    </a:lnTo>
                    <a:lnTo>
                      <a:pt x="184" y="11"/>
                    </a:lnTo>
                    <a:lnTo>
                      <a:pt x="192" y="8"/>
                    </a:lnTo>
                    <a:lnTo>
                      <a:pt x="200" y="3"/>
                    </a:lnTo>
                    <a:lnTo>
                      <a:pt x="208" y="0"/>
                    </a:lnTo>
                    <a:lnTo>
                      <a:pt x="211" y="2"/>
                    </a:lnTo>
                    <a:lnTo>
                      <a:pt x="209" y="4"/>
                    </a:lnTo>
                    <a:lnTo>
                      <a:pt x="208" y="8"/>
                    </a:lnTo>
                    <a:lnTo>
                      <a:pt x="207" y="11"/>
                    </a:lnTo>
                    <a:lnTo>
                      <a:pt x="206" y="14"/>
                    </a:lnTo>
                    <a:lnTo>
                      <a:pt x="204" y="17"/>
                    </a:lnTo>
                    <a:lnTo>
                      <a:pt x="203" y="20"/>
                    </a:lnTo>
                    <a:lnTo>
                      <a:pt x="202" y="22"/>
                    </a:lnTo>
                    <a:lnTo>
                      <a:pt x="200" y="24"/>
                    </a:lnTo>
                    <a:lnTo>
                      <a:pt x="192" y="32"/>
                    </a:lnTo>
                    <a:lnTo>
                      <a:pt x="184" y="38"/>
                    </a:lnTo>
                    <a:lnTo>
                      <a:pt x="177" y="45"/>
                    </a:lnTo>
                    <a:lnTo>
                      <a:pt x="168" y="52"/>
                    </a:lnTo>
                    <a:lnTo>
                      <a:pt x="159" y="57"/>
                    </a:lnTo>
                    <a:lnTo>
                      <a:pt x="150" y="62"/>
                    </a:lnTo>
                    <a:lnTo>
                      <a:pt x="141" y="66"/>
                    </a:lnTo>
                    <a:lnTo>
                      <a:pt x="132" y="69"/>
                    </a:lnTo>
                    <a:lnTo>
                      <a:pt x="122" y="73"/>
                    </a:lnTo>
                    <a:lnTo>
                      <a:pt x="112" y="76"/>
                    </a:lnTo>
                    <a:lnTo>
                      <a:pt x="101" y="78"/>
                    </a:lnTo>
                    <a:lnTo>
                      <a:pt x="91" y="79"/>
                    </a:lnTo>
                    <a:lnTo>
                      <a:pt x="81" y="80"/>
                    </a:lnTo>
                    <a:lnTo>
                      <a:pt x="70" y="80"/>
                    </a:lnTo>
                    <a:lnTo>
                      <a:pt x="60" y="79"/>
                    </a:lnTo>
                    <a:lnTo>
                      <a:pt x="50" y="78"/>
                    </a:lnTo>
                    <a:lnTo>
                      <a:pt x="43" y="77"/>
                    </a:lnTo>
                    <a:lnTo>
                      <a:pt x="36" y="75"/>
                    </a:lnTo>
                    <a:lnTo>
                      <a:pt x="30" y="73"/>
                    </a:lnTo>
                    <a:lnTo>
                      <a:pt x="24" y="69"/>
                    </a:lnTo>
                    <a:lnTo>
                      <a:pt x="17" y="66"/>
                    </a:lnTo>
                    <a:lnTo>
                      <a:pt x="12" y="63"/>
                    </a:lnTo>
                    <a:lnTo>
                      <a:pt x="5" y="58"/>
                    </a:lnTo>
                    <a:lnTo>
                      <a:pt x="0" y="55"/>
                    </a:lnTo>
                    <a:close/>
                  </a:path>
                </a:pathLst>
              </a:custGeom>
              <a:solidFill>
                <a:srgbClr val="F7E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8" name="Freeform 334"/>
              <p:cNvSpPr>
                <a:spLocks/>
              </p:cNvSpPr>
              <p:nvPr/>
            </p:nvSpPr>
            <p:spPr bwMode="auto">
              <a:xfrm>
                <a:off x="4461" y="2299"/>
                <a:ext cx="164" cy="5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7" y="3"/>
                  </a:cxn>
                  <a:cxn ang="0">
                    <a:pos x="14" y="3"/>
                  </a:cxn>
                  <a:cxn ang="0">
                    <a:pos x="21" y="2"/>
                  </a:cxn>
                  <a:cxn ang="0">
                    <a:pos x="27" y="1"/>
                  </a:cxn>
                  <a:cxn ang="0">
                    <a:pos x="34" y="1"/>
                  </a:cxn>
                  <a:cxn ang="0">
                    <a:pos x="41" y="0"/>
                  </a:cxn>
                  <a:cxn ang="0">
                    <a:pos x="48" y="0"/>
                  </a:cxn>
                  <a:cxn ang="0">
                    <a:pos x="55" y="1"/>
                  </a:cxn>
                  <a:cxn ang="0">
                    <a:pos x="68" y="3"/>
                  </a:cxn>
                  <a:cxn ang="0">
                    <a:pos x="82" y="8"/>
                  </a:cxn>
                  <a:cxn ang="0">
                    <a:pos x="97" y="13"/>
                  </a:cxn>
                  <a:cxn ang="0">
                    <a:pos x="111" y="19"/>
                  </a:cxn>
                  <a:cxn ang="0">
                    <a:pos x="124" y="25"/>
                  </a:cxn>
                  <a:cxn ang="0">
                    <a:pos x="138" y="32"/>
                  </a:cxn>
                  <a:cxn ang="0">
                    <a:pos x="151" y="40"/>
                  </a:cxn>
                  <a:cxn ang="0">
                    <a:pos x="164" y="45"/>
                  </a:cxn>
                  <a:cxn ang="0">
                    <a:pos x="164" y="47"/>
                  </a:cxn>
                  <a:cxn ang="0">
                    <a:pos x="161" y="49"/>
                  </a:cxn>
                  <a:cxn ang="0">
                    <a:pos x="159" y="51"/>
                  </a:cxn>
                  <a:cxn ang="0">
                    <a:pos x="158" y="52"/>
                  </a:cxn>
                  <a:cxn ang="0">
                    <a:pos x="156" y="53"/>
                  </a:cxn>
                  <a:cxn ang="0">
                    <a:pos x="154" y="54"/>
                  </a:cxn>
                  <a:cxn ang="0">
                    <a:pos x="151" y="55"/>
                  </a:cxn>
                  <a:cxn ang="0">
                    <a:pos x="149" y="56"/>
                  </a:cxn>
                  <a:cxn ang="0">
                    <a:pos x="147" y="56"/>
                  </a:cxn>
                  <a:cxn ang="0">
                    <a:pos x="136" y="56"/>
                  </a:cxn>
                  <a:cxn ang="0">
                    <a:pos x="125" y="56"/>
                  </a:cxn>
                  <a:cxn ang="0">
                    <a:pos x="115" y="56"/>
                  </a:cxn>
                  <a:cxn ang="0">
                    <a:pos x="105" y="54"/>
                  </a:cxn>
                  <a:cxn ang="0">
                    <a:pos x="87" y="51"/>
                  </a:cxn>
                  <a:cxn ang="0">
                    <a:pos x="69" y="44"/>
                  </a:cxn>
                  <a:cxn ang="0">
                    <a:pos x="52" y="36"/>
                  </a:cxn>
                  <a:cxn ang="0">
                    <a:pos x="34" y="28"/>
                  </a:cxn>
                  <a:cxn ang="0">
                    <a:pos x="17" y="17"/>
                  </a:cxn>
                  <a:cxn ang="0">
                    <a:pos x="0" y="4"/>
                  </a:cxn>
                </a:cxnLst>
                <a:rect l="0" t="0" r="r" b="b"/>
                <a:pathLst>
                  <a:path w="164" h="56">
                    <a:moveTo>
                      <a:pt x="0" y="4"/>
                    </a:moveTo>
                    <a:lnTo>
                      <a:pt x="7" y="3"/>
                    </a:lnTo>
                    <a:lnTo>
                      <a:pt x="14" y="3"/>
                    </a:lnTo>
                    <a:lnTo>
                      <a:pt x="21" y="2"/>
                    </a:lnTo>
                    <a:lnTo>
                      <a:pt x="27" y="1"/>
                    </a:lnTo>
                    <a:lnTo>
                      <a:pt x="34" y="1"/>
                    </a:lnTo>
                    <a:lnTo>
                      <a:pt x="41" y="0"/>
                    </a:lnTo>
                    <a:lnTo>
                      <a:pt x="48" y="0"/>
                    </a:lnTo>
                    <a:lnTo>
                      <a:pt x="55" y="1"/>
                    </a:lnTo>
                    <a:lnTo>
                      <a:pt x="68" y="3"/>
                    </a:lnTo>
                    <a:lnTo>
                      <a:pt x="82" y="8"/>
                    </a:lnTo>
                    <a:lnTo>
                      <a:pt x="97" y="13"/>
                    </a:lnTo>
                    <a:lnTo>
                      <a:pt x="111" y="19"/>
                    </a:lnTo>
                    <a:lnTo>
                      <a:pt x="124" y="25"/>
                    </a:lnTo>
                    <a:lnTo>
                      <a:pt x="138" y="32"/>
                    </a:lnTo>
                    <a:lnTo>
                      <a:pt x="151" y="40"/>
                    </a:lnTo>
                    <a:lnTo>
                      <a:pt x="164" y="45"/>
                    </a:lnTo>
                    <a:lnTo>
                      <a:pt x="164" y="47"/>
                    </a:lnTo>
                    <a:lnTo>
                      <a:pt x="161" y="49"/>
                    </a:lnTo>
                    <a:lnTo>
                      <a:pt x="159" y="51"/>
                    </a:lnTo>
                    <a:lnTo>
                      <a:pt x="158" y="52"/>
                    </a:lnTo>
                    <a:lnTo>
                      <a:pt x="156" y="53"/>
                    </a:lnTo>
                    <a:lnTo>
                      <a:pt x="154" y="54"/>
                    </a:lnTo>
                    <a:lnTo>
                      <a:pt x="151" y="55"/>
                    </a:lnTo>
                    <a:lnTo>
                      <a:pt x="149" y="56"/>
                    </a:lnTo>
                    <a:lnTo>
                      <a:pt x="147" y="56"/>
                    </a:lnTo>
                    <a:lnTo>
                      <a:pt x="136" y="56"/>
                    </a:lnTo>
                    <a:lnTo>
                      <a:pt x="125" y="56"/>
                    </a:lnTo>
                    <a:lnTo>
                      <a:pt x="115" y="56"/>
                    </a:lnTo>
                    <a:lnTo>
                      <a:pt x="105" y="54"/>
                    </a:lnTo>
                    <a:lnTo>
                      <a:pt x="87" y="51"/>
                    </a:lnTo>
                    <a:lnTo>
                      <a:pt x="69" y="44"/>
                    </a:lnTo>
                    <a:lnTo>
                      <a:pt x="52" y="36"/>
                    </a:lnTo>
                    <a:lnTo>
                      <a:pt x="34" y="28"/>
                    </a:lnTo>
                    <a:lnTo>
                      <a:pt x="17" y="17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7E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99" name="Freeform 335"/>
              <p:cNvSpPr>
                <a:spLocks/>
              </p:cNvSpPr>
              <p:nvPr/>
            </p:nvSpPr>
            <p:spPr bwMode="auto">
              <a:xfrm>
                <a:off x="5162" y="2235"/>
                <a:ext cx="71" cy="40"/>
              </a:xfrm>
              <a:custGeom>
                <a:avLst/>
                <a:gdLst/>
                <a:ahLst/>
                <a:cxnLst>
                  <a:cxn ang="0">
                    <a:pos x="71" y="1"/>
                  </a:cxn>
                  <a:cxn ang="0">
                    <a:pos x="67" y="7"/>
                  </a:cxn>
                  <a:cxn ang="0">
                    <a:pos x="62" y="12"/>
                  </a:cxn>
                  <a:cxn ang="0">
                    <a:pos x="58" y="18"/>
                  </a:cxn>
                  <a:cxn ang="0">
                    <a:pos x="53" y="23"/>
                  </a:cxn>
                  <a:cxn ang="0">
                    <a:pos x="49" y="29"/>
                  </a:cxn>
                  <a:cxn ang="0">
                    <a:pos x="43" y="33"/>
                  </a:cxn>
                  <a:cxn ang="0">
                    <a:pos x="37" y="37"/>
                  </a:cxn>
                  <a:cxn ang="0">
                    <a:pos x="30" y="40"/>
                  </a:cxn>
                  <a:cxn ang="0">
                    <a:pos x="27" y="40"/>
                  </a:cxn>
                  <a:cxn ang="0">
                    <a:pos x="23" y="40"/>
                  </a:cxn>
                  <a:cxn ang="0">
                    <a:pos x="19" y="39"/>
                  </a:cxn>
                  <a:cxn ang="0">
                    <a:pos x="15" y="38"/>
                  </a:cxn>
                  <a:cxn ang="0">
                    <a:pos x="12" y="37"/>
                  </a:cxn>
                  <a:cxn ang="0">
                    <a:pos x="7" y="34"/>
                  </a:cxn>
                  <a:cxn ang="0">
                    <a:pos x="4" y="33"/>
                  </a:cxn>
                  <a:cxn ang="0">
                    <a:pos x="0" y="32"/>
                  </a:cxn>
                  <a:cxn ang="0">
                    <a:pos x="0" y="30"/>
                  </a:cxn>
                  <a:cxn ang="0">
                    <a:pos x="2" y="27"/>
                  </a:cxn>
                  <a:cxn ang="0">
                    <a:pos x="4" y="23"/>
                  </a:cxn>
                  <a:cxn ang="0">
                    <a:pos x="6" y="20"/>
                  </a:cxn>
                  <a:cxn ang="0">
                    <a:pos x="8" y="16"/>
                  </a:cxn>
                  <a:cxn ang="0">
                    <a:pos x="11" y="14"/>
                  </a:cxn>
                  <a:cxn ang="0">
                    <a:pos x="13" y="10"/>
                  </a:cxn>
                  <a:cxn ang="0">
                    <a:pos x="16" y="8"/>
                  </a:cxn>
                  <a:cxn ang="0">
                    <a:pos x="19" y="6"/>
                  </a:cxn>
                  <a:cxn ang="0">
                    <a:pos x="25" y="4"/>
                  </a:cxn>
                  <a:cxn ang="0">
                    <a:pos x="31" y="1"/>
                  </a:cxn>
                  <a:cxn ang="0">
                    <a:pos x="38" y="0"/>
                  </a:cxn>
                  <a:cxn ang="0">
                    <a:pos x="45" y="0"/>
                  </a:cxn>
                  <a:cxn ang="0">
                    <a:pos x="51" y="0"/>
                  </a:cxn>
                  <a:cxn ang="0">
                    <a:pos x="58" y="0"/>
                  </a:cxn>
                  <a:cxn ang="0">
                    <a:pos x="64" y="1"/>
                  </a:cxn>
                  <a:cxn ang="0">
                    <a:pos x="71" y="1"/>
                  </a:cxn>
                </a:cxnLst>
                <a:rect l="0" t="0" r="r" b="b"/>
                <a:pathLst>
                  <a:path w="71" h="40">
                    <a:moveTo>
                      <a:pt x="71" y="1"/>
                    </a:moveTo>
                    <a:lnTo>
                      <a:pt x="67" y="7"/>
                    </a:lnTo>
                    <a:lnTo>
                      <a:pt x="62" y="12"/>
                    </a:lnTo>
                    <a:lnTo>
                      <a:pt x="58" y="18"/>
                    </a:lnTo>
                    <a:lnTo>
                      <a:pt x="53" y="23"/>
                    </a:lnTo>
                    <a:lnTo>
                      <a:pt x="49" y="29"/>
                    </a:lnTo>
                    <a:lnTo>
                      <a:pt x="43" y="33"/>
                    </a:lnTo>
                    <a:lnTo>
                      <a:pt x="37" y="37"/>
                    </a:lnTo>
                    <a:lnTo>
                      <a:pt x="30" y="40"/>
                    </a:lnTo>
                    <a:lnTo>
                      <a:pt x="27" y="40"/>
                    </a:lnTo>
                    <a:lnTo>
                      <a:pt x="23" y="40"/>
                    </a:lnTo>
                    <a:lnTo>
                      <a:pt x="19" y="39"/>
                    </a:lnTo>
                    <a:lnTo>
                      <a:pt x="15" y="38"/>
                    </a:lnTo>
                    <a:lnTo>
                      <a:pt x="12" y="37"/>
                    </a:lnTo>
                    <a:lnTo>
                      <a:pt x="7" y="34"/>
                    </a:lnTo>
                    <a:lnTo>
                      <a:pt x="4" y="33"/>
                    </a:lnTo>
                    <a:lnTo>
                      <a:pt x="0" y="32"/>
                    </a:lnTo>
                    <a:lnTo>
                      <a:pt x="0" y="30"/>
                    </a:lnTo>
                    <a:lnTo>
                      <a:pt x="2" y="27"/>
                    </a:lnTo>
                    <a:lnTo>
                      <a:pt x="4" y="23"/>
                    </a:lnTo>
                    <a:lnTo>
                      <a:pt x="6" y="20"/>
                    </a:lnTo>
                    <a:lnTo>
                      <a:pt x="8" y="16"/>
                    </a:lnTo>
                    <a:lnTo>
                      <a:pt x="11" y="14"/>
                    </a:lnTo>
                    <a:lnTo>
                      <a:pt x="13" y="10"/>
                    </a:lnTo>
                    <a:lnTo>
                      <a:pt x="16" y="8"/>
                    </a:lnTo>
                    <a:lnTo>
                      <a:pt x="19" y="6"/>
                    </a:lnTo>
                    <a:lnTo>
                      <a:pt x="25" y="4"/>
                    </a:lnTo>
                    <a:lnTo>
                      <a:pt x="31" y="1"/>
                    </a:lnTo>
                    <a:lnTo>
                      <a:pt x="38" y="0"/>
                    </a:lnTo>
                    <a:lnTo>
                      <a:pt x="45" y="0"/>
                    </a:lnTo>
                    <a:lnTo>
                      <a:pt x="51" y="0"/>
                    </a:lnTo>
                    <a:lnTo>
                      <a:pt x="58" y="0"/>
                    </a:lnTo>
                    <a:lnTo>
                      <a:pt x="64" y="1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rgbClr val="F7E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600" name="Freeform 336"/>
              <p:cNvSpPr>
                <a:spLocks/>
              </p:cNvSpPr>
              <p:nvPr/>
            </p:nvSpPr>
            <p:spPr bwMode="auto">
              <a:xfrm>
                <a:off x="4788" y="2324"/>
                <a:ext cx="97" cy="43"/>
              </a:xfrm>
              <a:custGeom>
                <a:avLst/>
                <a:gdLst/>
                <a:ahLst/>
                <a:cxnLst>
                  <a:cxn ang="0">
                    <a:pos x="97" y="9"/>
                  </a:cxn>
                  <a:cxn ang="0">
                    <a:pos x="91" y="14"/>
                  </a:cxn>
                  <a:cxn ang="0">
                    <a:pos x="87" y="19"/>
                  </a:cxn>
                  <a:cxn ang="0">
                    <a:pos x="83" y="24"/>
                  </a:cxn>
                  <a:cxn ang="0">
                    <a:pos x="77" y="29"/>
                  </a:cxn>
                  <a:cxn ang="0">
                    <a:pos x="72" y="33"/>
                  </a:cxn>
                  <a:cxn ang="0">
                    <a:pos x="66" y="38"/>
                  </a:cxn>
                  <a:cxn ang="0">
                    <a:pos x="61" y="41"/>
                  </a:cxn>
                  <a:cxn ang="0">
                    <a:pos x="54" y="42"/>
                  </a:cxn>
                  <a:cxn ang="0">
                    <a:pos x="47" y="43"/>
                  </a:cxn>
                  <a:cxn ang="0">
                    <a:pos x="40" y="42"/>
                  </a:cxn>
                  <a:cxn ang="0">
                    <a:pos x="33" y="41"/>
                  </a:cxn>
                  <a:cxn ang="0">
                    <a:pos x="27" y="39"/>
                  </a:cxn>
                  <a:cxn ang="0">
                    <a:pos x="20" y="35"/>
                  </a:cxn>
                  <a:cxn ang="0">
                    <a:pos x="13" y="32"/>
                  </a:cxn>
                  <a:cxn ang="0">
                    <a:pos x="7" y="30"/>
                  </a:cxn>
                  <a:cxn ang="0">
                    <a:pos x="0" y="27"/>
                  </a:cxn>
                  <a:cxn ang="0">
                    <a:pos x="0" y="24"/>
                  </a:cxn>
                  <a:cxn ang="0">
                    <a:pos x="6" y="21"/>
                  </a:cxn>
                  <a:cxn ang="0">
                    <a:pos x="11" y="18"/>
                  </a:cxn>
                  <a:cxn ang="0">
                    <a:pos x="17" y="15"/>
                  </a:cxn>
                  <a:cxn ang="0">
                    <a:pos x="23" y="10"/>
                  </a:cxn>
                  <a:cxn ang="0">
                    <a:pos x="29" y="7"/>
                  </a:cxn>
                  <a:cxn ang="0">
                    <a:pos x="34" y="5"/>
                  </a:cxn>
                  <a:cxn ang="0">
                    <a:pos x="41" y="3"/>
                  </a:cxn>
                  <a:cxn ang="0">
                    <a:pos x="47" y="0"/>
                  </a:cxn>
                  <a:cxn ang="0">
                    <a:pos x="53" y="0"/>
                  </a:cxn>
                  <a:cxn ang="0">
                    <a:pos x="59" y="0"/>
                  </a:cxn>
                  <a:cxn ang="0">
                    <a:pos x="66" y="1"/>
                  </a:cxn>
                  <a:cxn ang="0">
                    <a:pos x="72" y="3"/>
                  </a:cxn>
                  <a:cxn ang="0">
                    <a:pos x="78" y="4"/>
                  </a:cxn>
                  <a:cxn ang="0">
                    <a:pos x="85" y="6"/>
                  </a:cxn>
                  <a:cxn ang="0">
                    <a:pos x="90" y="8"/>
                  </a:cxn>
                  <a:cxn ang="0">
                    <a:pos x="97" y="9"/>
                  </a:cxn>
                </a:cxnLst>
                <a:rect l="0" t="0" r="r" b="b"/>
                <a:pathLst>
                  <a:path w="97" h="43">
                    <a:moveTo>
                      <a:pt x="97" y="9"/>
                    </a:moveTo>
                    <a:lnTo>
                      <a:pt x="91" y="14"/>
                    </a:lnTo>
                    <a:lnTo>
                      <a:pt x="87" y="19"/>
                    </a:lnTo>
                    <a:lnTo>
                      <a:pt x="83" y="24"/>
                    </a:lnTo>
                    <a:lnTo>
                      <a:pt x="77" y="29"/>
                    </a:lnTo>
                    <a:lnTo>
                      <a:pt x="72" y="33"/>
                    </a:lnTo>
                    <a:lnTo>
                      <a:pt x="66" y="38"/>
                    </a:lnTo>
                    <a:lnTo>
                      <a:pt x="61" y="41"/>
                    </a:lnTo>
                    <a:lnTo>
                      <a:pt x="54" y="42"/>
                    </a:lnTo>
                    <a:lnTo>
                      <a:pt x="47" y="43"/>
                    </a:lnTo>
                    <a:lnTo>
                      <a:pt x="40" y="42"/>
                    </a:lnTo>
                    <a:lnTo>
                      <a:pt x="33" y="41"/>
                    </a:lnTo>
                    <a:lnTo>
                      <a:pt x="27" y="39"/>
                    </a:lnTo>
                    <a:lnTo>
                      <a:pt x="20" y="35"/>
                    </a:lnTo>
                    <a:lnTo>
                      <a:pt x="13" y="32"/>
                    </a:lnTo>
                    <a:lnTo>
                      <a:pt x="7" y="30"/>
                    </a:lnTo>
                    <a:lnTo>
                      <a:pt x="0" y="27"/>
                    </a:lnTo>
                    <a:lnTo>
                      <a:pt x="0" y="24"/>
                    </a:lnTo>
                    <a:lnTo>
                      <a:pt x="6" y="21"/>
                    </a:lnTo>
                    <a:lnTo>
                      <a:pt x="11" y="18"/>
                    </a:lnTo>
                    <a:lnTo>
                      <a:pt x="17" y="15"/>
                    </a:lnTo>
                    <a:lnTo>
                      <a:pt x="23" y="10"/>
                    </a:lnTo>
                    <a:lnTo>
                      <a:pt x="29" y="7"/>
                    </a:lnTo>
                    <a:lnTo>
                      <a:pt x="34" y="5"/>
                    </a:lnTo>
                    <a:lnTo>
                      <a:pt x="41" y="3"/>
                    </a:lnTo>
                    <a:lnTo>
                      <a:pt x="47" y="0"/>
                    </a:lnTo>
                    <a:lnTo>
                      <a:pt x="53" y="0"/>
                    </a:lnTo>
                    <a:lnTo>
                      <a:pt x="59" y="0"/>
                    </a:lnTo>
                    <a:lnTo>
                      <a:pt x="66" y="1"/>
                    </a:lnTo>
                    <a:lnTo>
                      <a:pt x="72" y="3"/>
                    </a:lnTo>
                    <a:lnTo>
                      <a:pt x="78" y="4"/>
                    </a:lnTo>
                    <a:lnTo>
                      <a:pt x="85" y="6"/>
                    </a:lnTo>
                    <a:lnTo>
                      <a:pt x="90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F7EEBF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Turtle Graphics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smtClean="0"/>
              <a:t>		Draw </a:t>
            </a:r>
            <a:r>
              <a:rPr lang="en-US" sz="2000" dirty="0"/>
              <a:t>forward one unit</a:t>
            </a:r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charset="0"/>
              </a:rPr>
              <a:t>f</a:t>
            </a:r>
            <a:r>
              <a:rPr lang="en-US" sz="2000" dirty="0"/>
              <a:t>	</a:t>
            </a:r>
            <a:r>
              <a:rPr lang="en-US" sz="2000" dirty="0" smtClean="0"/>
              <a:t>	Move </a:t>
            </a:r>
            <a:r>
              <a:rPr lang="en-US" sz="2000" dirty="0"/>
              <a:t>forward one unit</a:t>
            </a:r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charset="0"/>
              </a:rPr>
              <a:t>+</a:t>
            </a:r>
            <a:r>
              <a:rPr lang="en-US" sz="2000" dirty="0"/>
              <a:t>	</a:t>
            </a:r>
            <a:r>
              <a:rPr lang="en-US" sz="2000" dirty="0" smtClean="0"/>
              <a:t>	Rotate </a:t>
            </a:r>
            <a:r>
              <a:rPr lang="en-US" sz="2000" dirty="0"/>
              <a:t>turtle left</a:t>
            </a:r>
          </a:p>
          <a:p>
            <a:pPr marL="574675" lvl="1" indent="-234950">
              <a:buNone/>
              <a:tabLst>
                <a:tab pos="914400" algn="l"/>
              </a:tabLst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–</a:t>
            </a:r>
            <a:r>
              <a:rPr lang="en-US" sz="2000" dirty="0"/>
              <a:t>	</a:t>
            </a:r>
            <a:r>
              <a:rPr lang="en-US" sz="2000" dirty="0" smtClean="0"/>
              <a:t>	Rotate </a:t>
            </a:r>
            <a:r>
              <a:rPr lang="en-US" sz="2000" dirty="0"/>
              <a:t>turtle right</a:t>
            </a:r>
          </a:p>
          <a:p>
            <a:endParaRPr lang="en-US" sz="2000" dirty="0"/>
          </a:p>
        </p:txBody>
      </p:sp>
      <p:grpSp>
        <p:nvGrpSpPr>
          <p:cNvPr id="6" name="Group 204"/>
          <p:cNvGrpSpPr>
            <a:grpSpLocks noChangeAspect="1"/>
          </p:cNvGrpSpPr>
          <p:nvPr/>
        </p:nvGrpSpPr>
        <p:grpSpPr>
          <a:xfrm>
            <a:off x="5943600" y="304800"/>
            <a:ext cx="2744788" cy="4572530"/>
            <a:chOff x="7390606" y="304800"/>
            <a:chExt cx="1373188" cy="2287588"/>
          </a:xfrm>
        </p:grpSpPr>
        <p:cxnSp>
          <p:nvCxnSpPr>
            <p:cNvPr id="166" name="Straight Arrow Connector 165"/>
            <p:cNvCxnSpPr/>
            <p:nvPr/>
          </p:nvCxnSpPr>
          <p:spPr bwMode="auto">
            <a:xfrm>
              <a:off x="8305800" y="25908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8" name="Straight Arrow Connector 167"/>
            <p:cNvCxnSpPr/>
            <p:nvPr/>
          </p:nvCxnSpPr>
          <p:spPr bwMode="auto">
            <a:xfrm rot="5400000" flipH="1" flipV="1">
              <a:off x="8535194" y="2362200"/>
              <a:ext cx="456406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9" name="Straight Arrow Connector 178"/>
            <p:cNvCxnSpPr/>
            <p:nvPr/>
          </p:nvCxnSpPr>
          <p:spPr bwMode="auto">
            <a:xfrm rot="10800000" flipV="1">
              <a:off x="8305800" y="2132806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1" name="Straight Arrow Connector 180"/>
            <p:cNvCxnSpPr/>
            <p:nvPr/>
          </p:nvCxnSpPr>
          <p:spPr bwMode="auto">
            <a:xfrm rot="5400000" flipH="1" flipV="1">
              <a:off x="8076803" y="1904603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4" name="Straight Arrow Connector 183"/>
            <p:cNvCxnSpPr/>
            <p:nvPr/>
          </p:nvCxnSpPr>
          <p:spPr bwMode="auto">
            <a:xfrm>
              <a:off x="7848600" y="25908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5" name="Straight Arrow Connector 184"/>
            <p:cNvCxnSpPr/>
            <p:nvPr/>
          </p:nvCxnSpPr>
          <p:spPr bwMode="auto">
            <a:xfrm>
              <a:off x="7391400" y="25908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7" name="Straight Arrow Connector 186"/>
            <p:cNvCxnSpPr/>
            <p:nvPr/>
          </p:nvCxnSpPr>
          <p:spPr bwMode="auto">
            <a:xfrm rot="5400000" flipH="1" flipV="1">
              <a:off x="8077597" y="1447403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8" name="Straight Arrow Connector 187"/>
            <p:cNvCxnSpPr/>
            <p:nvPr/>
          </p:nvCxnSpPr>
          <p:spPr bwMode="auto">
            <a:xfrm rot="5400000" flipH="1" flipV="1">
              <a:off x="8078391" y="990203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89" name="Straight Arrow Connector 188"/>
            <p:cNvCxnSpPr/>
            <p:nvPr/>
          </p:nvCxnSpPr>
          <p:spPr bwMode="auto">
            <a:xfrm>
              <a:off x="8305800" y="7620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0" name="Straight Arrow Connector 189"/>
            <p:cNvCxnSpPr/>
            <p:nvPr/>
          </p:nvCxnSpPr>
          <p:spPr bwMode="auto">
            <a:xfrm rot="5400000" flipH="1" flipV="1">
              <a:off x="8534002" y="533003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1" name="Straight Arrow Connector 190"/>
            <p:cNvCxnSpPr/>
            <p:nvPr/>
          </p:nvCxnSpPr>
          <p:spPr bwMode="auto">
            <a:xfrm rot="10800000" flipV="1">
              <a:off x="8305800" y="304800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2" name="Straight Arrow Connector 191"/>
            <p:cNvCxnSpPr/>
            <p:nvPr/>
          </p:nvCxnSpPr>
          <p:spPr bwMode="auto">
            <a:xfrm rot="10800000" flipV="1">
              <a:off x="7848600" y="304800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3" name="Straight Arrow Connector 192"/>
            <p:cNvCxnSpPr/>
            <p:nvPr/>
          </p:nvCxnSpPr>
          <p:spPr bwMode="auto">
            <a:xfrm rot="10800000" flipV="1">
              <a:off x="7391400" y="304800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4" name="Straight Arrow Connector 193"/>
            <p:cNvCxnSpPr/>
            <p:nvPr/>
          </p:nvCxnSpPr>
          <p:spPr bwMode="auto">
            <a:xfrm rot="5400000">
              <a:off x="7162800" y="5334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6" name="Straight Arrow Connector 195"/>
            <p:cNvCxnSpPr/>
            <p:nvPr/>
          </p:nvCxnSpPr>
          <p:spPr bwMode="auto">
            <a:xfrm>
              <a:off x="7391400" y="7620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8" name="Straight Arrow Connector 197"/>
            <p:cNvCxnSpPr/>
            <p:nvPr/>
          </p:nvCxnSpPr>
          <p:spPr bwMode="auto">
            <a:xfrm rot="5400000">
              <a:off x="7619206" y="9898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9" name="Straight Arrow Connector 198"/>
            <p:cNvCxnSpPr/>
            <p:nvPr/>
          </p:nvCxnSpPr>
          <p:spPr bwMode="auto">
            <a:xfrm rot="5400000">
              <a:off x="7620794" y="14470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0" name="Straight Arrow Connector 199"/>
            <p:cNvCxnSpPr/>
            <p:nvPr/>
          </p:nvCxnSpPr>
          <p:spPr bwMode="auto">
            <a:xfrm rot="5400000">
              <a:off x="7622382" y="19042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1" name="Straight Arrow Connector 200"/>
            <p:cNvCxnSpPr/>
            <p:nvPr/>
          </p:nvCxnSpPr>
          <p:spPr bwMode="auto">
            <a:xfrm rot="10800000" flipV="1">
              <a:off x="7391400" y="2133600"/>
              <a:ext cx="457200" cy="79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2" name="Straight Arrow Connector 201"/>
            <p:cNvCxnSpPr/>
            <p:nvPr/>
          </p:nvCxnSpPr>
          <p:spPr bwMode="auto">
            <a:xfrm rot="5400000">
              <a:off x="7163594" y="2361406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1604" name="Picture 340" descr="C:\Documents and Settings\John C. Hart\Local Settings\Temporary Internet Files\Content.IE5\579GZ49H\MCDD00530_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5562601" y="4485214"/>
            <a:ext cx="706971" cy="838200"/>
          </a:xfrm>
          <a:prstGeom prst="rect">
            <a:avLst/>
          </a:prstGeom>
          <a:noFill/>
        </p:spPr>
      </p:pic>
      <p:sp>
        <p:nvSpPr>
          <p:cNvPr id="186" name="TextBox 185"/>
          <p:cNvSpPr txBox="1"/>
          <p:nvPr/>
        </p:nvSpPr>
        <p:spPr>
          <a:xfrm>
            <a:off x="1905000" y="5562600"/>
            <a:ext cx="5782352" cy="467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FFF+F+F-FFF-F+F+FFF+F+F-FFF-F+F+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arping">
  <a:themeElements>
    <a:clrScheme name="graphics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33FF"/>
      </a:accent1>
      <a:accent2>
        <a:srgbClr val="92D050"/>
      </a:accent2>
      <a:accent3>
        <a:srgbClr val="FFFFFF"/>
      </a:accent3>
      <a:accent4>
        <a:srgbClr val="000000"/>
      </a:accent4>
      <a:accent5>
        <a:srgbClr val="ADADFF"/>
      </a:accent5>
      <a:accent6>
        <a:srgbClr val="2D2DB9"/>
      </a:accent6>
      <a:hlink>
        <a:srgbClr val="CCCCFF"/>
      </a:hlink>
      <a:folHlink>
        <a:srgbClr val="B2B2B2"/>
      </a:folHlink>
    </a:clrScheme>
    <a:fontScheme name="Warping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1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Warp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ping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rping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ping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ping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ping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rping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cs319</Template>
  <TotalTime>1123</TotalTime>
  <Words>1323</Words>
  <Application>Microsoft PowerPoint</Application>
  <PresentationFormat>On-screen Show (4:3)</PresentationFormat>
  <Paragraphs>349</Paragraphs>
  <Slides>39</Slides>
  <Notes>39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Warping</vt:lpstr>
      <vt:lpstr>Photo Editor Photo</vt:lpstr>
      <vt:lpstr>Fractal Modeling</vt:lpstr>
      <vt:lpstr>Fractal Dimension</vt:lpstr>
      <vt:lpstr>von Koch Snowflake Curve</vt:lpstr>
      <vt:lpstr>Terrain Modeling</vt:lpstr>
      <vt:lpstr>Midpoint Subdivision</vt:lpstr>
      <vt:lpstr>Mesh Subdivision</vt:lpstr>
      <vt:lpstr>Botanical Modeling</vt:lpstr>
      <vt:lpstr>Turtle Graphics</vt:lpstr>
      <vt:lpstr>Turtle Graphics</vt:lpstr>
      <vt:lpstr>L-System Grammar</vt:lpstr>
      <vt:lpstr>von Koch Snowflake Curve</vt:lpstr>
      <vt:lpstr>Branching</vt:lpstr>
      <vt:lpstr>Branching Types</vt:lpstr>
      <vt:lpstr>Bush</vt:lpstr>
      <vt:lpstr>Stochastic L-Systems</vt:lpstr>
      <vt:lpstr>Parameterized 3-D Turtle Graphics</vt:lpstr>
      <vt:lpstr>Ternary Tree</vt:lpstr>
      <vt:lpstr>Other Turtle Commands</vt:lpstr>
      <vt:lpstr>Parameterized Productions</vt:lpstr>
      <vt:lpstr>Context Sensitivity</vt:lpstr>
      <vt:lpstr>Signals and Branches</vt:lpstr>
      <vt:lpstr>Topiary</vt:lpstr>
      <vt:lpstr>Open L-Systems</vt:lpstr>
      <vt:lpstr>Iterated Function System</vt:lpstr>
      <vt:lpstr>Attractor</vt:lpstr>
      <vt:lpstr>Slide 26</vt:lpstr>
      <vt:lpstr>Slide 27</vt:lpstr>
      <vt:lpstr>Slide 28</vt:lpstr>
      <vt:lpstr>Designing Shapes</vt:lpstr>
      <vt:lpstr>Slide 30</vt:lpstr>
      <vt:lpstr>Chaos Game</vt:lpstr>
      <vt:lpstr>Bounding Volumes</vt:lpstr>
      <vt:lpstr>Slide 33</vt:lpstr>
      <vt:lpstr>Slide 34</vt:lpstr>
      <vt:lpstr>Slide 35</vt:lpstr>
      <vt:lpstr>Recurrent Iterated Function Systems</vt:lpstr>
      <vt:lpstr>Slide 37</vt:lpstr>
      <vt:lpstr>Slide 38</vt:lpstr>
      <vt:lpstr>Kochski Gasket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John C. Hart</cp:lastModifiedBy>
  <cp:revision>26</cp:revision>
  <dcterms:created xsi:type="dcterms:W3CDTF">1601-01-01T00:00:00Z</dcterms:created>
  <dcterms:modified xsi:type="dcterms:W3CDTF">2007-11-08T21:35:45Z</dcterms:modified>
</cp:coreProperties>
</file>